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2.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5" r:id="rId1"/>
  </p:sldMasterIdLst>
  <p:notesMasterIdLst>
    <p:notesMasterId r:id="rId31"/>
  </p:notesMasterIdLst>
  <p:handoutMasterIdLst>
    <p:handoutMasterId r:id="rId32"/>
  </p:handoutMasterIdLst>
  <p:sldIdLst>
    <p:sldId id="283" r:id="rId2"/>
    <p:sldId id="475" r:id="rId3"/>
    <p:sldId id="561" r:id="rId4"/>
    <p:sldId id="564" r:id="rId5"/>
    <p:sldId id="565" r:id="rId6"/>
    <p:sldId id="566" r:id="rId7"/>
    <p:sldId id="567" r:id="rId8"/>
    <p:sldId id="639" r:id="rId9"/>
    <p:sldId id="525" r:id="rId10"/>
    <p:sldId id="571" r:id="rId11"/>
    <p:sldId id="592" r:id="rId12"/>
    <p:sldId id="476" r:id="rId13"/>
    <p:sldId id="406" r:id="rId14"/>
    <p:sldId id="637" r:id="rId15"/>
    <p:sldId id="638" r:id="rId16"/>
    <p:sldId id="589" r:id="rId17"/>
    <p:sldId id="572" r:id="rId18"/>
    <p:sldId id="640" r:id="rId19"/>
    <p:sldId id="590" r:id="rId20"/>
    <p:sldId id="591" r:id="rId21"/>
    <p:sldId id="573" r:id="rId22"/>
    <p:sldId id="593" r:id="rId23"/>
    <p:sldId id="330" r:id="rId24"/>
    <p:sldId id="342" r:id="rId25"/>
    <p:sldId id="579" r:id="rId26"/>
    <p:sldId id="585" r:id="rId27"/>
    <p:sldId id="586" r:id="rId28"/>
    <p:sldId id="622" r:id="rId29"/>
    <p:sldId id="267" r:id="rId30"/>
  </p:sldIdLst>
  <p:sldSz cx="12192000" cy="6858000"/>
  <p:notesSz cx="6858000" cy="9144000"/>
  <p:custDataLst>
    <p:tags r:id="rId33"/>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Nipun shah" initials="Ns" lastIdx="10" clrIdx="0">
    <p:extLst>
      <p:ext uri="{19B8F6BF-5375-455C-9EA6-DF929625EA0E}">
        <p15:presenceInfo xmlns:p15="http://schemas.microsoft.com/office/powerpoint/2012/main" userId="Nipun shah" providerId="None"/>
      </p:ext>
    </p:extLst>
  </p:cmAuthor>
  <p:cmAuthor id="2" name="Subburam Subbiah" initials="SS" lastIdx="2" clrIdx="1">
    <p:extLst>
      <p:ext uri="{19B8F6BF-5375-455C-9EA6-DF929625EA0E}">
        <p15:presenceInfo xmlns:p15="http://schemas.microsoft.com/office/powerpoint/2012/main" userId="Subburam Subbiah" providerId="None"/>
      </p:ext>
    </p:extLst>
  </p:cmAuthor>
  <p:cmAuthor id="3" name="Sandeep Maru" initials="SM" lastIdx="2" clrIdx="2">
    <p:extLst>
      <p:ext uri="{19B8F6BF-5375-455C-9EA6-DF929625EA0E}">
        <p15:presenceInfo xmlns:p15="http://schemas.microsoft.com/office/powerpoint/2012/main" userId="S-1-5-21-2834444667-168885179-4103465364-15944"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AA4AD"/>
    <a:srgbClr val="112248"/>
    <a:srgbClr val="94B5D7"/>
    <a:srgbClr val="007295"/>
    <a:srgbClr val="1957A3"/>
    <a:srgbClr val="CDCDCD"/>
    <a:srgbClr val="4D84BC"/>
    <a:srgbClr val="E7E6E6"/>
    <a:srgbClr val="000000"/>
    <a:srgbClr val="EDE25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471" autoAdjust="0"/>
    <p:restoredTop sz="94291" autoAdjust="0"/>
  </p:normalViewPr>
  <p:slideViewPr>
    <p:cSldViewPr snapToGrid="0">
      <p:cViewPr varScale="1">
        <p:scale>
          <a:sx n="72" d="100"/>
          <a:sy n="72" d="100"/>
        </p:scale>
        <p:origin x="804" y="78"/>
      </p:cViewPr>
      <p:guideLst/>
    </p:cSldViewPr>
  </p:slid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63" d="100"/>
          <a:sy n="63" d="100"/>
        </p:scale>
        <p:origin x="3206" y="7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gs" Target="tags/tag1.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handoutMaster" Target="handoutMasters/handoutMaster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2AFE626-B5F2-47C3-8CC5-0DC9420ECC28}" type="doc">
      <dgm:prSet loTypeId="urn:microsoft.com/office/officeart/2008/layout/VerticalCurvedList" loCatId="list" qsTypeId="urn:microsoft.com/office/officeart/2005/8/quickstyle/simple1" qsCatId="simple" csTypeId="urn:microsoft.com/office/officeart/2005/8/colors/accent1_3" csCatId="accent1" phldr="1"/>
      <dgm:spPr/>
      <dgm:t>
        <a:bodyPr/>
        <a:lstStyle/>
        <a:p>
          <a:endParaRPr lang="en-IN"/>
        </a:p>
      </dgm:t>
    </dgm:pt>
    <dgm:pt modelId="{DBD37948-FB06-4FE0-B87F-DCECB4FF3FBD}">
      <dgm:prSet phldrT="[Text]" custT="1"/>
      <dgm:spPr>
        <a:xfrm>
          <a:off x="381133" y="270329"/>
          <a:ext cx="3800613" cy="490530"/>
        </a:xfrm>
        <a:solidFill>
          <a:srgbClr val="2F3542">
            <a:shade val="80000"/>
            <a:hueOff val="0"/>
            <a:satOff val="0"/>
            <a:lumOff val="0"/>
            <a:alphaOff val="0"/>
          </a:srgbClr>
        </a:solidFill>
        <a:ln w="12700" cap="flat" cmpd="sng" algn="ctr">
          <a:solidFill>
            <a:srgbClr val="FFFFFF">
              <a:hueOff val="0"/>
              <a:satOff val="0"/>
              <a:lumOff val="0"/>
              <a:alphaOff val="0"/>
            </a:srgbClr>
          </a:solidFill>
          <a:prstDash val="solid"/>
          <a:miter lim="800000"/>
        </a:ln>
        <a:effectLst/>
      </dgm:spPr>
      <dgm:t>
        <a:bodyPr/>
        <a:lstStyle/>
        <a:p>
          <a:pPr algn="l"/>
          <a:r>
            <a:rPr lang="en-IN" sz="1400" b="1">
              <a:solidFill>
                <a:srgbClr val="FFFFFF"/>
              </a:solidFill>
              <a:latin typeface="Calibri"/>
              <a:ea typeface="+mn-ea"/>
              <a:cs typeface="+mn-cs"/>
            </a:rPr>
            <a:t>Structure and Flow</a:t>
          </a:r>
          <a:endParaRPr lang="en-IN" sz="1400" b="1" dirty="0">
            <a:solidFill>
              <a:srgbClr val="FFFFFF"/>
            </a:solidFill>
            <a:latin typeface="Calibri"/>
            <a:ea typeface="+mn-ea"/>
            <a:cs typeface="+mn-cs"/>
          </a:endParaRPr>
        </a:p>
      </dgm:t>
    </dgm:pt>
    <dgm:pt modelId="{947C937E-EA1F-4324-8BB0-7DC314F6375E}" type="parTrans" cxnId="{3BE330C7-7909-4714-83EF-776B58AE1828}">
      <dgm:prSet/>
      <dgm:spPr/>
      <dgm:t>
        <a:bodyPr/>
        <a:lstStyle/>
        <a:p>
          <a:endParaRPr lang="en-IN" b="1">
            <a:solidFill>
              <a:schemeClr val="bg1"/>
            </a:solidFill>
          </a:endParaRPr>
        </a:p>
      </dgm:t>
    </dgm:pt>
    <dgm:pt modelId="{DF2C87F8-F221-48EE-8A8C-ACA46BDF0E9D}" type="sibTrans" cxnId="{3BE330C7-7909-4714-83EF-776B58AE1828}">
      <dgm:prSet/>
      <dgm:spPr>
        <a:xfrm>
          <a:off x="-3789212" y="-582007"/>
          <a:ext cx="4516387" cy="4516387"/>
        </a:xfrm>
        <a:noFill/>
        <a:ln w="12700" cap="flat" cmpd="sng" algn="ctr">
          <a:solidFill>
            <a:srgbClr val="2F3542">
              <a:tint val="99000"/>
              <a:hueOff val="0"/>
              <a:satOff val="0"/>
              <a:lumOff val="0"/>
              <a:alphaOff val="0"/>
            </a:srgbClr>
          </a:solidFill>
          <a:prstDash val="solid"/>
          <a:miter lim="800000"/>
        </a:ln>
        <a:effectLst/>
      </dgm:spPr>
      <dgm:t>
        <a:bodyPr/>
        <a:lstStyle/>
        <a:p>
          <a:endParaRPr lang="en-IN" b="1">
            <a:solidFill>
              <a:schemeClr val="bg1"/>
            </a:solidFill>
          </a:endParaRPr>
        </a:p>
      </dgm:t>
    </dgm:pt>
    <dgm:pt modelId="{93A3D81E-213B-4A1D-983D-DA7EBA502A81}">
      <dgm:prSet phldrT="[Text]" custT="1"/>
      <dgm:spPr>
        <a:xfrm>
          <a:off x="676812" y="1044057"/>
          <a:ext cx="3504934" cy="490530"/>
        </a:xfrm>
        <a:solidFill>
          <a:srgbClr val="2F3542">
            <a:shade val="80000"/>
            <a:hueOff val="44828"/>
            <a:satOff val="-5090"/>
            <a:lumOff val="13727"/>
            <a:alphaOff val="0"/>
          </a:srgbClr>
        </a:solidFill>
        <a:ln w="12700" cap="flat" cmpd="sng" algn="ctr">
          <a:solidFill>
            <a:srgbClr val="FFFFFF">
              <a:hueOff val="0"/>
              <a:satOff val="0"/>
              <a:lumOff val="0"/>
              <a:alphaOff val="0"/>
            </a:srgbClr>
          </a:solidFill>
          <a:prstDash val="solid"/>
          <a:miter lim="800000"/>
        </a:ln>
        <a:effectLst/>
      </dgm:spPr>
      <dgm:t>
        <a:bodyPr/>
        <a:lstStyle/>
        <a:p>
          <a:r>
            <a:rPr lang="en-IN" sz="1400" b="1">
              <a:solidFill>
                <a:srgbClr val="FFFFFF"/>
              </a:solidFill>
              <a:latin typeface="Calibri"/>
              <a:ea typeface="+mn-ea"/>
              <a:cs typeface="+mn-cs"/>
            </a:rPr>
            <a:t>Uncluttered</a:t>
          </a:r>
          <a:endParaRPr lang="en-IN" sz="1400" b="1" dirty="0">
            <a:solidFill>
              <a:srgbClr val="FFFFFF"/>
            </a:solidFill>
            <a:latin typeface="Calibri"/>
            <a:ea typeface="+mn-ea"/>
            <a:cs typeface="+mn-cs"/>
          </a:endParaRPr>
        </a:p>
      </dgm:t>
    </dgm:pt>
    <dgm:pt modelId="{653ED52C-6408-4E22-965B-D1FF67E4FB00}" type="parTrans" cxnId="{758FB64C-84A0-4EAA-BFE4-C0E50FC094E3}">
      <dgm:prSet/>
      <dgm:spPr/>
      <dgm:t>
        <a:bodyPr/>
        <a:lstStyle/>
        <a:p>
          <a:endParaRPr lang="en-IN" b="1">
            <a:solidFill>
              <a:schemeClr val="bg1"/>
            </a:solidFill>
          </a:endParaRPr>
        </a:p>
      </dgm:t>
    </dgm:pt>
    <dgm:pt modelId="{FF355DCE-8543-40E4-BDFB-F72CFC9C7B18}" type="sibTrans" cxnId="{758FB64C-84A0-4EAA-BFE4-C0E50FC094E3}">
      <dgm:prSet/>
      <dgm:spPr/>
      <dgm:t>
        <a:bodyPr/>
        <a:lstStyle/>
        <a:p>
          <a:endParaRPr lang="en-IN" b="1">
            <a:solidFill>
              <a:schemeClr val="bg1"/>
            </a:solidFill>
          </a:endParaRPr>
        </a:p>
      </dgm:t>
    </dgm:pt>
    <dgm:pt modelId="{C858A282-1B64-4643-BFD1-C6E0BEB2315B}">
      <dgm:prSet phldrT="[Text]" custT="1"/>
      <dgm:spPr>
        <a:xfrm>
          <a:off x="676812" y="1817784"/>
          <a:ext cx="3504934" cy="490530"/>
        </a:xfrm>
        <a:solidFill>
          <a:srgbClr val="2F3542">
            <a:shade val="80000"/>
            <a:hueOff val="89656"/>
            <a:satOff val="-10179"/>
            <a:lumOff val="27455"/>
            <a:alphaOff val="0"/>
          </a:srgbClr>
        </a:solidFill>
        <a:ln w="12700" cap="flat" cmpd="sng" algn="ctr">
          <a:solidFill>
            <a:srgbClr val="FFFFFF">
              <a:hueOff val="0"/>
              <a:satOff val="0"/>
              <a:lumOff val="0"/>
              <a:alphaOff val="0"/>
            </a:srgbClr>
          </a:solidFill>
          <a:prstDash val="solid"/>
          <a:miter lim="800000"/>
        </a:ln>
        <a:effectLst/>
      </dgm:spPr>
      <dgm:t>
        <a:bodyPr/>
        <a:lstStyle/>
        <a:p>
          <a:r>
            <a:rPr lang="en-IN" sz="1400" b="1">
              <a:solidFill>
                <a:srgbClr val="FFFFFF"/>
              </a:solidFill>
              <a:latin typeface="Calibri"/>
              <a:ea typeface="+mn-ea"/>
              <a:cs typeface="+mn-cs"/>
            </a:rPr>
            <a:t>Integrate Text Graphics and Data</a:t>
          </a:r>
          <a:endParaRPr lang="en-IN" sz="1400" b="1" dirty="0">
            <a:solidFill>
              <a:srgbClr val="FFFFFF"/>
            </a:solidFill>
            <a:latin typeface="Calibri"/>
            <a:ea typeface="+mn-ea"/>
            <a:cs typeface="+mn-cs"/>
          </a:endParaRPr>
        </a:p>
      </dgm:t>
    </dgm:pt>
    <dgm:pt modelId="{D255BAF9-D37D-4CD7-A85E-8849EBBC5077}" type="parTrans" cxnId="{C15CCD15-C5D5-4E0A-8A6A-8CAA8BC9B668}">
      <dgm:prSet/>
      <dgm:spPr/>
      <dgm:t>
        <a:bodyPr/>
        <a:lstStyle/>
        <a:p>
          <a:endParaRPr lang="en-IN" b="1">
            <a:solidFill>
              <a:schemeClr val="bg1"/>
            </a:solidFill>
          </a:endParaRPr>
        </a:p>
      </dgm:t>
    </dgm:pt>
    <dgm:pt modelId="{D2254F8F-F3C9-4933-AD6E-D5CF49B33692}" type="sibTrans" cxnId="{C15CCD15-C5D5-4E0A-8A6A-8CAA8BC9B668}">
      <dgm:prSet/>
      <dgm:spPr/>
      <dgm:t>
        <a:bodyPr/>
        <a:lstStyle/>
        <a:p>
          <a:endParaRPr lang="en-IN" b="1">
            <a:solidFill>
              <a:schemeClr val="bg1"/>
            </a:solidFill>
          </a:endParaRPr>
        </a:p>
      </dgm:t>
    </dgm:pt>
    <dgm:pt modelId="{279B3822-41E6-404F-A24D-08F47FC7FE1A}">
      <dgm:prSet custT="1"/>
      <dgm:spPr>
        <a:xfrm>
          <a:off x="413115" y="2591782"/>
          <a:ext cx="3736648" cy="489988"/>
        </a:xfrm>
        <a:solidFill>
          <a:srgbClr val="2F3542">
            <a:shade val="80000"/>
            <a:hueOff val="134484"/>
            <a:satOff val="-15269"/>
            <a:lumOff val="41182"/>
            <a:alphaOff val="0"/>
          </a:srgbClr>
        </a:solidFill>
        <a:ln w="12700" cap="flat" cmpd="sng" algn="ctr">
          <a:solidFill>
            <a:srgbClr val="FFFFFF">
              <a:hueOff val="0"/>
              <a:satOff val="0"/>
              <a:lumOff val="0"/>
              <a:alphaOff val="0"/>
            </a:srgbClr>
          </a:solidFill>
          <a:prstDash val="solid"/>
          <a:miter lim="800000"/>
        </a:ln>
        <a:effectLst/>
      </dgm:spPr>
      <dgm:t>
        <a:bodyPr/>
        <a:lstStyle/>
        <a:p>
          <a:r>
            <a:rPr lang="en-IN" sz="1400" b="1" dirty="0">
              <a:solidFill>
                <a:srgbClr val="FFFFFF"/>
              </a:solidFill>
              <a:latin typeface="Calibri"/>
              <a:ea typeface="+mn-ea"/>
              <a:cs typeface="+mn-cs"/>
            </a:rPr>
            <a:t>Enforce Comparison</a:t>
          </a:r>
        </a:p>
      </dgm:t>
    </dgm:pt>
    <dgm:pt modelId="{CC2E8F33-7571-4FE8-8C11-A66ED742F14C}" type="sibTrans" cxnId="{8CEEE847-BF61-4C0A-B1E9-C7A9B4BADC59}">
      <dgm:prSet/>
      <dgm:spPr/>
      <dgm:t>
        <a:bodyPr/>
        <a:lstStyle/>
        <a:p>
          <a:endParaRPr lang="en-IN" b="1">
            <a:solidFill>
              <a:schemeClr val="bg1"/>
            </a:solidFill>
          </a:endParaRPr>
        </a:p>
      </dgm:t>
    </dgm:pt>
    <dgm:pt modelId="{0E68D63F-19E1-4068-ADE9-05F1D04FD610}" type="parTrans" cxnId="{8CEEE847-BF61-4C0A-B1E9-C7A9B4BADC59}">
      <dgm:prSet/>
      <dgm:spPr/>
      <dgm:t>
        <a:bodyPr/>
        <a:lstStyle/>
        <a:p>
          <a:endParaRPr lang="en-IN" b="1">
            <a:solidFill>
              <a:schemeClr val="bg1"/>
            </a:solidFill>
          </a:endParaRPr>
        </a:p>
      </dgm:t>
    </dgm:pt>
    <dgm:pt modelId="{3280CA43-469E-438C-B44B-9CF9427D135F}">
      <dgm:prSet custT="1"/>
      <dgm:spPr>
        <a:xfrm>
          <a:off x="413115" y="2591782"/>
          <a:ext cx="3736648" cy="489988"/>
        </a:xfrm>
        <a:solidFill>
          <a:schemeClr val="bg1">
            <a:lumMod val="75000"/>
          </a:schemeClr>
        </a:solidFill>
        <a:ln w="12700" cap="flat" cmpd="sng" algn="ctr">
          <a:solidFill>
            <a:srgbClr val="FFFFFF">
              <a:hueOff val="0"/>
              <a:satOff val="0"/>
              <a:lumOff val="0"/>
              <a:alphaOff val="0"/>
            </a:srgbClr>
          </a:solidFill>
          <a:prstDash val="solid"/>
          <a:miter lim="800000"/>
        </a:ln>
        <a:effectLst/>
      </dgm:spPr>
      <dgm:t>
        <a:bodyPr/>
        <a:lstStyle/>
        <a:p>
          <a:r>
            <a:rPr lang="en-IN" sz="1400" b="1" dirty="0">
              <a:solidFill>
                <a:srgbClr val="FFFFFF"/>
              </a:solidFill>
              <a:latin typeface="Calibri"/>
              <a:ea typeface="+mn-ea"/>
              <a:cs typeface="+mn-cs"/>
            </a:rPr>
            <a:t>Analysis and Insight Generation</a:t>
          </a:r>
        </a:p>
      </dgm:t>
    </dgm:pt>
    <dgm:pt modelId="{0D608E62-3F23-4EC1-B167-3A811409C5CC}" type="parTrans" cxnId="{AC6DBE59-0F1F-406C-932C-142198B763F8}">
      <dgm:prSet/>
      <dgm:spPr/>
      <dgm:t>
        <a:bodyPr/>
        <a:lstStyle/>
        <a:p>
          <a:endParaRPr lang="en-US"/>
        </a:p>
      </dgm:t>
    </dgm:pt>
    <dgm:pt modelId="{B2C5FFE2-BFBD-4F69-812A-B80699DE9560}" type="sibTrans" cxnId="{AC6DBE59-0F1F-406C-932C-142198B763F8}">
      <dgm:prSet/>
      <dgm:spPr/>
      <dgm:t>
        <a:bodyPr/>
        <a:lstStyle/>
        <a:p>
          <a:endParaRPr lang="en-US"/>
        </a:p>
      </dgm:t>
    </dgm:pt>
    <dgm:pt modelId="{0614E64D-6ACD-41B0-8034-13E42992EF0F}" type="pres">
      <dgm:prSet presAssocID="{32AFE626-B5F2-47C3-8CC5-0DC9420ECC28}" presName="Name0" presStyleCnt="0">
        <dgm:presLayoutVars>
          <dgm:chMax val="7"/>
          <dgm:chPref val="7"/>
          <dgm:dir/>
        </dgm:presLayoutVars>
      </dgm:prSet>
      <dgm:spPr/>
    </dgm:pt>
    <dgm:pt modelId="{A58D62D6-DDFE-4D0F-80E5-A7A079F123CF}" type="pres">
      <dgm:prSet presAssocID="{32AFE626-B5F2-47C3-8CC5-0DC9420ECC28}" presName="Name1" presStyleCnt="0"/>
      <dgm:spPr/>
    </dgm:pt>
    <dgm:pt modelId="{DE3EAE8F-0232-43DC-B9A7-1A637B6DCC94}" type="pres">
      <dgm:prSet presAssocID="{32AFE626-B5F2-47C3-8CC5-0DC9420ECC28}" presName="cycle" presStyleCnt="0"/>
      <dgm:spPr/>
    </dgm:pt>
    <dgm:pt modelId="{32634D5D-9FAC-49C7-B0CF-2303DC981EA1}" type="pres">
      <dgm:prSet presAssocID="{32AFE626-B5F2-47C3-8CC5-0DC9420ECC28}" presName="srcNode" presStyleLbl="node1" presStyleIdx="0" presStyleCnt="5"/>
      <dgm:spPr/>
    </dgm:pt>
    <dgm:pt modelId="{16A1D20B-29BB-4C10-9E9B-C649121E9801}" type="pres">
      <dgm:prSet presAssocID="{32AFE626-B5F2-47C3-8CC5-0DC9420ECC28}" presName="conn" presStyleLbl="parChTrans1D2" presStyleIdx="0" presStyleCnt="1"/>
      <dgm:spPr>
        <a:prstGeom prst="blockArc">
          <a:avLst>
            <a:gd name="adj1" fmla="val 18900000"/>
            <a:gd name="adj2" fmla="val 2700000"/>
            <a:gd name="adj3" fmla="val 478"/>
          </a:avLst>
        </a:prstGeom>
      </dgm:spPr>
    </dgm:pt>
    <dgm:pt modelId="{3FC37C05-C34B-43E5-88A1-5EBFD5A78667}" type="pres">
      <dgm:prSet presAssocID="{32AFE626-B5F2-47C3-8CC5-0DC9420ECC28}" presName="extraNode" presStyleLbl="node1" presStyleIdx="0" presStyleCnt="5"/>
      <dgm:spPr/>
    </dgm:pt>
    <dgm:pt modelId="{107CA3D0-D846-4B5B-B03E-9487007505C9}" type="pres">
      <dgm:prSet presAssocID="{32AFE626-B5F2-47C3-8CC5-0DC9420ECC28}" presName="dstNode" presStyleLbl="node1" presStyleIdx="0" presStyleCnt="5"/>
      <dgm:spPr/>
    </dgm:pt>
    <dgm:pt modelId="{47861874-EC67-4842-AD12-DBCC28414E8B}" type="pres">
      <dgm:prSet presAssocID="{DBD37948-FB06-4FE0-B87F-DCECB4FF3FBD}" presName="text_1" presStyleLbl="node1" presStyleIdx="0" presStyleCnt="5" custScaleY="95114">
        <dgm:presLayoutVars>
          <dgm:bulletEnabled val="1"/>
        </dgm:presLayoutVars>
      </dgm:prSet>
      <dgm:spPr>
        <a:prstGeom prst="rect">
          <a:avLst/>
        </a:prstGeom>
      </dgm:spPr>
    </dgm:pt>
    <dgm:pt modelId="{76270876-FFDE-442D-9392-E476E7AECD98}" type="pres">
      <dgm:prSet presAssocID="{DBD37948-FB06-4FE0-B87F-DCECB4FF3FBD}" presName="accent_1" presStyleCnt="0"/>
      <dgm:spPr/>
    </dgm:pt>
    <dgm:pt modelId="{0F82CCF8-D245-4FFC-9265-E7129E6EDDF4}" type="pres">
      <dgm:prSet presAssocID="{DBD37948-FB06-4FE0-B87F-DCECB4FF3FBD}" presName="accentRepeatNode" presStyleLbl="solidFgAcc1" presStyleIdx="0" presStyleCnt="5"/>
      <dgm:spPr>
        <a:xfrm>
          <a:off x="58803" y="193264"/>
          <a:ext cx="644661" cy="644661"/>
        </a:xfrm>
        <a:prstGeom prst="ellipse">
          <a:avLst/>
        </a:prstGeom>
        <a:solidFill>
          <a:srgbClr val="FFFFFF">
            <a:hueOff val="0"/>
            <a:satOff val="0"/>
            <a:lumOff val="0"/>
            <a:alphaOff val="0"/>
          </a:srgbClr>
        </a:solidFill>
        <a:ln w="12700" cap="flat" cmpd="sng" algn="ctr">
          <a:solidFill>
            <a:srgbClr val="2F3542">
              <a:shade val="80000"/>
              <a:hueOff val="0"/>
              <a:satOff val="0"/>
              <a:lumOff val="0"/>
              <a:alphaOff val="0"/>
            </a:srgbClr>
          </a:solidFill>
          <a:prstDash val="solid"/>
          <a:miter lim="800000"/>
        </a:ln>
        <a:effectLst/>
      </dgm:spPr>
    </dgm:pt>
    <dgm:pt modelId="{B699DFC4-8751-443C-8C54-0E8A9E3F4A28}" type="pres">
      <dgm:prSet presAssocID="{93A3D81E-213B-4A1D-983D-DA7EBA502A81}" presName="text_2" presStyleLbl="node1" presStyleIdx="1" presStyleCnt="5" custScaleY="95114">
        <dgm:presLayoutVars>
          <dgm:bulletEnabled val="1"/>
        </dgm:presLayoutVars>
      </dgm:prSet>
      <dgm:spPr>
        <a:prstGeom prst="rect">
          <a:avLst/>
        </a:prstGeom>
      </dgm:spPr>
    </dgm:pt>
    <dgm:pt modelId="{E5E4A9FF-9338-42A7-94AC-70D8260E6371}" type="pres">
      <dgm:prSet presAssocID="{93A3D81E-213B-4A1D-983D-DA7EBA502A81}" presName="accent_2" presStyleCnt="0"/>
      <dgm:spPr/>
    </dgm:pt>
    <dgm:pt modelId="{AF94BEAE-8A27-4395-9E09-AFB8FCC56023}" type="pres">
      <dgm:prSet presAssocID="{93A3D81E-213B-4A1D-983D-DA7EBA502A81}" presName="accentRepeatNode" presStyleLbl="solidFgAcc1" presStyleIdx="1" presStyleCnt="5"/>
      <dgm:spPr>
        <a:xfrm>
          <a:off x="354482" y="966991"/>
          <a:ext cx="644661" cy="644661"/>
        </a:xfrm>
        <a:prstGeom prst="ellipse">
          <a:avLst/>
        </a:prstGeom>
        <a:solidFill>
          <a:srgbClr val="FFFFFF">
            <a:hueOff val="0"/>
            <a:satOff val="0"/>
            <a:lumOff val="0"/>
            <a:alphaOff val="0"/>
          </a:srgbClr>
        </a:solidFill>
        <a:ln w="12700" cap="flat" cmpd="sng" algn="ctr">
          <a:solidFill>
            <a:srgbClr val="2F3542">
              <a:shade val="80000"/>
              <a:hueOff val="44828"/>
              <a:satOff val="-5090"/>
              <a:lumOff val="13727"/>
              <a:alphaOff val="0"/>
            </a:srgbClr>
          </a:solidFill>
          <a:prstDash val="solid"/>
          <a:miter lim="800000"/>
        </a:ln>
        <a:effectLst/>
      </dgm:spPr>
    </dgm:pt>
    <dgm:pt modelId="{CA5D380C-0578-4035-87D7-E1AA363FBC34}" type="pres">
      <dgm:prSet presAssocID="{C858A282-1B64-4643-BFD1-C6E0BEB2315B}" presName="text_3" presStyleLbl="node1" presStyleIdx="2" presStyleCnt="5" custScaleY="95114">
        <dgm:presLayoutVars>
          <dgm:bulletEnabled val="1"/>
        </dgm:presLayoutVars>
      </dgm:prSet>
      <dgm:spPr>
        <a:prstGeom prst="rect">
          <a:avLst/>
        </a:prstGeom>
      </dgm:spPr>
    </dgm:pt>
    <dgm:pt modelId="{DE43453B-1282-4DF1-8C5E-51A11CA3DEB1}" type="pres">
      <dgm:prSet presAssocID="{C858A282-1B64-4643-BFD1-C6E0BEB2315B}" presName="accent_3" presStyleCnt="0"/>
      <dgm:spPr/>
    </dgm:pt>
    <dgm:pt modelId="{381D3D51-6CE1-4B16-BCE8-45F01280E967}" type="pres">
      <dgm:prSet presAssocID="{C858A282-1B64-4643-BFD1-C6E0BEB2315B}" presName="accentRepeatNode" presStyleLbl="solidFgAcc1" presStyleIdx="2" presStyleCnt="5"/>
      <dgm:spPr>
        <a:xfrm>
          <a:off x="354482" y="1740719"/>
          <a:ext cx="644661" cy="644661"/>
        </a:xfrm>
        <a:prstGeom prst="ellipse">
          <a:avLst/>
        </a:prstGeom>
        <a:solidFill>
          <a:srgbClr val="FFFFFF">
            <a:hueOff val="0"/>
            <a:satOff val="0"/>
            <a:lumOff val="0"/>
            <a:alphaOff val="0"/>
          </a:srgbClr>
        </a:solidFill>
        <a:ln w="12700" cap="flat" cmpd="sng" algn="ctr">
          <a:solidFill>
            <a:srgbClr val="2F3542">
              <a:shade val="80000"/>
              <a:hueOff val="89656"/>
              <a:satOff val="-10179"/>
              <a:lumOff val="27455"/>
              <a:alphaOff val="0"/>
            </a:srgbClr>
          </a:solidFill>
          <a:prstDash val="solid"/>
          <a:miter lim="800000"/>
        </a:ln>
        <a:effectLst/>
      </dgm:spPr>
    </dgm:pt>
    <dgm:pt modelId="{93A00218-6B59-45F1-B7AD-568070E14F18}" type="pres">
      <dgm:prSet presAssocID="{279B3822-41E6-404F-A24D-08F47FC7FE1A}" presName="text_4" presStyleLbl="node1" presStyleIdx="3" presStyleCnt="5" custScaleX="98317" custScaleY="95009">
        <dgm:presLayoutVars>
          <dgm:bulletEnabled val="1"/>
        </dgm:presLayoutVars>
      </dgm:prSet>
      <dgm:spPr>
        <a:prstGeom prst="rect">
          <a:avLst/>
        </a:prstGeom>
      </dgm:spPr>
    </dgm:pt>
    <dgm:pt modelId="{75A488AE-9296-4ACD-97BF-3B9D8DCC9C69}" type="pres">
      <dgm:prSet presAssocID="{279B3822-41E6-404F-A24D-08F47FC7FE1A}" presName="accent_4" presStyleCnt="0"/>
      <dgm:spPr/>
    </dgm:pt>
    <dgm:pt modelId="{AFB199AF-0929-4F04-B613-CB5969766E1A}" type="pres">
      <dgm:prSet presAssocID="{279B3822-41E6-404F-A24D-08F47FC7FE1A}" presName="accentRepeatNode" presStyleLbl="solidFgAcc1" presStyleIdx="3" presStyleCnt="5"/>
      <dgm:spPr>
        <a:xfrm>
          <a:off x="58803" y="2514446"/>
          <a:ext cx="644661" cy="644661"/>
        </a:xfrm>
        <a:prstGeom prst="ellipse">
          <a:avLst/>
        </a:prstGeom>
        <a:solidFill>
          <a:srgbClr val="FFFFFF">
            <a:hueOff val="0"/>
            <a:satOff val="0"/>
            <a:lumOff val="0"/>
            <a:alphaOff val="0"/>
          </a:srgbClr>
        </a:solidFill>
        <a:ln w="12700" cap="flat" cmpd="sng" algn="ctr">
          <a:solidFill>
            <a:srgbClr val="2F3542">
              <a:shade val="80000"/>
              <a:hueOff val="134484"/>
              <a:satOff val="-15269"/>
              <a:lumOff val="41182"/>
              <a:alphaOff val="0"/>
            </a:srgbClr>
          </a:solidFill>
          <a:prstDash val="solid"/>
          <a:miter lim="800000"/>
        </a:ln>
        <a:effectLst/>
      </dgm:spPr>
    </dgm:pt>
    <dgm:pt modelId="{79C6B211-0FC6-4A46-8681-AFF7364A4C4A}" type="pres">
      <dgm:prSet presAssocID="{3280CA43-469E-438C-B44B-9CF9427D135F}" presName="text_5" presStyleLbl="node1" presStyleIdx="4" presStyleCnt="5">
        <dgm:presLayoutVars>
          <dgm:bulletEnabled val="1"/>
        </dgm:presLayoutVars>
      </dgm:prSet>
      <dgm:spPr/>
    </dgm:pt>
    <dgm:pt modelId="{6F62BBD4-E66F-4206-B0AF-C033D9356790}" type="pres">
      <dgm:prSet presAssocID="{3280CA43-469E-438C-B44B-9CF9427D135F}" presName="accent_5" presStyleCnt="0"/>
      <dgm:spPr/>
    </dgm:pt>
    <dgm:pt modelId="{50315803-39F0-4C49-8653-C5B0D78E6103}" type="pres">
      <dgm:prSet presAssocID="{3280CA43-469E-438C-B44B-9CF9427D135F}" presName="accentRepeatNode" presStyleLbl="solidFgAcc1" presStyleIdx="4" presStyleCnt="5"/>
      <dgm:spPr/>
    </dgm:pt>
  </dgm:ptLst>
  <dgm:cxnLst>
    <dgm:cxn modelId="{4A7E3A07-22FA-41A6-BBC7-288742D8183D}" type="presOf" srcId="{DBD37948-FB06-4FE0-B87F-DCECB4FF3FBD}" destId="{47861874-EC67-4842-AD12-DBCC28414E8B}" srcOrd="0" destOrd="0" presId="urn:microsoft.com/office/officeart/2008/layout/VerticalCurvedList"/>
    <dgm:cxn modelId="{C15CCD15-C5D5-4E0A-8A6A-8CAA8BC9B668}" srcId="{32AFE626-B5F2-47C3-8CC5-0DC9420ECC28}" destId="{C858A282-1B64-4643-BFD1-C6E0BEB2315B}" srcOrd="2" destOrd="0" parTransId="{D255BAF9-D37D-4CD7-A85E-8849EBBC5077}" sibTransId="{D2254F8F-F3C9-4933-AD6E-D5CF49B33692}"/>
    <dgm:cxn modelId="{715D542A-2523-468C-AD5A-34DC97CE9AE6}" type="presOf" srcId="{279B3822-41E6-404F-A24D-08F47FC7FE1A}" destId="{93A00218-6B59-45F1-B7AD-568070E14F18}" srcOrd="0" destOrd="0" presId="urn:microsoft.com/office/officeart/2008/layout/VerticalCurvedList"/>
    <dgm:cxn modelId="{D5620A39-91F6-4A6A-A371-3C918C46B04B}" type="presOf" srcId="{93A3D81E-213B-4A1D-983D-DA7EBA502A81}" destId="{B699DFC4-8751-443C-8C54-0E8A9E3F4A28}" srcOrd="0" destOrd="0" presId="urn:microsoft.com/office/officeart/2008/layout/VerticalCurvedList"/>
    <dgm:cxn modelId="{4CD02C39-1FEC-4A31-99F9-0448C4DA5353}" type="presOf" srcId="{32AFE626-B5F2-47C3-8CC5-0DC9420ECC28}" destId="{0614E64D-6ACD-41B0-8034-13E42992EF0F}" srcOrd="0" destOrd="0" presId="urn:microsoft.com/office/officeart/2008/layout/VerticalCurvedList"/>
    <dgm:cxn modelId="{8CEEE847-BF61-4C0A-B1E9-C7A9B4BADC59}" srcId="{32AFE626-B5F2-47C3-8CC5-0DC9420ECC28}" destId="{279B3822-41E6-404F-A24D-08F47FC7FE1A}" srcOrd="3" destOrd="0" parTransId="{0E68D63F-19E1-4068-ADE9-05F1D04FD610}" sibTransId="{CC2E8F33-7571-4FE8-8C11-A66ED742F14C}"/>
    <dgm:cxn modelId="{758FB64C-84A0-4EAA-BFE4-C0E50FC094E3}" srcId="{32AFE626-B5F2-47C3-8CC5-0DC9420ECC28}" destId="{93A3D81E-213B-4A1D-983D-DA7EBA502A81}" srcOrd="1" destOrd="0" parTransId="{653ED52C-6408-4E22-965B-D1FF67E4FB00}" sibTransId="{FF355DCE-8543-40E4-BDFB-F72CFC9C7B18}"/>
    <dgm:cxn modelId="{AC6DBE59-0F1F-406C-932C-142198B763F8}" srcId="{32AFE626-B5F2-47C3-8CC5-0DC9420ECC28}" destId="{3280CA43-469E-438C-B44B-9CF9427D135F}" srcOrd="4" destOrd="0" parTransId="{0D608E62-3F23-4EC1-B167-3A811409C5CC}" sibTransId="{B2C5FFE2-BFBD-4F69-812A-B80699DE9560}"/>
    <dgm:cxn modelId="{F1AB5999-6679-4D74-A589-FA7648E0BDE7}" type="presOf" srcId="{C858A282-1B64-4643-BFD1-C6E0BEB2315B}" destId="{CA5D380C-0578-4035-87D7-E1AA363FBC34}" srcOrd="0" destOrd="0" presId="urn:microsoft.com/office/officeart/2008/layout/VerticalCurvedList"/>
    <dgm:cxn modelId="{637491A1-DFAB-4B0A-8B4D-C23482B5FA55}" type="presOf" srcId="{DF2C87F8-F221-48EE-8A8C-ACA46BDF0E9D}" destId="{16A1D20B-29BB-4C10-9E9B-C649121E9801}" srcOrd="0" destOrd="0" presId="urn:microsoft.com/office/officeart/2008/layout/VerticalCurvedList"/>
    <dgm:cxn modelId="{3BE330C7-7909-4714-83EF-776B58AE1828}" srcId="{32AFE626-B5F2-47C3-8CC5-0DC9420ECC28}" destId="{DBD37948-FB06-4FE0-B87F-DCECB4FF3FBD}" srcOrd="0" destOrd="0" parTransId="{947C937E-EA1F-4324-8BB0-7DC314F6375E}" sibTransId="{DF2C87F8-F221-48EE-8A8C-ACA46BDF0E9D}"/>
    <dgm:cxn modelId="{98BAF9C9-CA08-46A1-9627-8E7D535AFCE9}" type="presOf" srcId="{3280CA43-469E-438C-B44B-9CF9427D135F}" destId="{79C6B211-0FC6-4A46-8681-AFF7364A4C4A}" srcOrd="0" destOrd="0" presId="urn:microsoft.com/office/officeart/2008/layout/VerticalCurvedList"/>
    <dgm:cxn modelId="{06753E13-ED7D-4CBE-B23B-0E29B5C6C2AE}" type="presParOf" srcId="{0614E64D-6ACD-41B0-8034-13E42992EF0F}" destId="{A58D62D6-DDFE-4D0F-80E5-A7A079F123CF}" srcOrd="0" destOrd="0" presId="urn:microsoft.com/office/officeart/2008/layout/VerticalCurvedList"/>
    <dgm:cxn modelId="{DDBF99F5-818C-429B-A09B-14593D4239F9}" type="presParOf" srcId="{A58D62D6-DDFE-4D0F-80E5-A7A079F123CF}" destId="{DE3EAE8F-0232-43DC-B9A7-1A637B6DCC94}" srcOrd="0" destOrd="0" presId="urn:microsoft.com/office/officeart/2008/layout/VerticalCurvedList"/>
    <dgm:cxn modelId="{B5701534-DEA8-4653-B1CF-C82378B7931D}" type="presParOf" srcId="{DE3EAE8F-0232-43DC-B9A7-1A637B6DCC94}" destId="{32634D5D-9FAC-49C7-B0CF-2303DC981EA1}" srcOrd="0" destOrd="0" presId="urn:microsoft.com/office/officeart/2008/layout/VerticalCurvedList"/>
    <dgm:cxn modelId="{6741EE8F-9A52-4E9F-9699-EEE70F05267B}" type="presParOf" srcId="{DE3EAE8F-0232-43DC-B9A7-1A637B6DCC94}" destId="{16A1D20B-29BB-4C10-9E9B-C649121E9801}" srcOrd="1" destOrd="0" presId="urn:microsoft.com/office/officeart/2008/layout/VerticalCurvedList"/>
    <dgm:cxn modelId="{A885CBB3-474C-41DA-B98E-8B5041780747}" type="presParOf" srcId="{DE3EAE8F-0232-43DC-B9A7-1A637B6DCC94}" destId="{3FC37C05-C34B-43E5-88A1-5EBFD5A78667}" srcOrd="2" destOrd="0" presId="urn:microsoft.com/office/officeart/2008/layout/VerticalCurvedList"/>
    <dgm:cxn modelId="{11658D15-3D0F-4696-BA12-46DBCFAA7D01}" type="presParOf" srcId="{DE3EAE8F-0232-43DC-B9A7-1A637B6DCC94}" destId="{107CA3D0-D846-4B5B-B03E-9487007505C9}" srcOrd="3" destOrd="0" presId="urn:microsoft.com/office/officeart/2008/layout/VerticalCurvedList"/>
    <dgm:cxn modelId="{47F33B79-225A-4B0A-9B9C-9A1E756ED5BC}" type="presParOf" srcId="{A58D62D6-DDFE-4D0F-80E5-A7A079F123CF}" destId="{47861874-EC67-4842-AD12-DBCC28414E8B}" srcOrd="1" destOrd="0" presId="urn:microsoft.com/office/officeart/2008/layout/VerticalCurvedList"/>
    <dgm:cxn modelId="{54D96DA1-FA44-4EBA-8D46-CB5E3CA40FE9}" type="presParOf" srcId="{A58D62D6-DDFE-4D0F-80E5-A7A079F123CF}" destId="{76270876-FFDE-442D-9392-E476E7AECD98}" srcOrd="2" destOrd="0" presId="urn:microsoft.com/office/officeart/2008/layout/VerticalCurvedList"/>
    <dgm:cxn modelId="{437DAA6A-1CFC-4B47-98ED-1BD433B754F2}" type="presParOf" srcId="{76270876-FFDE-442D-9392-E476E7AECD98}" destId="{0F82CCF8-D245-4FFC-9265-E7129E6EDDF4}" srcOrd="0" destOrd="0" presId="urn:microsoft.com/office/officeart/2008/layout/VerticalCurvedList"/>
    <dgm:cxn modelId="{32023DAF-E772-448A-8924-09E8C7D4298B}" type="presParOf" srcId="{A58D62D6-DDFE-4D0F-80E5-A7A079F123CF}" destId="{B699DFC4-8751-443C-8C54-0E8A9E3F4A28}" srcOrd="3" destOrd="0" presId="urn:microsoft.com/office/officeart/2008/layout/VerticalCurvedList"/>
    <dgm:cxn modelId="{22A67DD9-3E3F-4FA5-AEE8-D90F3CBDEA3F}" type="presParOf" srcId="{A58D62D6-DDFE-4D0F-80E5-A7A079F123CF}" destId="{E5E4A9FF-9338-42A7-94AC-70D8260E6371}" srcOrd="4" destOrd="0" presId="urn:microsoft.com/office/officeart/2008/layout/VerticalCurvedList"/>
    <dgm:cxn modelId="{1BBD85B5-C488-468A-95D5-4FAC421D3CDC}" type="presParOf" srcId="{E5E4A9FF-9338-42A7-94AC-70D8260E6371}" destId="{AF94BEAE-8A27-4395-9E09-AFB8FCC56023}" srcOrd="0" destOrd="0" presId="urn:microsoft.com/office/officeart/2008/layout/VerticalCurvedList"/>
    <dgm:cxn modelId="{636D5002-9E32-48AF-B3E3-9D5403C0B9A5}" type="presParOf" srcId="{A58D62D6-DDFE-4D0F-80E5-A7A079F123CF}" destId="{CA5D380C-0578-4035-87D7-E1AA363FBC34}" srcOrd="5" destOrd="0" presId="urn:microsoft.com/office/officeart/2008/layout/VerticalCurvedList"/>
    <dgm:cxn modelId="{C84088CA-0C55-4D1E-9291-DDC5F4C0B56E}" type="presParOf" srcId="{A58D62D6-DDFE-4D0F-80E5-A7A079F123CF}" destId="{DE43453B-1282-4DF1-8C5E-51A11CA3DEB1}" srcOrd="6" destOrd="0" presId="urn:microsoft.com/office/officeart/2008/layout/VerticalCurvedList"/>
    <dgm:cxn modelId="{840A66E8-1549-4DEC-A985-96E28CB7374A}" type="presParOf" srcId="{DE43453B-1282-4DF1-8C5E-51A11CA3DEB1}" destId="{381D3D51-6CE1-4B16-BCE8-45F01280E967}" srcOrd="0" destOrd="0" presId="urn:microsoft.com/office/officeart/2008/layout/VerticalCurvedList"/>
    <dgm:cxn modelId="{EE2CE347-8735-4F5B-A2FF-B706C4F49301}" type="presParOf" srcId="{A58D62D6-DDFE-4D0F-80E5-A7A079F123CF}" destId="{93A00218-6B59-45F1-B7AD-568070E14F18}" srcOrd="7" destOrd="0" presId="urn:microsoft.com/office/officeart/2008/layout/VerticalCurvedList"/>
    <dgm:cxn modelId="{51C25C18-7445-4985-991C-B53DC5E50CCB}" type="presParOf" srcId="{A58D62D6-DDFE-4D0F-80E5-A7A079F123CF}" destId="{75A488AE-9296-4ACD-97BF-3B9D8DCC9C69}" srcOrd="8" destOrd="0" presId="urn:microsoft.com/office/officeart/2008/layout/VerticalCurvedList"/>
    <dgm:cxn modelId="{4AAFDE39-6584-4959-8043-075AA962A3EB}" type="presParOf" srcId="{75A488AE-9296-4ACD-97BF-3B9D8DCC9C69}" destId="{AFB199AF-0929-4F04-B613-CB5969766E1A}" srcOrd="0" destOrd="0" presId="urn:microsoft.com/office/officeart/2008/layout/VerticalCurvedList"/>
    <dgm:cxn modelId="{9FF0E6D2-2446-46C5-BFBF-BE2CF6D7CC8A}" type="presParOf" srcId="{A58D62D6-DDFE-4D0F-80E5-A7A079F123CF}" destId="{79C6B211-0FC6-4A46-8681-AFF7364A4C4A}" srcOrd="9" destOrd="0" presId="urn:microsoft.com/office/officeart/2008/layout/VerticalCurvedList"/>
    <dgm:cxn modelId="{F9FB553C-E03D-404A-8FDA-617F8CDF008E}" type="presParOf" srcId="{A58D62D6-DDFE-4D0F-80E5-A7A079F123CF}" destId="{6F62BBD4-E66F-4206-B0AF-C033D9356790}" srcOrd="10" destOrd="0" presId="urn:microsoft.com/office/officeart/2008/layout/VerticalCurvedList"/>
    <dgm:cxn modelId="{5BE1165D-4320-4159-A627-01C92498D29A}" type="presParOf" srcId="{6F62BBD4-E66F-4206-B0AF-C033D9356790}" destId="{50315803-39F0-4C49-8653-C5B0D78E6103}"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A1D20B-29BB-4C10-9E9B-C649121E9801}">
      <dsp:nvSpPr>
        <dsp:cNvPr id="0" name=""/>
        <dsp:cNvSpPr/>
      </dsp:nvSpPr>
      <dsp:spPr>
        <a:xfrm>
          <a:off x="-4462821" y="-684414"/>
          <a:ext cx="5316586" cy="5316586"/>
        </a:xfrm>
        <a:prstGeom prst="blockArc">
          <a:avLst>
            <a:gd name="adj1" fmla="val 18900000"/>
            <a:gd name="adj2" fmla="val 2700000"/>
            <a:gd name="adj3" fmla="val 478"/>
          </a:avLst>
        </a:prstGeom>
        <a:noFill/>
        <a:ln w="12700" cap="flat" cmpd="sng" algn="ctr">
          <a:solidFill>
            <a:srgbClr val="2F3542">
              <a:tint val="99000"/>
              <a:hueOff val="0"/>
              <a:satOff val="0"/>
              <a:lumOff val="0"/>
              <a:alphaOff val="0"/>
            </a:srgbClr>
          </a:solidFill>
          <a:prstDash val="solid"/>
          <a:miter lim="800000"/>
        </a:ln>
        <a:effectLst/>
      </dsp:spPr>
      <dsp:style>
        <a:lnRef idx="2">
          <a:scrgbClr r="0" g="0" b="0"/>
        </a:lnRef>
        <a:fillRef idx="0">
          <a:scrgbClr r="0" g="0" b="0"/>
        </a:fillRef>
        <a:effectRef idx="0">
          <a:scrgbClr r="0" g="0" b="0"/>
        </a:effectRef>
        <a:fontRef idx="minor"/>
      </dsp:style>
    </dsp:sp>
    <dsp:sp modelId="{47861874-EC67-4842-AD12-DBCC28414E8B}">
      <dsp:nvSpPr>
        <dsp:cNvPr id="0" name=""/>
        <dsp:cNvSpPr/>
      </dsp:nvSpPr>
      <dsp:spPr>
        <a:xfrm>
          <a:off x="373796" y="258715"/>
          <a:ext cx="3798546" cy="469509"/>
        </a:xfrm>
        <a:prstGeom prst="rect">
          <a:avLst/>
        </a:prstGeom>
        <a:solidFill>
          <a:srgbClr val="2F3542">
            <a:shade val="80000"/>
            <a:hueOff val="0"/>
            <a:satOff val="0"/>
            <a:lumOff val="0"/>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91817" tIns="35560" rIns="35560" bIns="35560" numCol="1" spcCol="1270" anchor="ctr" anchorCtr="0">
          <a:noAutofit/>
        </a:bodyPr>
        <a:lstStyle/>
        <a:p>
          <a:pPr marL="0" lvl="0" indent="0" algn="l" defTabSz="622300">
            <a:lnSpc>
              <a:spcPct val="90000"/>
            </a:lnSpc>
            <a:spcBef>
              <a:spcPct val="0"/>
            </a:spcBef>
            <a:spcAft>
              <a:spcPct val="35000"/>
            </a:spcAft>
            <a:buNone/>
          </a:pPr>
          <a:r>
            <a:rPr lang="en-IN" sz="1400" b="1" kern="1200">
              <a:solidFill>
                <a:srgbClr val="FFFFFF"/>
              </a:solidFill>
              <a:latin typeface="Calibri"/>
              <a:ea typeface="+mn-ea"/>
              <a:cs typeface="+mn-cs"/>
            </a:rPr>
            <a:t>Structure and Flow</a:t>
          </a:r>
          <a:endParaRPr lang="en-IN" sz="1400" b="1" kern="1200" dirty="0">
            <a:solidFill>
              <a:srgbClr val="FFFFFF"/>
            </a:solidFill>
            <a:latin typeface="Calibri"/>
            <a:ea typeface="+mn-ea"/>
            <a:cs typeface="+mn-cs"/>
          </a:endParaRPr>
        </a:p>
      </dsp:txBody>
      <dsp:txXfrm>
        <a:off x="373796" y="258715"/>
        <a:ext cx="3798546" cy="469509"/>
      </dsp:txXfrm>
    </dsp:sp>
    <dsp:sp modelId="{0F82CCF8-D245-4FFC-9265-E7129E6EDDF4}">
      <dsp:nvSpPr>
        <dsp:cNvPr id="0" name=""/>
        <dsp:cNvSpPr/>
      </dsp:nvSpPr>
      <dsp:spPr>
        <a:xfrm>
          <a:off x="65279" y="184952"/>
          <a:ext cx="617034" cy="617034"/>
        </a:xfrm>
        <a:prstGeom prst="ellipse">
          <a:avLst/>
        </a:prstGeom>
        <a:solidFill>
          <a:srgbClr val="FFFFFF">
            <a:hueOff val="0"/>
            <a:satOff val="0"/>
            <a:lumOff val="0"/>
            <a:alphaOff val="0"/>
          </a:srgbClr>
        </a:solidFill>
        <a:ln w="12700" cap="flat" cmpd="sng" algn="ctr">
          <a:solidFill>
            <a:srgbClr val="2F3542">
              <a:shade val="80000"/>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sp>
    <dsp:sp modelId="{B699DFC4-8751-443C-8C54-0E8A9E3F4A28}">
      <dsp:nvSpPr>
        <dsp:cNvPr id="0" name=""/>
        <dsp:cNvSpPr/>
      </dsp:nvSpPr>
      <dsp:spPr>
        <a:xfrm>
          <a:off x="727515" y="998919"/>
          <a:ext cx="3444827" cy="469509"/>
        </a:xfrm>
        <a:prstGeom prst="rect">
          <a:avLst/>
        </a:prstGeom>
        <a:solidFill>
          <a:srgbClr val="2F3542">
            <a:shade val="80000"/>
            <a:hueOff val="44828"/>
            <a:satOff val="-5090"/>
            <a:lumOff val="13727"/>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91817" tIns="35560" rIns="35560" bIns="35560" numCol="1" spcCol="1270" anchor="ctr" anchorCtr="0">
          <a:noAutofit/>
        </a:bodyPr>
        <a:lstStyle/>
        <a:p>
          <a:pPr marL="0" lvl="0" indent="0" algn="l" defTabSz="622300">
            <a:lnSpc>
              <a:spcPct val="90000"/>
            </a:lnSpc>
            <a:spcBef>
              <a:spcPct val="0"/>
            </a:spcBef>
            <a:spcAft>
              <a:spcPct val="35000"/>
            </a:spcAft>
            <a:buNone/>
          </a:pPr>
          <a:r>
            <a:rPr lang="en-IN" sz="1400" b="1" kern="1200">
              <a:solidFill>
                <a:srgbClr val="FFFFFF"/>
              </a:solidFill>
              <a:latin typeface="Calibri"/>
              <a:ea typeface="+mn-ea"/>
              <a:cs typeface="+mn-cs"/>
            </a:rPr>
            <a:t>Uncluttered</a:t>
          </a:r>
          <a:endParaRPr lang="en-IN" sz="1400" b="1" kern="1200" dirty="0">
            <a:solidFill>
              <a:srgbClr val="FFFFFF"/>
            </a:solidFill>
            <a:latin typeface="Calibri"/>
            <a:ea typeface="+mn-ea"/>
            <a:cs typeface="+mn-cs"/>
          </a:endParaRPr>
        </a:p>
      </dsp:txBody>
      <dsp:txXfrm>
        <a:off x="727515" y="998919"/>
        <a:ext cx="3444827" cy="469509"/>
      </dsp:txXfrm>
    </dsp:sp>
    <dsp:sp modelId="{AF94BEAE-8A27-4395-9E09-AFB8FCC56023}">
      <dsp:nvSpPr>
        <dsp:cNvPr id="0" name=""/>
        <dsp:cNvSpPr/>
      </dsp:nvSpPr>
      <dsp:spPr>
        <a:xfrm>
          <a:off x="418998" y="925157"/>
          <a:ext cx="617034" cy="617034"/>
        </a:xfrm>
        <a:prstGeom prst="ellipse">
          <a:avLst/>
        </a:prstGeom>
        <a:solidFill>
          <a:srgbClr val="FFFFFF">
            <a:hueOff val="0"/>
            <a:satOff val="0"/>
            <a:lumOff val="0"/>
            <a:alphaOff val="0"/>
          </a:srgbClr>
        </a:solidFill>
        <a:ln w="12700" cap="flat" cmpd="sng" algn="ctr">
          <a:solidFill>
            <a:srgbClr val="2F3542">
              <a:shade val="80000"/>
              <a:hueOff val="44828"/>
              <a:satOff val="-5090"/>
              <a:lumOff val="13727"/>
              <a:alphaOff val="0"/>
            </a:srgbClr>
          </a:solidFill>
          <a:prstDash val="solid"/>
          <a:miter lim="800000"/>
        </a:ln>
        <a:effectLst/>
      </dsp:spPr>
      <dsp:style>
        <a:lnRef idx="2">
          <a:scrgbClr r="0" g="0" b="0"/>
        </a:lnRef>
        <a:fillRef idx="1">
          <a:scrgbClr r="0" g="0" b="0"/>
        </a:fillRef>
        <a:effectRef idx="0">
          <a:scrgbClr r="0" g="0" b="0"/>
        </a:effectRef>
        <a:fontRef idx="minor"/>
      </dsp:style>
    </dsp:sp>
    <dsp:sp modelId="{CA5D380C-0578-4035-87D7-E1AA363FBC34}">
      <dsp:nvSpPr>
        <dsp:cNvPr id="0" name=""/>
        <dsp:cNvSpPr/>
      </dsp:nvSpPr>
      <dsp:spPr>
        <a:xfrm>
          <a:off x="836079" y="1739124"/>
          <a:ext cx="3336264" cy="469509"/>
        </a:xfrm>
        <a:prstGeom prst="rect">
          <a:avLst/>
        </a:prstGeom>
        <a:solidFill>
          <a:srgbClr val="2F3542">
            <a:shade val="80000"/>
            <a:hueOff val="89656"/>
            <a:satOff val="-10179"/>
            <a:lumOff val="27455"/>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91817" tIns="35560" rIns="35560" bIns="35560" numCol="1" spcCol="1270" anchor="ctr" anchorCtr="0">
          <a:noAutofit/>
        </a:bodyPr>
        <a:lstStyle/>
        <a:p>
          <a:pPr marL="0" lvl="0" indent="0" algn="l" defTabSz="622300">
            <a:lnSpc>
              <a:spcPct val="90000"/>
            </a:lnSpc>
            <a:spcBef>
              <a:spcPct val="0"/>
            </a:spcBef>
            <a:spcAft>
              <a:spcPct val="35000"/>
            </a:spcAft>
            <a:buNone/>
          </a:pPr>
          <a:r>
            <a:rPr lang="en-IN" sz="1400" b="1" kern="1200">
              <a:solidFill>
                <a:srgbClr val="FFFFFF"/>
              </a:solidFill>
              <a:latin typeface="Calibri"/>
              <a:ea typeface="+mn-ea"/>
              <a:cs typeface="+mn-cs"/>
            </a:rPr>
            <a:t>Integrate Text Graphics and Data</a:t>
          </a:r>
          <a:endParaRPr lang="en-IN" sz="1400" b="1" kern="1200" dirty="0">
            <a:solidFill>
              <a:srgbClr val="FFFFFF"/>
            </a:solidFill>
            <a:latin typeface="Calibri"/>
            <a:ea typeface="+mn-ea"/>
            <a:cs typeface="+mn-cs"/>
          </a:endParaRPr>
        </a:p>
      </dsp:txBody>
      <dsp:txXfrm>
        <a:off x="836079" y="1739124"/>
        <a:ext cx="3336264" cy="469509"/>
      </dsp:txXfrm>
    </dsp:sp>
    <dsp:sp modelId="{381D3D51-6CE1-4B16-BCE8-45F01280E967}">
      <dsp:nvSpPr>
        <dsp:cNvPr id="0" name=""/>
        <dsp:cNvSpPr/>
      </dsp:nvSpPr>
      <dsp:spPr>
        <a:xfrm>
          <a:off x="527561" y="1665361"/>
          <a:ext cx="617034" cy="617034"/>
        </a:xfrm>
        <a:prstGeom prst="ellipse">
          <a:avLst/>
        </a:prstGeom>
        <a:solidFill>
          <a:srgbClr val="FFFFFF">
            <a:hueOff val="0"/>
            <a:satOff val="0"/>
            <a:lumOff val="0"/>
            <a:alphaOff val="0"/>
          </a:srgbClr>
        </a:solidFill>
        <a:ln w="12700" cap="flat" cmpd="sng" algn="ctr">
          <a:solidFill>
            <a:srgbClr val="2F3542">
              <a:shade val="80000"/>
              <a:hueOff val="89656"/>
              <a:satOff val="-10179"/>
              <a:lumOff val="27455"/>
              <a:alphaOff val="0"/>
            </a:srgbClr>
          </a:solidFill>
          <a:prstDash val="solid"/>
          <a:miter lim="800000"/>
        </a:ln>
        <a:effectLst/>
      </dsp:spPr>
      <dsp:style>
        <a:lnRef idx="2">
          <a:scrgbClr r="0" g="0" b="0"/>
        </a:lnRef>
        <a:fillRef idx="1">
          <a:scrgbClr r="0" g="0" b="0"/>
        </a:fillRef>
        <a:effectRef idx="0">
          <a:scrgbClr r="0" g="0" b="0"/>
        </a:effectRef>
        <a:fontRef idx="minor"/>
      </dsp:style>
    </dsp:sp>
    <dsp:sp modelId="{93A00218-6B59-45F1-B7AD-568070E14F18}">
      <dsp:nvSpPr>
        <dsp:cNvPr id="0" name=""/>
        <dsp:cNvSpPr/>
      </dsp:nvSpPr>
      <dsp:spPr>
        <a:xfrm>
          <a:off x="756504" y="2479588"/>
          <a:ext cx="3386851" cy="468990"/>
        </a:xfrm>
        <a:prstGeom prst="rect">
          <a:avLst/>
        </a:prstGeom>
        <a:solidFill>
          <a:srgbClr val="2F3542">
            <a:shade val="80000"/>
            <a:hueOff val="134484"/>
            <a:satOff val="-15269"/>
            <a:lumOff val="41182"/>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91817" tIns="35560" rIns="35560" bIns="35560" numCol="1" spcCol="1270" anchor="ctr" anchorCtr="0">
          <a:noAutofit/>
        </a:bodyPr>
        <a:lstStyle/>
        <a:p>
          <a:pPr marL="0" lvl="0" indent="0" algn="l" defTabSz="622300">
            <a:lnSpc>
              <a:spcPct val="90000"/>
            </a:lnSpc>
            <a:spcBef>
              <a:spcPct val="0"/>
            </a:spcBef>
            <a:spcAft>
              <a:spcPct val="35000"/>
            </a:spcAft>
            <a:buNone/>
          </a:pPr>
          <a:r>
            <a:rPr lang="en-IN" sz="1400" b="1" kern="1200" dirty="0">
              <a:solidFill>
                <a:srgbClr val="FFFFFF"/>
              </a:solidFill>
              <a:latin typeface="Calibri"/>
              <a:ea typeface="+mn-ea"/>
              <a:cs typeface="+mn-cs"/>
            </a:rPr>
            <a:t>Enforce Comparison</a:t>
          </a:r>
        </a:p>
      </dsp:txBody>
      <dsp:txXfrm>
        <a:off x="756504" y="2479588"/>
        <a:ext cx="3386851" cy="468990"/>
      </dsp:txXfrm>
    </dsp:sp>
    <dsp:sp modelId="{AFB199AF-0929-4F04-B613-CB5969766E1A}">
      <dsp:nvSpPr>
        <dsp:cNvPr id="0" name=""/>
        <dsp:cNvSpPr/>
      </dsp:nvSpPr>
      <dsp:spPr>
        <a:xfrm>
          <a:off x="418998" y="2405566"/>
          <a:ext cx="617034" cy="617034"/>
        </a:xfrm>
        <a:prstGeom prst="ellipse">
          <a:avLst/>
        </a:prstGeom>
        <a:solidFill>
          <a:srgbClr val="FFFFFF">
            <a:hueOff val="0"/>
            <a:satOff val="0"/>
            <a:lumOff val="0"/>
            <a:alphaOff val="0"/>
          </a:srgbClr>
        </a:solidFill>
        <a:ln w="12700" cap="flat" cmpd="sng" algn="ctr">
          <a:solidFill>
            <a:srgbClr val="2F3542">
              <a:shade val="80000"/>
              <a:hueOff val="134484"/>
              <a:satOff val="-15269"/>
              <a:lumOff val="41182"/>
              <a:alphaOff val="0"/>
            </a:srgbClr>
          </a:solidFill>
          <a:prstDash val="solid"/>
          <a:miter lim="800000"/>
        </a:ln>
        <a:effectLst/>
      </dsp:spPr>
      <dsp:style>
        <a:lnRef idx="2">
          <a:scrgbClr r="0" g="0" b="0"/>
        </a:lnRef>
        <a:fillRef idx="1">
          <a:scrgbClr r="0" g="0" b="0"/>
        </a:fillRef>
        <a:effectRef idx="0">
          <a:scrgbClr r="0" g="0" b="0"/>
        </a:effectRef>
        <a:fontRef idx="minor"/>
      </dsp:style>
    </dsp:sp>
    <dsp:sp modelId="{79C6B211-0FC6-4A46-8681-AFF7364A4C4A}">
      <dsp:nvSpPr>
        <dsp:cNvPr id="0" name=""/>
        <dsp:cNvSpPr/>
      </dsp:nvSpPr>
      <dsp:spPr>
        <a:xfrm>
          <a:off x="373796" y="3207474"/>
          <a:ext cx="3798546" cy="493627"/>
        </a:xfrm>
        <a:prstGeom prst="rect">
          <a:avLst/>
        </a:prstGeom>
        <a:solidFill>
          <a:schemeClr val="bg1">
            <a:lumMod val="75000"/>
          </a:scheme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91817" tIns="35560" rIns="35560" bIns="35560" numCol="1" spcCol="1270" anchor="ctr" anchorCtr="0">
          <a:noAutofit/>
        </a:bodyPr>
        <a:lstStyle/>
        <a:p>
          <a:pPr marL="0" lvl="0" indent="0" algn="l" defTabSz="622300">
            <a:lnSpc>
              <a:spcPct val="90000"/>
            </a:lnSpc>
            <a:spcBef>
              <a:spcPct val="0"/>
            </a:spcBef>
            <a:spcAft>
              <a:spcPct val="35000"/>
            </a:spcAft>
            <a:buNone/>
          </a:pPr>
          <a:r>
            <a:rPr lang="en-IN" sz="1400" b="1" kern="1200" dirty="0">
              <a:solidFill>
                <a:srgbClr val="FFFFFF"/>
              </a:solidFill>
              <a:latin typeface="Calibri"/>
              <a:ea typeface="+mn-ea"/>
              <a:cs typeface="+mn-cs"/>
            </a:rPr>
            <a:t>Analysis and Insight Generation</a:t>
          </a:r>
        </a:p>
      </dsp:txBody>
      <dsp:txXfrm>
        <a:off x="373796" y="3207474"/>
        <a:ext cx="3798546" cy="493627"/>
      </dsp:txXfrm>
    </dsp:sp>
    <dsp:sp modelId="{50315803-39F0-4C49-8653-C5B0D78E6103}">
      <dsp:nvSpPr>
        <dsp:cNvPr id="0" name=""/>
        <dsp:cNvSpPr/>
      </dsp:nvSpPr>
      <dsp:spPr>
        <a:xfrm>
          <a:off x="65279" y="3145770"/>
          <a:ext cx="617034" cy="617034"/>
        </a:xfrm>
        <a:prstGeom prst="ellipse">
          <a:avLst/>
        </a:prstGeom>
        <a:solidFill>
          <a:schemeClr val="lt1">
            <a:hueOff val="0"/>
            <a:satOff val="0"/>
            <a:lumOff val="0"/>
            <a:alphaOff val="0"/>
          </a:schemeClr>
        </a:solidFill>
        <a:ln w="12700" cap="flat" cmpd="sng" algn="ctr">
          <a:solidFill>
            <a:schemeClr val="accent1">
              <a:shade val="80000"/>
              <a:hueOff val="630468"/>
              <a:satOff val="-46068"/>
              <a:lumOff val="34955"/>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0D0C58A-ACFB-4D20-B891-A38D9900C56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1B5B43E6-80C2-448E-BD19-DD548ED9E79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6801323-6408-4731-B77A-13E90F2C2B3A}" type="datetimeFigureOut">
              <a:rPr lang="en-US" smtClean="0"/>
              <a:t>1/17/2019</a:t>
            </a:fld>
            <a:endParaRPr lang="en-US" dirty="0"/>
          </a:p>
        </p:txBody>
      </p:sp>
      <p:sp>
        <p:nvSpPr>
          <p:cNvPr id="4" name="Footer Placeholder 3">
            <a:extLst>
              <a:ext uri="{FF2B5EF4-FFF2-40B4-BE49-F238E27FC236}">
                <a16:creationId xmlns:a16="http://schemas.microsoft.com/office/drawing/2014/main" id="{6FF50738-2227-47D9-8AAF-C6D5464B214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7DC4654F-921C-4652-BAEF-974467DE114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C4E94FC-97BB-41B1-9FDB-EF8977F3B815}" type="slidenum">
              <a:rPr lang="en-US" smtClean="0"/>
              <a:t>‹#›</a:t>
            </a:fld>
            <a:endParaRPr lang="en-US" dirty="0"/>
          </a:p>
        </p:txBody>
      </p:sp>
    </p:spTree>
    <p:extLst>
      <p:ext uri="{BB962C8B-B14F-4D97-AF65-F5344CB8AC3E}">
        <p14:creationId xmlns:p14="http://schemas.microsoft.com/office/powerpoint/2010/main" val="288922739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16B693F-9D0B-4463-AC23-DEAE4D5CFFB6}" type="datetimeFigureOut">
              <a:rPr lang="en-US" smtClean="0"/>
              <a:t>1/17/2019</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0F84A1B-0C91-4489-B351-1870C6B365D2}" type="slidenum">
              <a:rPr lang="en-US" smtClean="0"/>
              <a:t>‹#›</a:t>
            </a:fld>
            <a:endParaRPr lang="en-US" dirty="0"/>
          </a:p>
        </p:txBody>
      </p:sp>
    </p:spTree>
    <p:extLst>
      <p:ext uri="{BB962C8B-B14F-4D97-AF65-F5344CB8AC3E}">
        <p14:creationId xmlns:p14="http://schemas.microsoft.com/office/powerpoint/2010/main" val="4167132249"/>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Shape 257"/>
          <p:cNvSpPr>
            <a:spLocks noGrp="1" noRot="1" noChangeAspect="1"/>
          </p:cNvSpPr>
          <p:nvPr>
            <p:ph type="sldImg" idx="2"/>
          </p:nvPr>
        </p:nvSpPr>
        <p:spPr>
          <a:xfrm>
            <a:off x="962025" y="1177925"/>
            <a:ext cx="5651500" cy="3179763"/>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58" name="Shape 258"/>
          <p:cNvSpPr txBox="1">
            <a:spLocks noGrp="1"/>
          </p:cNvSpPr>
          <p:nvPr>
            <p:ph type="body" idx="1"/>
          </p:nvPr>
        </p:nvSpPr>
        <p:spPr>
          <a:xfrm>
            <a:off x="757598" y="4533941"/>
            <a:ext cx="6060779" cy="3709589"/>
          </a:xfrm>
          <a:prstGeom prst="rect">
            <a:avLst/>
          </a:prstGeom>
          <a:noFill/>
          <a:ln>
            <a:noFill/>
          </a:ln>
        </p:spPr>
        <p:txBody>
          <a:bodyPr wrap="square" lIns="96645" tIns="48309" rIns="96645" bIns="48309" anchor="t" anchorCtr="0">
            <a:noAutofit/>
          </a:bodyPr>
          <a:lstStyle/>
          <a:p>
            <a:pPr>
              <a:buSzPct val="25000"/>
            </a:pPr>
            <a:endParaRPr sz="1300" dirty="0">
              <a:solidFill>
                <a:schemeClr val="dk1"/>
              </a:solidFill>
              <a:latin typeface="Calibri"/>
              <a:ea typeface="Calibri"/>
              <a:cs typeface="Calibri"/>
              <a:sym typeface="Calibri"/>
            </a:endParaRPr>
          </a:p>
        </p:txBody>
      </p:sp>
      <p:sp>
        <p:nvSpPr>
          <p:cNvPr id="259" name="Shape 259"/>
          <p:cNvSpPr txBox="1">
            <a:spLocks noGrp="1"/>
          </p:cNvSpPr>
          <p:nvPr>
            <p:ph type="sldNum" idx="12"/>
          </p:nvPr>
        </p:nvSpPr>
        <p:spPr>
          <a:xfrm>
            <a:off x="4291298" y="8948485"/>
            <a:ext cx="3282922" cy="472694"/>
          </a:xfrm>
          <a:prstGeom prst="rect">
            <a:avLst/>
          </a:prstGeom>
          <a:noFill/>
          <a:ln>
            <a:noFill/>
          </a:ln>
        </p:spPr>
        <p:txBody>
          <a:bodyPr wrap="square" lIns="96645" tIns="48309" rIns="96645" bIns="48309" anchor="b" anchorCtr="0">
            <a:noAutofit/>
          </a:bodyPr>
          <a:lstStyle/>
          <a:p>
            <a:pPr>
              <a:buSzPct val="25000"/>
            </a:pPr>
            <a:fld id="{00000000-1234-1234-1234-123412341234}" type="slidenum">
              <a:rPr lang="en-US">
                <a:solidFill>
                  <a:schemeClr val="dk1"/>
                </a:solidFill>
                <a:latin typeface="Calibri"/>
                <a:ea typeface="Calibri"/>
                <a:cs typeface="Calibri"/>
                <a:sym typeface="Calibri"/>
              </a:rPr>
              <a:pPr>
                <a:buSzPct val="25000"/>
              </a:pPr>
              <a:t>4</a:t>
            </a:fld>
            <a:endParaRPr lang="en-US">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2034169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Adobe</a:t>
            </a:r>
          </a:p>
        </p:txBody>
      </p:sp>
      <p:sp>
        <p:nvSpPr>
          <p:cNvPr id="4" name="Slide Number Placeholder 3"/>
          <p:cNvSpPr>
            <a:spLocks noGrp="1"/>
          </p:cNvSpPr>
          <p:nvPr>
            <p:ph type="sldNum" sz="quarter" idx="10"/>
          </p:nvPr>
        </p:nvSpPr>
        <p:spPr/>
        <p:txBody>
          <a:bodyPr/>
          <a:lstStyle/>
          <a:p>
            <a:fld id="{C0F84A1B-0C91-4489-B351-1870C6B365D2}" type="slidenum">
              <a:rPr lang="en-US" smtClean="0"/>
              <a:t>22</a:t>
            </a:fld>
            <a:endParaRPr lang="en-US" dirty="0"/>
          </a:p>
        </p:txBody>
      </p:sp>
    </p:spTree>
    <p:extLst>
      <p:ext uri="{BB962C8B-B14F-4D97-AF65-F5344CB8AC3E}">
        <p14:creationId xmlns:p14="http://schemas.microsoft.com/office/powerpoint/2010/main" val="26684093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Shape 257"/>
          <p:cNvSpPr>
            <a:spLocks noGrp="1" noRot="1" noChangeAspect="1"/>
          </p:cNvSpPr>
          <p:nvPr>
            <p:ph type="sldImg" idx="2"/>
          </p:nvPr>
        </p:nvSpPr>
        <p:spPr>
          <a:xfrm>
            <a:off x="860425" y="1122363"/>
            <a:ext cx="5381625" cy="3027362"/>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58" name="Shape 258"/>
          <p:cNvSpPr txBox="1">
            <a:spLocks noGrp="1"/>
          </p:cNvSpPr>
          <p:nvPr>
            <p:ph type="body" idx="1"/>
          </p:nvPr>
        </p:nvSpPr>
        <p:spPr>
          <a:xfrm>
            <a:off x="710248" y="4318039"/>
            <a:ext cx="5681980" cy="3532942"/>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US" sz="1200" b="0" i="0" u="none" strike="noStrike" cap="none" dirty="0">
                <a:solidFill>
                  <a:schemeClr val="dk1"/>
                </a:solidFill>
                <a:latin typeface="Calibri"/>
                <a:ea typeface="Calibri"/>
                <a:cs typeface="Calibri"/>
                <a:sym typeface="Calibri"/>
              </a:rPr>
              <a:t>Revlon</a:t>
            </a:r>
            <a:r>
              <a:rPr lang="en-US" sz="1200" b="0" i="0" u="none" strike="noStrike" cap="none" baseline="0" dirty="0">
                <a:solidFill>
                  <a:schemeClr val="dk1"/>
                </a:solidFill>
                <a:latin typeface="Calibri"/>
                <a:ea typeface="Calibri"/>
                <a:cs typeface="Calibri"/>
                <a:sym typeface="Calibri"/>
              </a:rPr>
              <a:t> </a:t>
            </a:r>
            <a:r>
              <a:rPr lang="mr-IN" sz="1200" b="0" i="0" u="none" strike="noStrike" cap="none" baseline="0" dirty="0">
                <a:solidFill>
                  <a:schemeClr val="dk1"/>
                </a:solidFill>
                <a:latin typeface="Calibri"/>
                <a:ea typeface="Calibri"/>
                <a:cs typeface="Calibri"/>
                <a:sym typeface="Calibri"/>
              </a:rPr>
              <a:t>–</a:t>
            </a:r>
            <a:r>
              <a:rPr lang="en-US" sz="1200" b="0" i="0" u="none" strike="noStrike" cap="none" baseline="0" dirty="0">
                <a:solidFill>
                  <a:schemeClr val="dk1"/>
                </a:solidFill>
                <a:latin typeface="Calibri"/>
                <a:ea typeface="Calibri"/>
                <a:cs typeface="Calibri"/>
                <a:sym typeface="Calibri"/>
              </a:rPr>
              <a:t> Trendspotting</a:t>
            </a:r>
            <a:endParaRPr sz="1200" b="0" i="0" u="none" strike="noStrike" cap="none" dirty="0">
              <a:solidFill>
                <a:schemeClr val="dk1"/>
              </a:solidFill>
              <a:latin typeface="Calibri"/>
              <a:ea typeface="Calibri"/>
              <a:cs typeface="Calibri"/>
              <a:sym typeface="Calibri"/>
            </a:endParaRPr>
          </a:p>
        </p:txBody>
      </p:sp>
      <p:sp>
        <p:nvSpPr>
          <p:cNvPr id="259" name="Shape 259"/>
          <p:cNvSpPr txBox="1">
            <a:spLocks noGrp="1"/>
          </p:cNvSpPr>
          <p:nvPr>
            <p:ph type="sldNum" idx="12"/>
          </p:nvPr>
        </p:nvSpPr>
        <p:spPr>
          <a:xfrm>
            <a:off x="4023092" y="8522366"/>
            <a:ext cx="3077739" cy="450185"/>
          </a:xfrm>
          <a:prstGeom prst="rect">
            <a:avLst/>
          </a:prstGeom>
          <a:noFill/>
          <a:ln>
            <a:noFill/>
          </a:ln>
        </p:spPr>
        <p:txBody>
          <a:bodyPr wrap="square"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24</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458798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0291E1D-0E33-4E39-8C07-8B468157F15D}" type="slidenum">
              <a:rPr lang="en-US" smtClean="0"/>
              <a:t>26</a:t>
            </a:fld>
            <a:endParaRPr lang="en-US"/>
          </a:p>
        </p:txBody>
      </p:sp>
    </p:spTree>
    <p:extLst>
      <p:ext uri="{BB962C8B-B14F-4D97-AF65-F5344CB8AC3E}">
        <p14:creationId xmlns:p14="http://schemas.microsoft.com/office/powerpoint/2010/main" val="21062452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 – Anup can you update some of the details</a:t>
            </a:r>
          </a:p>
        </p:txBody>
      </p:sp>
      <p:sp>
        <p:nvSpPr>
          <p:cNvPr id="4" name="Slide Number Placeholder 3"/>
          <p:cNvSpPr>
            <a:spLocks noGrp="1"/>
          </p:cNvSpPr>
          <p:nvPr>
            <p:ph type="sldNum" sz="quarter" idx="10"/>
          </p:nvPr>
        </p:nvSpPr>
        <p:spPr/>
        <p:txBody>
          <a:bodyPr/>
          <a:lstStyle/>
          <a:p>
            <a:fld id="{30291E1D-0E33-4E39-8C07-8B468157F15D}" type="slidenum">
              <a:rPr lang="en-US" smtClean="0"/>
              <a:t>27</a:t>
            </a:fld>
            <a:endParaRPr lang="en-US"/>
          </a:p>
        </p:txBody>
      </p:sp>
    </p:spTree>
    <p:extLst>
      <p:ext uri="{BB962C8B-B14F-4D97-AF65-F5344CB8AC3E}">
        <p14:creationId xmlns:p14="http://schemas.microsoft.com/office/powerpoint/2010/main" val="31994876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baseline="0" dirty="0"/>
          </a:p>
          <a:p>
            <a:endParaRPr lang="en-IN" baseline="0" dirty="0"/>
          </a:p>
        </p:txBody>
      </p:sp>
      <p:sp>
        <p:nvSpPr>
          <p:cNvPr id="4" name="Slide Number Placeholder 3"/>
          <p:cNvSpPr>
            <a:spLocks noGrp="1"/>
          </p:cNvSpPr>
          <p:nvPr>
            <p:ph type="sldNum" sz="quarter" idx="10"/>
          </p:nvPr>
        </p:nvSpPr>
        <p:spPr/>
        <p:txBody>
          <a:bodyPr/>
          <a:lstStyle/>
          <a:p>
            <a:fld id="{30291E1D-0E33-4E39-8C07-8B468157F15D}" type="slidenum">
              <a:rPr lang="en-US" smtClean="0"/>
              <a:t>28</a:t>
            </a:fld>
            <a:endParaRPr lang="en-US"/>
          </a:p>
        </p:txBody>
      </p:sp>
    </p:spTree>
    <p:extLst>
      <p:ext uri="{BB962C8B-B14F-4D97-AF65-F5344CB8AC3E}">
        <p14:creationId xmlns:p14="http://schemas.microsoft.com/office/powerpoint/2010/main" val="22167924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4"/>
        <p:cNvGrpSpPr/>
        <p:nvPr/>
      </p:nvGrpSpPr>
      <p:grpSpPr>
        <a:xfrm>
          <a:off x="0" y="0"/>
          <a:ext cx="0" cy="0"/>
          <a:chOff x="0" y="0"/>
          <a:chExt cx="0" cy="0"/>
        </a:xfrm>
      </p:grpSpPr>
      <p:sp>
        <p:nvSpPr>
          <p:cNvPr id="555" name="Shape 555"/>
          <p:cNvSpPr>
            <a:spLocks noGrp="1" noRot="1" noChangeAspect="1"/>
          </p:cNvSpPr>
          <p:nvPr>
            <p:ph type="sldImg" idx="2"/>
          </p:nvPr>
        </p:nvSpPr>
        <p:spPr>
          <a:xfrm>
            <a:off x="860425" y="1122363"/>
            <a:ext cx="5381625" cy="3027362"/>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556" name="Shape 556"/>
          <p:cNvSpPr txBox="1">
            <a:spLocks noGrp="1"/>
          </p:cNvSpPr>
          <p:nvPr>
            <p:ph type="body" idx="1"/>
          </p:nvPr>
        </p:nvSpPr>
        <p:spPr>
          <a:xfrm>
            <a:off x="710248" y="4318039"/>
            <a:ext cx="5681980" cy="3532942"/>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endParaRPr sz="1200" b="0" i="0" u="none" strike="noStrike" cap="none" dirty="0">
              <a:solidFill>
                <a:schemeClr val="dk1"/>
              </a:solidFill>
              <a:latin typeface="Arial" panose="020B0604020202020204" pitchFamily="34" charset="0"/>
              <a:cs typeface="Arial" panose="020B0604020202020204" pitchFamily="34" charset="0"/>
              <a:sym typeface="Calibri"/>
            </a:endParaRPr>
          </a:p>
        </p:txBody>
      </p:sp>
      <p:sp>
        <p:nvSpPr>
          <p:cNvPr id="557" name="Shape 557"/>
          <p:cNvSpPr txBox="1">
            <a:spLocks noGrp="1"/>
          </p:cNvSpPr>
          <p:nvPr>
            <p:ph type="sldNum" idx="12"/>
          </p:nvPr>
        </p:nvSpPr>
        <p:spPr>
          <a:xfrm>
            <a:off x="4023092" y="8522366"/>
            <a:ext cx="3077739" cy="450185"/>
          </a:xfrm>
          <a:prstGeom prst="rect">
            <a:avLst/>
          </a:prstGeom>
          <a:noFill/>
          <a:ln>
            <a:noFill/>
          </a:ln>
        </p:spPr>
        <p:txBody>
          <a:bodyPr wrap="square"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ea typeface="Calibri"/>
                <a:sym typeface="Calibri"/>
              </a:rPr>
              <a:t>29</a:t>
            </a:fld>
            <a:endParaRPr lang="en-US" sz="1200" dirty="0">
              <a:solidFill>
                <a:schemeClr val="dk1"/>
              </a:solidFill>
              <a:ea typeface="Calibri"/>
              <a:sym typeface="Calibri"/>
            </a:endParaRPr>
          </a:p>
        </p:txBody>
      </p:sp>
    </p:spTree>
    <p:extLst>
      <p:ext uri="{BB962C8B-B14F-4D97-AF65-F5344CB8AC3E}">
        <p14:creationId xmlns:p14="http://schemas.microsoft.com/office/powerpoint/2010/main" val="9115757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Shape 257"/>
          <p:cNvSpPr>
            <a:spLocks noGrp="1" noRot="1" noChangeAspect="1"/>
          </p:cNvSpPr>
          <p:nvPr>
            <p:ph type="sldImg" idx="2"/>
          </p:nvPr>
        </p:nvSpPr>
        <p:spPr>
          <a:xfrm>
            <a:off x="962025" y="1177925"/>
            <a:ext cx="5651500" cy="3179763"/>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58" name="Shape 258"/>
          <p:cNvSpPr txBox="1">
            <a:spLocks noGrp="1"/>
          </p:cNvSpPr>
          <p:nvPr>
            <p:ph type="body" idx="1"/>
          </p:nvPr>
        </p:nvSpPr>
        <p:spPr>
          <a:xfrm>
            <a:off x="757598" y="4533941"/>
            <a:ext cx="6060779" cy="3709589"/>
          </a:xfrm>
          <a:prstGeom prst="rect">
            <a:avLst/>
          </a:prstGeom>
          <a:noFill/>
          <a:ln>
            <a:noFill/>
          </a:ln>
        </p:spPr>
        <p:txBody>
          <a:bodyPr wrap="square" lIns="96645" tIns="48309" rIns="96645" bIns="48309" anchor="t" anchorCtr="0">
            <a:noAutofit/>
          </a:bodyPr>
          <a:lstStyle/>
          <a:p>
            <a:pPr>
              <a:buSzPct val="25000"/>
            </a:pPr>
            <a:endParaRPr sz="1300" dirty="0">
              <a:solidFill>
                <a:schemeClr val="dk1"/>
              </a:solidFill>
              <a:latin typeface="Calibri"/>
              <a:ea typeface="Calibri"/>
              <a:cs typeface="Calibri"/>
              <a:sym typeface="Calibri"/>
            </a:endParaRPr>
          </a:p>
        </p:txBody>
      </p:sp>
      <p:sp>
        <p:nvSpPr>
          <p:cNvPr id="259" name="Shape 259"/>
          <p:cNvSpPr txBox="1">
            <a:spLocks noGrp="1"/>
          </p:cNvSpPr>
          <p:nvPr>
            <p:ph type="sldNum" idx="12"/>
          </p:nvPr>
        </p:nvSpPr>
        <p:spPr>
          <a:xfrm>
            <a:off x="4291298" y="8948485"/>
            <a:ext cx="3282922" cy="472694"/>
          </a:xfrm>
          <a:prstGeom prst="rect">
            <a:avLst/>
          </a:prstGeom>
          <a:noFill/>
          <a:ln>
            <a:noFill/>
          </a:ln>
        </p:spPr>
        <p:txBody>
          <a:bodyPr wrap="square" lIns="96645" tIns="48309" rIns="96645" bIns="48309" anchor="b" anchorCtr="0">
            <a:noAutofit/>
          </a:bodyPr>
          <a:lstStyle/>
          <a:p>
            <a:pPr>
              <a:buSzPct val="25000"/>
            </a:pPr>
            <a:fld id="{00000000-1234-1234-1234-123412341234}" type="slidenum">
              <a:rPr lang="en-US">
                <a:solidFill>
                  <a:schemeClr val="dk1"/>
                </a:solidFill>
                <a:latin typeface="Calibri"/>
                <a:ea typeface="Calibri"/>
                <a:cs typeface="Calibri"/>
                <a:sym typeface="Calibri"/>
              </a:rPr>
              <a:pPr>
                <a:buSzPct val="25000"/>
              </a:pPr>
              <a:t>5</a:t>
            </a:fld>
            <a:endParaRPr lang="en-US">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759917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Shape 257"/>
          <p:cNvSpPr>
            <a:spLocks noGrp="1" noRot="1" noChangeAspect="1"/>
          </p:cNvSpPr>
          <p:nvPr>
            <p:ph type="sldImg" idx="2"/>
          </p:nvPr>
        </p:nvSpPr>
        <p:spPr>
          <a:xfrm>
            <a:off x="962025" y="1177925"/>
            <a:ext cx="5651500" cy="3179763"/>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58" name="Shape 258"/>
          <p:cNvSpPr txBox="1">
            <a:spLocks noGrp="1"/>
          </p:cNvSpPr>
          <p:nvPr>
            <p:ph type="body" idx="1"/>
          </p:nvPr>
        </p:nvSpPr>
        <p:spPr>
          <a:xfrm>
            <a:off x="757598" y="4533941"/>
            <a:ext cx="6060779" cy="3709589"/>
          </a:xfrm>
          <a:prstGeom prst="rect">
            <a:avLst/>
          </a:prstGeom>
          <a:noFill/>
          <a:ln>
            <a:noFill/>
          </a:ln>
        </p:spPr>
        <p:txBody>
          <a:bodyPr wrap="square" lIns="96645" tIns="48309" rIns="96645" bIns="48309" anchor="t" anchorCtr="0">
            <a:noAutofit/>
          </a:bodyPr>
          <a:lstStyle/>
          <a:p>
            <a:pPr>
              <a:buSzPct val="25000"/>
            </a:pPr>
            <a:endParaRPr sz="1300" dirty="0">
              <a:solidFill>
                <a:schemeClr val="dk1"/>
              </a:solidFill>
              <a:latin typeface="Calibri"/>
              <a:ea typeface="Calibri"/>
              <a:cs typeface="Calibri"/>
              <a:sym typeface="Calibri"/>
            </a:endParaRPr>
          </a:p>
        </p:txBody>
      </p:sp>
      <p:sp>
        <p:nvSpPr>
          <p:cNvPr id="259" name="Shape 259"/>
          <p:cNvSpPr txBox="1">
            <a:spLocks noGrp="1"/>
          </p:cNvSpPr>
          <p:nvPr>
            <p:ph type="sldNum" idx="12"/>
          </p:nvPr>
        </p:nvSpPr>
        <p:spPr>
          <a:xfrm>
            <a:off x="4291298" y="8948485"/>
            <a:ext cx="3282922" cy="472694"/>
          </a:xfrm>
          <a:prstGeom prst="rect">
            <a:avLst/>
          </a:prstGeom>
          <a:noFill/>
          <a:ln>
            <a:noFill/>
          </a:ln>
        </p:spPr>
        <p:txBody>
          <a:bodyPr wrap="square" lIns="96645" tIns="48309" rIns="96645" bIns="48309" anchor="b" anchorCtr="0">
            <a:noAutofit/>
          </a:bodyPr>
          <a:lstStyle/>
          <a:p>
            <a:pPr>
              <a:buSzPct val="25000"/>
            </a:pPr>
            <a:fld id="{00000000-1234-1234-1234-123412341234}" type="slidenum">
              <a:rPr lang="en-US">
                <a:solidFill>
                  <a:schemeClr val="dk1"/>
                </a:solidFill>
                <a:latin typeface="Calibri"/>
                <a:ea typeface="Calibri"/>
                <a:cs typeface="Calibri"/>
                <a:sym typeface="Calibri"/>
              </a:rPr>
              <a:pPr>
                <a:buSzPct val="25000"/>
              </a:pPr>
              <a:t>6</a:t>
            </a:fld>
            <a:endParaRPr lang="en-US">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3403995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Shape 257"/>
          <p:cNvSpPr>
            <a:spLocks noGrp="1" noRot="1" noChangeAspect="1"/>
          </p:cNvSpPr>
          <p:nvPr>
            <p:ph type="sldImg" idx="2"/>
          </p:nvPr>
        </p:nvSpPr>
        <p:spPr>
          <a:xfrm>
            <a:off x="962025" y="1177925"/>
            <a:ext cx="5651500" cy="3179763"/>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58" name="Shape 258"/>
          <p:cNvSpPr txBox="1">
            <a:spLocks noGrp="1"/>
          </p:cNvSpPr>
          <p:nvPr>
            <p:ph type="body" idx="1"/>
          </p:nvPr>
        </p:nvSpPr>
        <p:spPr>
          <a:xfrm>
            <a:off x="757598" y="4533941"/>
            <a:ext cx="6060779" cy="3709589"/>
          </a:xfrm>
          <a:prstGeom prst="rect">
            <a:avLst/>
          </a:prstGeom>
          <a:noFill/>
          <a:ln>
            <a:noFill/>
          </a:ln>
        </p:spPr>
        <p:txBody>
          <a:bodyPr wrap="square" lIns="96645" tIns="48309" rIns="96645" bIns="48309" anchor="t" anchorCtr="0">
            <a:noAutofit/>
          </a:bodyPr>
          <a:lstStyle/>
          <a:p>
            <a:pPr>
              <a:buSzPct val="25000"/>
            </a:pPr>
            <a:endParaRPr sz="1300" dirty="0">
              <a:solidFill>
                <a:schemeClr val="dk1"/>
              </a:solidFill>
              <a:latin typeface="Calibri"/>
              <a:ea typeface="Calibri"/>
              <a:cs typeface="Calibri"/>
              <a:sym typeface="Calibri"/>
            </a:endParaRPr>
          </a:p>
        </p:txBody>
      </p:sp>
      <p:sp>
        <p:nvSpPr>
          <p:cNvPr id="259" name="Shape 259"/>
          <p:cNvSpPr txBox="1">
            <a:spLocks noGrp="1"/>
          </p:cNvSpPr>
          <p:nvPr>
            <p:ph type="sldNum" idx="12"/>
          </p:nvPr>
        </p:nvSpPr>
        <p:spPr>
          <a:xfrm>
            <a:off x="4291298" y="8948485"/>
            <a:ext cx="3282922" cy="472694"/>
          </a:xfrm>
          <a:prstGeom prst="rect">
            <a:avLst/>
          </a:prstGeom>
          <a:noFill/>
          <a:ln>
            <a:noFill/>
          </a:ln>
        </p:spPr>
        <p:txBody>
          <a:bodyPr wrap="square" lIns="96645" tIns="48309" rIns="96645" bIns="48309" anchor="b" anchorCtr="0">
            <a:noAutofit/>
          </a:bodyPr>
          <a:lstStyle/>
          <a:p>
            <a:pPr>
              <a:buSzPct val="25000"/>
            </a:pPr>
            <a:fld id="{00000000-1234-1234-1234-123412341234}" type="slidenum">
              <a:rPr lang="en-US">
                <a:solidFill>
                  <a:schemeClr val="dk1"/>
                </a:solidFill>
                <a:latin typeface="Calibri"/>
                <a:ea typeface="Calibri"/>
                <a:cs typeface="Calibri"/>
                <a:sym typeface="Calibri"/>
              </a:rPr>
              <a:pPr>
                <a:buSzPct val="25000"/>
              </a:pPr>
              <a:t>7</a:t>
            </a:fld>
            <a:endParaRPr lang="en-US">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6342837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en-US" sz="1200" b="0" dirty="0">
              <a:solidFill>
                <a:schemeClr val="tx2">
                  <a:lumMod val="75000"/>
                </a:schemeClr>
              </a:solidFill>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30291E1D-0E33-4E39-8C07-8B468157F15D}" type="slidenum">
              <a:rPr lang="en-US" smtClean="0"/>
              <a:t>13</a:t>
            </a:fld>
            <a:endParaRPr lang="en-US"/>
          </a:p>
        </p:txBody>
      </p:sp>
    </p:spTree>
    <p:extLst>
      <p:ext uri="{BB962C8B-B14F-4D97-AF65-F5344CB8AC3E}">
        <p14:creationId xmlns:p14="http://schemas.microsoft.com/office/powerpoint/2010/main" val="26618595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baseline="0" dirty="0"/>
          </a:p>
          <a:p>
            <a:endParaRPr lang="en-IN" baseline="0" dirty="0"/>
          </a:p>
        </p:txBody>
      </p:sp>
      <p:sp>
        <p:nvSpPr>
          <p:cNvPr id="4" name="Slide Number Placeholder 3"/>
          <p:cNvSpPr>
            <a:spLocks noGrp="1"/>
          </p:cNvSpPr>
          <p:nvPr>
            <p:ph type="sldNum" sz="quarter" idx="10"/>
          </p:nvPr>
        </p:nvSpPr>
        <p:spPr/>
        <p:txBody>
          <a:bodyPr/>
          <a:lstStyle/>
          <a:p>
            <a:fld id="{30291E1D-0E33-4E39-8C07-8B468157F15D}" type="slidenum">
              <a:rPr lang="en-US" smtClean="0"/>
              <a:t>14</a:t>
            </a:fld>
            <a:endParaRPr lang="en-US"/>
          </a:p>
        </p:txBody>
      </p:sp>
    </p:spTree>
    <p:extLst>
      <p:ext uri="{BB962C8B-B14F-4D97-AF65-F5344CB8AC3E}">
        <p14:creationId xmlns:p14="http://schemas.microsoft.com/office/powerpoint/2010/main" val="33437218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baseline="0" dirty="0"/>
          </a:p>
          <a:p>
            <a:endParaRPr lang="en-IN" baseline="0" dirty="0"/>
          </a:p>
        </p:txBody>
      </p:sp>
      <p:sp>
        <p:nvSpPr>
          <p:cNvPr id="4" name="Slide Number Placeholder 3"/>
          <p:cNvSpPr>
            <a:spLocks noGrp="1"/>
          </p:cNvSpPr>
          <p:nvPr>
            <p:ph type="sldNum" sz="quarter" idx="10"/>
          </p:nvPr>
        </p:nvSpPr>
        <p:spPr/>
        <p:txBody>
          <a:bodyPr/>
          <a:lstStyle/>
          <a:p>
            <a:fld id="{30291E1D-0E33-4E39-8C07-8B468157F15D}" type="slidenum">
              <a:rPr lang="en-US" smtClean="0"/>
              <a:t>15</a:t>
            </a:fld>
            <a:endParaRPr lang="en-US"/>
          </a:p>
        </p:txBody>
      </p:sp>
    </p:spTree>
    <p:extLst>
      <p:ext uri="{BB962C8B-B14F-4D97-AF65-F5344CB8AC3E}">
        <p14:creationId xmlns:p14="http://schemas.microsoft.com/office/powerpoint/2010/main" val="18908440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b="0" dirty="0"/>
              <a:t>Pepsi - </a:t>
            </a:r>
            <a:r>
              <a:rPr lang="en-IN" b="0" dirty="0" err="1"/>
              <a:t>DigiView</a:t>
            </a:r>
            <a:endParaRPr lang="en-IN" b="0" dirty="0"/>
          </a:p>
          <a:p>
            <a:endParaRPr lang="en-IN" baseline="0" dirty="0"/>
          </a:p>
          <a:p>
            <a:r>
              <a:rPr lang="en-US" sz="1200" b="1" dirty="0">
                <a:solidFill>
                  <a:srgbClr val="44546A"/>
                </a:solidFill>
              </a:rPr>
              <a:t>Business Objective:</a:t>
            </a:r>
          </a:p>
          <a:p>
            <a:r>
              <a:rPr lang="en-US" sz="1200" b="0" dirty="0">
                <a:solidFill>
                  <a:srgbClr val="44546A"/>
                </a:solidFill>
              </a:rPr>
              <a:t>To build a single-viewed automated  real-time application that enables  CXOs to make quick data-driven insights from a company’s digital &amp; social marketing efforts that cut across their Paid, Earned &amp; Owned media spectrums.</a:t>
            </a:r>
          </a:p>
          <a:p>
            <a:pPr marL="0" indent="0">
              <a:buFont typeface="Wingdings" panose="05000000000000000000" pitchFamily="2" charset="2"/>
              <a:buNone/>
            </a:pPr>
            <a:endParaRPr lang="en-US" sz="1200" dirty="0">
              <a:solidFill>
                <a:srgbClr val="000000"/>
              </a:solidFill>
            </a:endParaRP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200" b="1" dirty="0">
                <a:solidFill>
                  <a:srgbClr val="44546A"/>
                </a:solidFill>
              </a:rPr>
              <a:t>LatentView Solution: </a:t>
            </a:r>
          </a:p>
          <a:p>
            <a:r>
              <a:rPr lang="en-US" sz="1200" dirty="0"/>
              <a:t>Integrated data from five different data sources and built 11 comprehensive interlinked dashboards that give both a snapshot view and a deep dive view of their trademarks’/brands’ online presence, content marketing messages, customer perception and campaigns’ performance within their portfolio &amp; against their competitors.</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en-US" sz="1200" b="1" dirty="0">
              <a:solidFill>
                <a:srgbClr val="44546A"/>
              </a:solidFill>
            </a:endParaRP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200" b="1" dirty="0">
                <a:solidFill>
                  <a:srgbClr val="44546A"/>
                </a:solidFill>
              </a:rPr>
              <a:t>Business Benefits: </a:t>
            </a:r>
          </a:p>
          <a:p>
            <a:pPr lvl="0" fontAlgn="base">
              <a:spcBef>
                <a:spcPts val="600"/>
              </a:spcBef>
              <a:spcAft>
                <a:spcPct val="0"/>
              </a:spcAft>
              <a:defRPr/>
            </a:pPr>
            <a:r>
              <a:rPr lang="en-US" sz="1200" dirty="0"/>
              <a:t>Automated real-time business intelligence application provided the client an opportunity to view their brands’ social &amp; digital marketing efforts in visually appealing &amp; feature-rich Tableau dashboards.</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en-US" sz="1200" b="1" dirty="0">
              <a:solidFill>
                <a:srgbClr val="44546A"/>
              </a:solidFill>
            </a:endParaRPr>
          </a:p>
          <a:p>
            <a:pPr marL="0" indent="0">
              <a:buFont typeface="Wingdings" panose="05000000000000000000" pitchFamily="2" charset="2"/>
              <a:buNone/>
            </a:pPr>
            <a:endParaRPr lang="en-IN" dirty="0"/>
          </a:p>
          <a:p>
            <a:endParaRPr lang="en-US" dirty="0"/>
          </a:p>
        </p:txBody>
      </p:sp>
      <p:sp>
        <p:nvSpPr>
          <p:cNvPr id="4" name="Slide Number Placeholder 3"/>
          <p:cNvSpPr>
            <a:spLocks noGrp="1"/>
          </p:cNvSpPr>
          <p:nvPr>
            <p:ph type="sldNum" sz="quarter" idx="10"/>
          </p:nvPr>
        </p:nvSpPr>
        <p:spPr/>
        <p:txBody>
          <a:bodyPr/>
          <a:lstStyle/>
          <a:p>
            <a:fld id="{C0F84A1B-0C91-4489-B351-1870C6B365D2}" type="slidenum">
              <a:rPr lang="en-US" smtClean="0"/>
              <a:t>19</a:t>
            </a:fld>
            <a:endParaRPr lang="en-US" dirty="0"/>
          </a:p>
        </p:txBody>
      </p:sp>
    </p:spTree>
    <p:extLst>
      <p:ext uri="{BB962C8B-B14F-4D97-AF65-F5344CB8AC3E}">
        <p14:creationId xmlns:p14="http://schemas.microsoft.com/office/powerpoint/2010/main" val="14664317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Wingdings" panose="05000000000000000000" pitchFamily="2" charset="2"/>
              <a:buNone/>
            </a:pPr>
            <a:r>
              <a:rPr lang="en-IN" b="1" dirty="0"/>
              <a:t>Warner</a:t>
            </a:r>
            <a:r>
              <a:rPr lang="en-IN" b="1" baseline="0" dirty="0"/>
              <a:t> Bros </a:t>
            </a:r>
            <a:r>
              <a:rPr lang="mr-IN" b="1" baseline="0" dirty="0"/>
              <a:t>–</a:t>
            </a:r>
            <a:r>
              <a:rPr lang="en-IN" b="1" baseline="0" dirty="0"/>
              <a:t> Digital Supply Chain (Data Engineering)</a:t>
            </a:r>
            <a:endParaRPr lang="en-IN" b="1" dirty="0"/>
          </a:p>
          <a:p>
            <a:endParaRPr lang="en-US" b="1" dirty="0"/>
          </a:p>
        </p:txBody>
      </p:sp>
      <p:sp>
        <p:nvSpPr>
          <p:cNvPr id="4" name="Slide Number Placeholder 3"/>
          <p:cNvSpPr>
            <a:spLocks noGrp="1"/>
          </p:cNvSpPr>
          <p:nvPr>
            <p:ph type="sldNum" sz="quarter" idx="10"/>
          </p:nvPr>
        </p:nvSpPr>
        <p:spPr/>
        <p:txBody>
          <a:bodyPr/>
          <a:lstStyle/>
          <a:p>
            <a:fld id="{C0F84A1B-0C91-4489-B351-1870C6B365D2}" type="slidenum">
              <a:rPr lang="en-US" smtClean="0"/>
              <a:t>20</a:t>
            </a:fld>
            <a:endParaRPr lang="en-US" dirty="0"/>
          </a:p>
        </p:txBody>
      </p:sp>
    </p:spTree>
    <p:extLst>
      <p:ext uri="{BB962C8B-B14F-4D97-AF65-F5344CB8AC3E}">
        <p14:creationId xmlns:p14="http://schemas.microsoft.com/office/powerpoint/2010/main" val="158801182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www.latentview.com/" TargetMode="External"/><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Cover page">
    <p:spTree>
      <p:nvGrpSpPr>
        <p:cNvPr id="1" name=""/>
        <p:cNvGrpSpPr/>
        <p:nvPr/>
      </p:nvGrpSpPr>
      <p:grpSpPr>
        <a:xfrm>
          <a:off x="0" y="0"/>
          <a:ext cx="0" cy="0"/>
          <a:chOff x="0" y="0"/>
          <a:chExt cx="0" cy="0"/>
        </a:xfrm>
      </p:grpSpPr>
      <p:sp>
        <p:nvSpPr>
          <p:cNvPr id="6" name="Round Same Side Corner Rectangle 5"/>
          <p:cNvSpPr/>
          <p:nvPr userDrawn="1"/>
        </p:nvSpPr>
        <p:spPr>
          <a:xfrm>
            <a:off x="0" y="0"/>
            <a:ext cx="12192000" cy="4611584"/>
          </a:xfrm>
          <a:prstGeom prst="round2SameRect">
            <a:avLst>
              <a:gd name="adj1" fmla="val 0"/>
              <a:gd name="adj2" fmla="val 0"/>
            </a:avLst>
          </a:prstGeom>
          <a:gradFill>
            <a:gsLst>
              <a:gs pos="0">
                <a:srgbClr val="052049"/>
              </a:gs>
              <a:gs pos="73000">
                <a:srgbClr val="1957A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Title 1"/>
          <p:cNvSpPr>
            <a:spLocks noGrp="1"/>
          </p:cNvSpPr>
          <p:nvPr>
            <p:ph type="title" hasCustomPrompt="1"/>
          </p:nvPr>
        </p:nvSpPr>
        <p:spPr>
          <a:xfrm>
            <a:off x="821343" y="960009"/>
            <a:ext cx="3879577" cy="618564"/>
          </a:xfrm>
        </p:spPr>
        <p:txBody>
          <a:bodyPr>
            <a:noAutofit/>
          </a:bodyPr>
          <a:lstStyle>
            <a:lvl1pPr algn="l">
              <a:defRPr sz="3200">
                <a:solidFill>
                  <a:schemeClr val="bg1"/>
                </a:solidFill>
              </a:defRPr>
            </a:lvl1pPr>
          </a:lstStyle>
          <a:p>
            <a:r>
              <a:rPr lang="en-US" dirty="0"/>
              <a:t>Cover page title</a:t>
            </a:r>
          </a:p>
        </p:txBody>
      </p:sp>
      <p:sp>
        <p:nvSpPr>
          <p:cNvPr id="2" name="Rectangle 1">
            <a:extLst>
              <a:ext uri="{FF2B5EF4-FFF2-40B4-BE49-F238E27FC236}">
                <a16:creationId xmlns:a16="http://schemas.microsoft.com/office/drawing/2014/main" id="{4BE69B08-3482-49FC-A617-0DB4DAC84B53}"/>
              </a:ext>
            </a:extLst>
          </p:cNvPr>
          <p:cNvSpPr/>
          <p:nvPr userDrawn="1"/>
        </p:nvSpPr>
        <p:spPr>
          <a:xfrm>
            <a:off x="0" y="4611584"/>
            <a:ext cx="12192000" cy="22464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a:extLst>
              <a:ext uri="{FF2B5EF4-FFF2-40B4-BE49-F238E27FC236}">
                <a16:creationId xmlns:a16="http://schemas.microsoft.com/office/drawing/2014/main" id="{09C81C4B-C5DA-4899-A75E-9654BAB68B9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062499" y="4522684"/>
            <a:ext cx="3129501" cy="2212918"/>
          </a:xfrm>
          <a:prstGeom prst="rect">
            <a:avLst/>
          </a:prstGeom>
        </p:spPr>
      </p:pic>
      <p:sp>
        <p:nvSpPr>
          <p:cNvPr id="10" name="Content Placeholder 59">
            <a:extLst>
              <a:ext uri="{FF2B5EF4-FFF2-40B4-BE49-F238E27FC236}">
                <a16:creationId xmlns:a16="http://schemas.microsoft.com/office/drawing/2014/main" id="{5B0B0397-412B-4B04-A5E8-7B4CD5A1C0EE}"/>
              </a:ext>
            </a:extLst>
          </p:cNvPr>
          <p:cNvSpPr>
            <a:spLocks noGrp="1"/>
          </p:cNvSpPr>
          <p:nvPr>
            <p:ph sz="quarter" idx="12" hasCustomPrompt="1"/>
          </p:nvPr>
        </p:nvSpPr>
        <p:spPr>
          <a:xfrm>
            <a:off x="821343" y="2127612"/>
            <a:ext cx="4254313" cy="457200"/>
          </a:xfrm>
        </p:spPr>
        <p:txBody>
          <a:bodyPr anchor="ctr">
            <a:noAutofit/>
          </a:bodyPr>
          <a:lstStyle>
            <a:lvl1pPr marL="0" indent="0">
              <a:buNone/>
              <a:defRPr sz="2000">
                <a:solidFill>
                  <a:schemeClr val="bg1"/>
                </a:solidFill>
                <a:effectLst/>
              </a:defRPr>
            </a:lvl1pPr>
          </a:lstStyle>
          <a:p>
            <a:pPr lvl="0"/>
            <a:r>
              <a:rPr lang="en-US" dirty="0"/>
              <a:t>Presenter Name</a:t>
            </a:r>
          </a:p>
        </p:txBody>
      </p:sp>
      <p:sp>
        <p:nvSpPr>
          <p:cNvPr id="11" name="Content Placeholder 59">
            <a:extLst>
              <a:ext uri="{FF2B5EF4-FFF2-40B4-BE49-F238E27FC236}">
                <a16:creationId xmlns:a16="http://schemas.microsoft.com/office/drawing/2014/main" id="{359C7133-707C-454A-9CAC-5B147D950A90}"/>
              </a:ext>
            </a:extLst>
          </p:cNvPr>
          <p:cNvSpPr>
            <a:spLocks noGrp="1"/>
          </p:cNvSpPr>
          <p:nvPr>
            <p:ph sz="quarter" idx="11" hasCustomPrompt="1"/>
          </p:nvPr>
        </p:nvSpPr>
        <p:spPr>
          <a:xfrm>
            <a:off x="821343" y="2562351"/>
            <a:ext cx="2637248" cy="426958"/>
          </a:xfrm>
        </p:spPr>
        <p:txBody>
          <a:bodyPr anchor="ctr">
            <a:noAutofit/>
          </a:bodyPr>
          <a:lstStyle>
            <a:lvl1pPr marL="0" indent="0">
              <a:buNone/>
              <a:defRPr sz="1600">
                <a:solidFill>
                  <a:schemeClr val="bg1"/>
                </a:solidFill>
                <a:effectLst/>
              </a:defRPr>
            </a:lvl1pPr>
          </a:lstStyle>
          <a:p>
            <a:pPr lvl="0"/>
            <a:r>
              <a:rPr lang="en-US" dirty="0"/>
              <a:t>Designation</a:t>
            </a:r>
          </a:p>
        </p:txBody>
      </p:sp>
      <p:sp>
        <p:nvSpPr>
          <p:cNvPr id="8" name="Content Placeholder 59">
            <a:extLst>
              <a:ext uri="{FF2B5EF4-FFF2-40B4-BE49-F238E27FC236}">
                <a16:creationId xmlns:a16="http://schemas.microsoft.com/office/drawing/2014/main" id="{359C7133-707C-454A-9CAC-5B147D950A90}"/>
              </a:ext>
            </a:extLst>
          </p:cNvPr>
          <p:cNvSpPr>
            <a:spLocks noGrp="1"/>
          </p:cNvSpPr>
          <p:nvPr>
            <p:ph sz="quarter" idx="13" hasCustomPrompt="1"/>
          </p:nvPr>
        </p:nvSpPr>
        <p:spPr>
          <a:xfrm>
            <a:off x="821343" y="4095726"/>
            <a:ext cx="2637248" cy="426958"/>
          </a:xfrm>
        </p:spPr>
        <p:txBody>
          <a:bodyPr anchor="ctr">
            <a:noAutofit/>
          </a:bodyPr>
          <a:lstStyle>
            <a:lvl1pPr marL="0" indent="0">
              <a:buNone/>
              <a:defRPr sz="1600">
                <a:solidFill>
                  <a:schemeClr val="bg1"/>
                </a:solidFill>
                <a:effectLst/>
              </a:defRPr>
            </a:lvl1pPr>
          </a:lstStyle>
          <a:p>
            <a:pPr lvl="0"/>
            <a:r>
              <a:rPr lang="en-US" dirty="0"/>
              <a:t>Date</a:t>
            </a:r>
          </a:p>
        </p:txBody>
      </p:sp>
    </p:spTree>
    <p:extLst>
      <p:ext uri="{BB962C8B-B14F-4D97-AF65-F5344CB8AC3E}">
        <p14:creationId xmlns:p14="http://schemas.microsoft.com/office/powerpoint/2010/main" val="41248503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A4344E-8840-41DC-8090-C221A510CE9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5B17655-7070-40F5-8DCF-A8D75231DAEC}"/>
              </a:ext>
            </a:extLst>
          </p:cNvPr>
          <p:cNvSpPr>
            <a:spLocks noGrp="1"/>
          </p:cNvSpPr>
          <p:nvPr>
            <p:ph idx="1"/>
          </p:nvPr>
        </p:nvSpPr>
        <p:spPr/>
        <p:txBody>
          <a:bodyPr/>
          <a:lstStyle>
            <a:lvl1pPr>
              <a:defRPr sz="2000"/>
            </a:lvl1pPr>
            <a:lvl2pPr>
              <a:defRPr sz="1800"/>
            </a:lvl2pPr>
            <a:lvl3pPr>
              <a:defRPr sz="1600"/>
            </a:lvl3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5">
            <a:extLst>
              <a:ext uri="{FF2B5EF4-FFF2-40B4-BE49-F238E27FC236}">
                <a16:creationId xmlns:a16="http://schemas.microsoft.com/office/drawing/2014/main" id="{7DE74A2D-83BB-441E-9221-A853A7C34EAB}"/>
              </a:ext>
            </a:extLst>
          </p:cNvPr>
          <p:cNvSpPr txBox="1">
            <a:spLocks/>
          </p:cNvSpPr>
          <p:nvPr userDrawn="1"/>
        </p:nvSpPr>
        <p:spPr>
          <a:xfrm>
            <a:off x="72564" y="6527800"/>
            <a:ext cx="274864" cy="177800"/>
          </a:xfrm>
          <a:prstGeom prst="rect">
            <a:avLst/>
          </a:prstGeom>
          <a:noFill/>
        </p:spPr>
        <p:txBody>
          <a:bodyPr wrap="none" lIns="0" tIns="0" rIns="0" bIns="0" anchor="ctr" anchorCtr="0"/>
          <a:lstStyle>
            <a:defPPr>
              <a:defRPr lang="en-US"/>
            </a:defPPr>
            <a:lvl1pPr marL="0" algn="ctr" defTabSz="914400" rtl="0" eaLnBrk="1" latinLnBrk="0" hangingPunct="1">
              <a:defRPr sz="800" kern="1200">
                <a:solidFill>
                  <a:schemeClr val="bg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A6739A3-A001-4132-AECF-E1735C6210C2}" type="slidenum">
              <a:rPr lang="en-US" b="1" smtClean="0">
                <a:solidFill>
                  <a:schemeClr val="tx1"/>
                </a:solidFill>
              </a:rPr>
              <a:pPr/>
              <a:t>‹#›</a:t>
            </a:fld>
            <a:endParaRPr lang="en-US" b="1" dirty="0">
              <a:solidFill>
                <a:schemeClr val="tx1"/>
              </a:solidFill>
            </a:endParaRPr>
          </a:p>
        </p:txBody>
      </p:sp>
    </p:spTree>
    <p:extLst>
      <p:ext uri="{BB962C8B-B14F-4D97-AF65-F5344CB8AC3E}">
        <p14:creationId xmlns:p14="http://schemas.microsoft.com/office/powerpoint/2010/main" val="36157028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lor palette">
    <p:spTree>
      <p:nvGrpSpPr>
        <p:cNvPr id="1" name=""/>
        <p:cNvGrpSpPr/>
        <p:nvPr/>
      </p:nvGrpSpPr>
      <p:grpSpPr>
        <a:xfrm>
          <a:off x="0" y="0"/>
          <a:ext cx="0" cy="0"/>
          <a:chOff x="0" y="0"/>
          <a:chExt cx="0" cy="0"/>
        </a:xfrm>
      </p:grpSpPr>
      <p:sp>
        <p:nvSpPr>
          <p:cNvPr id="7" name="Slide Number Placeholder 5">
            <a:extLst>
              <a:ext uri="{FF2B5EF4-FFF2-40B4-BE49-F238E27FC236}">
                <a16:creationId xmlns:a16="http://schemas.microsoft.com/office/drawing/2014/main" id="{7DE74A2D-83BB-441E-9221-A853A7C34EAB}"/>
              </a:ext>
            </a:extLst>
          </p:cNvPr>
          <p:cNvSpPr txBox="1">
            <a:spLocks/>
          </p:cNvSpPr>
          <p:nvPr userDrawn="1"/>
        </p:nvSpPr>
        <p:spPr>
          <a:xfrm>
            <a:off x="72564" y="6527800"/>
            <a:ext cx="274864" cy="177800"/>
          </a:xfrm>
          <a:prstGeom prst="rect">
            <a:avLst/>
          </a:prstGeom>
          <a:noFill/>
        </p:spPr>
        <p:txBody>
          <a:bodyPr wrap="none" lIns="0" tIns="0" rIns="0" bIns="0" anchor="ctr" anchorCtr="0"/>
          <a:lstStyle>
            <a:defPPr>
              <a:defRPr lang="en-US"/>
            </a:defPPr>
            <a:lvl1pPr marL="0" algn="ctr" defTabSz="914400" rtl="0" eaLnBrk="1" latinLnBrk="0" hangingPunct="1">
              <a:defRPr sz="800" kern="1200">
                <a:solidFill>
                  <a:schemeClr val="bg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A6739A3-A001-4132-AECF-E1735C6210C2}" type="slidenum">
              <a:rPr lang="en-US" b="1" smtClean="0">
                <a:solidFill>
                  <a:schemeClr val="tx1"/>
                </a:solidFill>
              </a:rPr>
              <a:pPr/>
              <a:t>‹#›</a:t>
            </a:fld>
            <a:endParaRPr lang="en-US" b="1" dirty="0">
              <a:solidFill>
                <a:schemeClr val="tx1"/>
              </a:solidFill>
            </a:endParaRPr>
          </a:p>
        </p:txBody>
      </p:sp>
      <p:sp>
        <p:nvSpPr>
          <p:cNvPr id="5" name="Title 26">
            <a:extLst>
              <a:ext uri="{FF2B5EF4-FFF2-40B4-BE49-F238E27FC236}">
                <a16:creationId xmlns:a16="http://schemas.microsoft.com/office/drawing/2014/main" id="{9E7EBA95-D0B0-4EA6-8151-B221D8152ECB}"/>
              </a:ext>
            </a:extLst>
          </p:cNvPr>
          <p:cNvSpPr>
            <a:spLocks noGrp="1"/>
          </p:cNvSpPr>
          <p:nvPr>
            <p:ph type="title"/>
          </p:nvPr>
        </p:nvSpPr>
        <p:spPr>
          <a:xfrm>
            <a:off x="599655" y="58925"/>
            <a:ext cx="10940304" cy="408349"/>
          </a:xfrm>
        </p:spPr>
        <p:txBody>
          <a:bodyPr/>
          <a:lstStyle/>
          <a:p>
            <a:r>
              <a:rPr lang="en-US" dirty="0"/>
              <a:t>Brand Colors</a:t>
            </a:r>
          </a:p>
        </p:txBody>
      </p:sp>
      <p:sp>
        <p:nvSpPr>
          <p:cNvPr id="6" name="Title 4">
            <a:extLst>
              <a:ext uri="{FF2B5EF4-FFF2-40B4-BE49-F238E27FC236}">
                <a16:creationId xmlns:a16="http://schemas.microsoft.com/office/drawing/2014/main" id="{8C19F0BD-CBF1-4551-925C-A110073FD9E5}"/>
              </a:ext>
            </a:extLst>
          </p:cNvPr>
          <p:cNvSpPr txBox="1">
            <a:spLocks/>
          </p:cNvSpPr>
          <p:nvPr userDrawn="1"/>
        </p:nvSpPr>
        <p:spPr>
          <a:xfrm>
            <a:off x="264159" y="1300766"/>
            <a:ext cx="1709495" cy="7286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kern="1200">
                <a:solidFill>
                  <a:srgbClr val="183553"/>
                </a:solidFill>
                <a:latin typeface="Arial" panose="020B0604020202020204" pitchFamily="34" charset="0"/>
                <a:ea typeface="+mj-ea"/>
                <a:cs typeface="Arial" panose="020B0604020202020204"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000" b="1" i="0" u="none" strike="noStrike" kern="1200" cap="none" spc="0" normalizeH="0" baseline="0" noProof="0" dirty="0">
                <a:ln>
                  <a:noFill/>
                </a:ln>
                <a:solidFill>
                  <a:schemeClr val="tx1"/>
                </a:solidFill>
                <a:effectLst/>
                <a:uLnTx/>
                <a:uFillTx/>
                <a:latin typeface="Arial" panose="020B0604020202020204" pitchFamily="34" charset="0"/>
                <a:ea typeface="+mj-ea"/>
                <a:cs typeface="Arial" panose="020B0604020202020204" pitchFamily="34" charset="0"/>
              </a:rPr>
              <a:t>Primary colors</a:t>
            </a:r>
          </a:p>
        </p:txBody>
      </p:sp>
      <p:sp>
        <p:nvSpPr>
          <p:cNvPr id="22" name="Title 4">
            <a:extLst>
              <a:ext uri="{FF2B5EF4-FFF2-40B4-BE49-F238E27FC236}">
                <a16:creationId xmlns:a16="http://schemas.microsoft.com/office/drawing/2014/main" id="{3A39E8C3-E1BC-4BC7-9F05-F0E50DB6BBFD}"/>
              </a:ext>
            </a:extLst>
          </p:cNvPr>
          <p:cNvSpPr txBox="1">
            <a:spLocks/>
          </p:cNvSpPr>
          <p:nvPr userDrawn="1"/>
        </p:nvSpPr>
        <p:spPr>
          <a:xfrm>
            <a:off x="264159" y="3688063"/>
            <a:ext cx="1709495" cy="7286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kern="1200">
                <a:solidFill>
                  <a:srgbClr val="183553"/>
                </a:solidFill>
                <a:latin typeface="Arial" panose="020B0604020202020204" pitchFamily="34" charset="0"/>
                <a:ea typeface="+mj-ea"/>
                <a:cs typeface="Arial" panose="020B0604020202020204"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000" b="1" i="0" u="none" strike="noStrike" kern="1200" cap="none" spc="0" normalizeH="0" baseline="0" noProof="0" dirty="0">
                <a:ln>
                  <a:noFill/>
                </a:ln>
                <a:solidFill>
                  <a:schemeClr val="tx1"/>
                </a:solidFill>
                <a:effectLst/>
                <a:uLnTx/>
                <a:uFillTx/>
                <a:latin typeface="Arial" panose="020B0604020202020204" pitchFamily="34" charset="0"/>
                <a:ea typeface="+mj-ea"/>
                <a:cs typeface="Arial" panose="020B0604020202020204" pitchFamily="34" charset="0"/>
              </a:rPr>
              <a:t>Secondary colors</a:t>
            </a:r>
          </a:p>
        </p:txBody>
      </p:sp>
      <p:sp>
        <p:nvSpPr>
          <p:cNvPr id="8" name="Rectangle 7">
            <a:extLst>
              <a:ext uri="{FF2B5EF4-FFF2-40B4-BE49-F238E27FC236}">
                <a16:creationId xmlns:a16="http://schemas.microsoft.com/office/drawing/2014/main" id="{EE973D23-688C-4E1E-8684-22CAFB14E27F}"/>
              </a:ext>
            </a:extLst>
          </p:cNvPr>
          <p:cNvSpPr/>
          <p:nvPr userDrawn="1"/>
        </p:nvSpPr>
        <p:spPr>
          <a:xfrm>
            <a:off x="9826832" y="3688063"/>
            <a:ext cx="2136568" cy="593112"/>
          </a:xfrm>
          <a:prstGeom prst="rect">
            <a:avLst/>
          </a:prstGeom>
          <a:solidFill>
            <a:schemeClr val="accent6"/>
          </a:solidFill>
          <a:ln w="12700" cap="flat" cmpd="sng" algn="ctr">
            <a:noFill/>
            <a:prstDash val="solid"/>
            <a:miter lim="800000"/>
          </a:ln>
          <a:effectLst/>
        </p:spPr>
        <p:txBody>
          <a:bodyPr rtlCol="0" anchor="ct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white"/>
                </a:solidFill>
                <a:effectLst/>
                <a:uLnTx/>
                <a:uFillTx/>
                <a:latin typeface="+mn-lt"/>
                <a:ea typeface="+mn-ea"/>
                <a:cs typeface="+mn-cs"/>
              </a:rPr>
              <a:t>CMYK : </a:t>
            </a:r>
            <a:r>
              <a:rPr kumimoji="0" lang="en-US" sz="1600" b="0" i="0" u="none" strike="noStrike" kern="0" cap="none" spc="0" normalizeH="0" baseline="0" noProof="0" dirty="0">
                <a:ln>
                  <a:noFill/>
                </a:ln>
                <a:solidFill>
                  <a:prstClr val="white"/>
                </a:solidFill>
                <a:effectLst/>
                <a:uLnTx/>
                <a:uFillTx/>
                <a:latin typeface="+mn-lt"/>
                <a:ea typeface="+mn-ea"/>
                <a:cs typeface="+mn-cs"/>
              </a:rPr>
              <a:t>100, 90, 41, 43</a:t>
            </a:r>
            <a:br>
              <a:rPr kumimoji="0" lang="en-US" sz="1600" b="1" i="0" u="none" strike="noStrike" kern="0" cap="none" spc="0" normalizeH="0" baseline="0" noProof="0" dirty="0">
                <a:ln>
                  <a:noFill/>
                </a:ln>
                <a:solidFill>
                  <a:prstClr val="white"/>
                </a:solidFill>
                <a:effectLst/>
                <a:uLnTx/>
                <a:uFillTx/>
                <a:latin typeface="+mn-lt"/>
                <a:ea typeface="+mn-ea"/>
                <a:cs typeface="+mn-cs"/>
              </a:rPr>
            </a:br>
            <a:r>
              <a:rPr kumimoji="0" lang="en-US" sz="1600" b="1" i="0" u="none" strike="noStrike" kern="0" cap="none" spc="0" normalizeH="0" baseline="0" noProof="0" dirty="0">
                <a:ln>
                  <a:noFill/>
                </a:ln>
                <a:solidFill>
                  <a:prstClr val="white"/>
                </a:solidFill>
                <a:effectLst/>
                <a:uLnTx/>
                <a:uFillTx/>
                <a:latin typeface="+mn-lt"/>
                <a:ea typeface="+mn-ea"/>
                <a:cs typeface="+mn-cs"/>
              </a:rPr>
              <a:t>RGB: </a:t>
            </a:r>
            <a:r>
              <a:rPr kumimoji="0" lang="en-US" sz="1600" b="0" i="0" u="none" strike="noStrike" kern="0" cap="none" spc="0" normalizeH="0" baseline="0" noProof="0" dirty="0">
                <a:ln>
                  <a:noFill/>
                </a:ln>
                <a:solidFill>
                  <a:prstClr val="white"/>
                </a:solidFill>
                <a:effectLst/>
                <a:uLnTx/>
                <a:uFillTx/>
                <a:latin typeface="+mn-lt"/>
                <a:ea typeface="+mn-ea"/>
                <a:cs typeface="+mn-cs"/>
              </a:rPr>
              <a:t>20, 35, 72</a:t>
            </a:r>
          </a:p>
        </p:txBody>
      </p:sp>
      <p:sp>
        <p:nvSpPr>
          <p:cNvPr id="9" name="Rectangle 8">
            <a:extLst>
              <a:ext uri="{FF2B5EF4-FFF2-40B4-BE49-F238E27FC236}">
                <a16:creationId xmlns:a16="http://schemas.microsoft.com/office/drawing/2014/main" id="{999FB243-5890-4642-A892-C7486A1F57B2}"/>
              </a:ext>
            </a:extLst>
          </p:cNvPr>
          <p:cNvSpPr/>
          <p:nvPr userDrawn="1"/>
        </p:nvSpPr>
        <p:spPr>
          <a:xfrm>
            <a:off x="4784050" y="3688063"/>
            <a:ext cx="2136568" cy="593112"/>
          </a:xfrm>
          <a:prstGeom prst="rect">
            <a:avLst/>
          </a:prstGeom>
          <a:solidFill>
            <a:srgbClr val="18A3AC"/>
          </a:solidFill>
          <a:ln w="12700" cap="flat" cmpd="sng" algn="ctr">
            <a:noFill/>
            <a:prstDash val="solid"/>
            <a:miter lim="800000"/>
          </a:ln>
          <a:effectLst/>
        </p:spPr>
        <p:txBody>
          <a:bodyPr rtlCol="0" anchor="ct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white"/>
                </a:solidFill>
                <a:effectLst/>
                <a:uLnTx/>
                <a:uFillTx/>
                <a:latin typeface="+mn-lt"/>
                <a:ea typeface="+mn-ea"/>
                <a:cs typeface="+mn-cs"/>
              </a:rPr>
              <a:t>CMYK : </a:t>
            </a:r>
            <a:r>
              <a:rPr kumimoji="0" lang="en-US" sz="1600" b="0" i="0" u="none" strike="noStrike" kern="0" cap="none" spc="0" normalizeH="0" baseline="0" noProof="0" dirty="0">
                <a:ln>
                  <a:noFill/>
                </a:ln>
                <a:solidFill>
                  <a:prstClr val="white"/>
                </a:solidFill>
                <a:effectLst/>
                <a:uLnTx/>
                <a:uFillTx/>
                <a:latin typeface="+mn-lt"/>
                <a:ea typeface="+mn-ea"/>
                <a:cs typeface="+mn-cs"/>
              </a:rPr>
              <a:t>77, 15, 33, 0</a:t>
            </a:r>
          </a:p>
          <a:p>
            <a:pPr marL="0" marR="0" lvl="0" indent="0" algn="l"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white"/>
                </a:solidFill>
                <a:effectLst/>
                <a:uLnTx/>
                <a:uFillTx/>
                <a:latin typeface="+mn-lt"/>
                <a:ea typeface="+mn-ea"/>
                <a:cs typeface="+mn-cs"/>
              </a:rPr>
              <a:t>RGB: </a:t>
            </a:r>
            <a:r>
              <a:rPr kumimoji="0" lang="en-US" sz="1600" b="0" i="0" u="none" strike="noStrike" kern="0" cap="none" spc="0" normalizeH="0" baseline="0" noProof="0" dirty="0">
                <a:ln>
                  <a:noFill/>
                </a:ln>
                <a:solidFill>
                  <a:prstClr val="white"/>
                </a:solidFill>
                <a:effectLst/>
                <a:uLnTx/>
                <a:uFillTx/>
                <a:latin typeface="+mn-lt"/>
                <a:ea typeface="+mn-ea"/>
                <a:cs typeface="+mn-cs"/>
              </a:rPr>
              <a:t>25, 164, 173</a:t>
            </a:r>
          </a:p>
        </p:txBody>
      </p:sp>
      <p:sp>
        <p:nvSpPr>
          <p:cNvPr id="10" name="Rectangle 9">
            <a:extLst>
              <a:ext uri="{FF2B5EF4-FFF2-40B4-BE49-F238E27FC236}">
                <a16:creationId xmlns:a16="http://schemas.microsoft.com/office/drawing/2014/main" id="{B42DC063-D1F5-4C30-AAE8-AD2967B11447}"/>
              </a:ext>
            </a:extLst>
          </p:cNvPr>
          <p:cNvSpPr/>
          <p:nvPr userDrawn="1"/>
        </p:nvSpPr>
        <p:spPr>
          <a:xfrm>
            <a:off x="4784050" y="1318936"/>
            <a:ext cx="2136568" cy="593112"/>
          </a:xfrm>
          <a:prstGeom prst="rect">
            <a:avLst/>
          </a:prstGeom>
          <a:solidFill>
            <a:schemeClr val="accent2"/>
          </a:solidFill>
          <a:ln w="12700" cap="flat" cmpd="sng" algn="ctr">
            <a:noFill/>
            <a:prstDash val="solid"/>
            <a:miter lim="800000"/>
          </a:ln>
          <a:effectLst/>
        </p:spPr>
        <p:txBody>
          <a:bodyPr rtlCol="0" anchor="ct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bg1"/>
                </a:solidFill>
                <a:effectLst/>
                <a:uLnTx/>
                <a:uFillTx/>
                <a:latin typeface="+mn-lt"/>
                <a:ea typeface="+mn-ea"/>
                <a:cs typeface="+mn-cs"/>
              </a:rPr>
              <a:t>CMYK : </a:t>
            </a:r>
            <a:r>
              <a:rPr kumimoji="0" lang="en-US" sz="1600" b="0" i="0" u="none" strike="noStrike" kern="0" cap="none" spc="0" normalizeH="0" baseline="0" noProof="0" dirty="0">
                <a:ln>
                  <a:noFill/>
                </a:ln>
                <a:solidFill>
                  <a:schemeClr val="bg1"/>
                </a:solidFill>
                <a:effectLst/>
                <a:uLnTx/>
                <a:uFillTx/>
                <a:latin typeface="+mn-lt"/>
                <a:ea typeface="+mn-ea"/>
                <a:cs typeface="+mn-cs"/>
              </a:rPr>
              <a:t>51, 43, 43, 8</a:t>
            </a:r>
            <a:br>
              <a:rPr kumimoji="0" lang="en-US" sz="1600" b="0" i="0" u="none" strike="noStrike" kern="0" cap="none" spc="0" normalizeH="0" baseline="0" noProof="0" dirty="0">
                <a:ln>
                  <a:noFill/>
                </a:ln>
                <a:solidFill>
                  <a:schemeClr val="bg1"/>
                </a:solidFill>
                <a:effectLst/>
                <a:uLnTx/>
                <a:uFillTx/>
                <a:latin typeface="+mn-lt"/>
                <a:ea typeface="+mn-ea"/>
                <a:cs typeface="+mn-cs"/>
              </a:rPr>
            </a:br>
            <a:r>
              <a:rPr kumimoji="0" lang="en-US" sz="1600" b="1" i="0" u="none" strike="noStrike" kern="0" cap="none" spc="0" normalizeH="0" baseline="0" noProof="0" dirty="0">
                <a:ln>
                  <a:noFill/>
                </a:ln>
                <a:solidFill>
                  <a:schemeClr val="bg1"/>
                </a:solidFill>
                <a:effectLst/>
                <a:uLnTx/>
                <a:uFillTx/>
                <a:latin typeface="+mn-lt"/>
                <a:ea typeface="+mn-ea"/>
                <a:cs typeface="+mn-cs"/>
              </a:rPr>
              <a:t>RGB: </a:t>
            </a:r>
            <a:r>
              <a:rPr kumimoji="0" lang="en-US" sz="1600" b="0" i="0" u="none" strike="noStrike" kern="0" cap="none" spc="0" normalizeH="0" baseline="0" noProof="0" dirty="0">
                <a:ln>
                  <a:noFill/>
                </a:ln>
                <a:solidFill>
                  <a:schemeClr val="bg1"/>
                </a:solidFill>
                <a:effectLst/>
                <a:uLnTx/>
                <a:uFillTx/>
                <a:latin typeface="+mn-lt"/>
                <a:ea typeface="+mn-ea"/>
                <a:cs typeface="+mn-cs"/>
              </a:rPr>
              <a:t>128, 128, 128</a:t>
            </a:r>
          </a:p>
        </p:txBody>
      </p:sp>
      <p:sp>
        <p:nvSpPr>
          <p:cNvPr id="11" name="Rectangle 10">
            <a:extLst>
              <a:ext uri="{FF2B5EF4-FFF2-40B4-BE49-F238E27FC236}">
                <a16:creationId xmlns:a16="http://schemas.microsoft.com/office/drawing/2014/main" id="{4DD9C469-1688-449B-BB2D-D3A713ED39EC}"/>
              </a:ext>
            </a:extLst>
          </p:cNvPr>
          <p:cNvSpPr/>
          <p:nvPr userDrawn="1"/>
        </p:nvSpPr>
        <p:spPr>
          <a:xfrm>
            <a:off x="9826832" y="4389071"/>
            <a:ext cx="2136568" cy="593112"/>
          </a:xfrm>
          <a:prstGeom prst="rect">
            <a:avLst/>
          </a:prstGeom>
          <a:solidFill>
            <a:srgbClr val="052049">
              <a:lumMod val="25000"/>
              <a:lumOff val="75000"/>
            </a:srgbClr>
          </a:solid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CMYK :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36, 17, 0, 0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RGB: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154, 191, 248</a:t>
            </a:r>
          </a:p>
        </p:txBody>
      </p:sp>
      <p:sp>
        <p:nvSpPr>
          <p:cNvPr id="12" name="Rectangle 11">
            <a:extLst>
              <a:ext uri="{FF2B5EF4-FFF2-40B4-BE49-F238E27FC236}">
                <a16:creationId xmlns:a16="http://schemas.microsoft.com/office/drawing/2014/main" id="{86B62ACF-08A4-4D19-B150-0AABA3AD131A}"/>
              </a:ext>
            </a:extLst>
          </p:cNvPr>
          <p:cNvSpPr/>
          <p:nvPr userDrawn="1"/>
        </p:nvSpPr>
        <p:spPr>
          <a:xfrm>
            <a:off x="2274510" y="4389071"/>
            <a:ext cx="2136568" cy="593112"/>
          </a:xfrm>
          <a:prstGeom prst="rect">
            <a:avLst/>
          </a:prstGeom>
          <a:solidFill>
            <a:schemeClr val="accent3">
              <a:lumMod val="40000"/>
              <a:lumOff val="60000"/>
            </a:schemeClr>
          </a:solid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CMYK :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26, 11, 4, 0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RGB: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184, 206, 228</a:t>
            </a:r>
          </a:p>
        </p:txBody>
      </p:sp>
      <p:sp>
        <p:nvSpPr>
          <p:cNvPr id="13" name="Rectangle 12">
            <a:extLst>
              <a:ext uri="{FF2B5EF4-FFF2-40B4-BE49-F238E27FC236}">
                <a16:creationId xmlns:a16="http://schemas.microsoft.com/office/drawing/2014/main" id="{A8B048A2-16C7-44F6-A62D-2782C6F8C4EE}"/>
              </a:ext>
            </a:extLst>
          </p:cNvPr>
          <p:cNvSpPr/>
          <p:nvPr userDrawn="1"/>
        </p:nvSpPr>
        <p:spPr>
          <a:xfrm>
            <a:off x="4784050" y="4389071"/>
            <a:ext cx="2136568" cy="593112"/>
          </a:xfrm>
          <a:prstGeom prst="rect">
            <a:avLst/>
          </a:prstGeom>
          <a:solidFill>
            <a:srgbClr val="18A3AC">
              <a:lumMod val="40000"/>
              <a:lumOff val="60000"/>
            </a:srgbClr>
          </a:solid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CMYK :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36, 0, 10, 0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RGB: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145, 234, 240</a:t>
            </a:r>
          </a:p>
        </p:txBody>
      </p:sp>
      <p:sp>
        <p:nvSpPr>
          <p:cNvPr id="14" name="Rectangle 13">
            <a:extLst>
              <a:ext uri="{FF2B5EF4-FFF2-40B4-BE49-F238E27FC236}">
                <a16:creationId xmlns:a16="http://schemas.microsoft.com/office/drawing/2014/main" id="{45DCFF48-7B26-44FA-9E19-59FE00E0EDF3}"/>
              </a:ext>
            </a:extLst>
          </p:cNvPr>
          <p:cNvSpPr/>
          <p:nvPr userDrawn="1"/>
        </p:nvSpPr>
        <p:spPr>
          <a:xfrm>
            <a:off x="4784050" y="2006089"/>
            <a:ext cx="2136568" cy="593112"/>
          </a:xfrm>
          <a:prstGeom prst="rect">
            <a:avLst/>
          </a:prstGeom>
          <a:solidFill>
            <a:srgbClr val="BFBFBF"/>
          </a:solid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bg1"/>
                </a:solidFill>
                <a:effectLst/>
                <a:uLnTx/>
                <a:uFillTx/>
                <a:latin typeface="Calibri" panose="020F0502020204030204"/>
                <a:ea typeface="+mn-ea"/>
                <a:cs typeface="+mn-cs"/>
              </a:rPr>
              <a:t>CMYK : </a:t>
            </a:r>
            <a:r>
              <a:rPr kumimoji="0" lang="en-US" sz="1600" b="0" i="0" u="none" strike="noStrike" kern="0" cap="none" spc="0" normalizeH="0" baseline="0" noProof="0" dirty="0">
                <a:ln>
                  <a:noFill/>
                </a:ln>
                <a:solidFill>
                  <a:schemeClr val="bg1"/>
                </a:solidFill>
                <a:effectLst/>
                <a:uLnTx/>
                <a:uFillTx/>
                <a:latin typeface="Calibri" panose="020F0502020204030204"/>
                <a:ea typeface="+mn-ea"/>
                <a:cs typeface="+mn-cs"/>
              </a:rPr>
              <a:t>25,	20, 20,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bg1"/>
                </a:solidFill>
                <a:effectLst/>
                <a:uLnTx/>
                <a:uFillTx/>
                <a:latin typeface="Calibri" panose="020F0502020204030204"/>
                <a:ea typeface="+mn-ea"/>
                <a:cs typeface="+mn-cs"/>
              </a:rPr>
              <a:t>RGB: </a:t>
            </a:r>
            <a:r>
              <a:rPr kumimoji="0" lang="en-US" sz="1600" b="0" i="0" u="none" strike="noStrike" kern="0" cap="none" spc="0" normalizeH="0" baseline="0" noProof="0" dirty="0">
                <a:ln>
                  <a:noFill/>
                </a:ln>
                <a:solidFill>
                  <a:schemeClr val="bg1"/>
                </a:solidFill>
                <a:effectLst/>
                <a:uLnTx/>
                <a:uFillTx/>
                <a:latin typeface="Calibri" panose="020F0502020204030204"/>
                <a:ea typeface="+mn-ea"/>
                <a:cs typeface="+mn-cs"/>
              </a:rPr>
              <a:t>191, 191, 191</a:t>
            </a:r>
          </a:p>
        </p:txBody>
      </p:sp>
      <p:sp>
        <p:nvSpPr>
          <p:cNvPr id="15" name="Rectangle 14">
            <a:extLst>
              <a:ext uri="{FF2B5EF4-FFF2-40B4-BE49-F238E27FC236}">
                <a16:creationId xmlns:a16="http://schemas.microsoft.com/office/drawing/2014/main" id="{84FD6AEF-3BC9-4B69-94AD-5748F17BD6BC}"/>
              </a:ext>
            </a:extLst>
          </p:cNvPr>
          <p:cNvSpPr/>
          <p:nvPr userDrawn="1"/>
        </p:nvSpPr>
        <p:spPr>
          <a:xfrm>
            <a:off x="9826832" y="5090079"/>
            <a:ext cx="2136568" cy="593112"/>
          </a:xfrm>
          <a:prstGeom prst="rect">
            <a:avLst/>
          </a:prstGeom>
          <a:solidFill>
            <a:srgbClr val="052049">
              <a:lumMod val="10000"/>
              <a:lumOff val="90000"/>
            </a:srgbClr>
          </a:solid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CMYK :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13, 5, 0, 0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RGB: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215, 230, 252</a:t>
            </a:r>
          </a:p>
        </p:txBody>
      </p:sp>
      <p:sp>
        <p:nvSpPr>
          <p:cNvPr id="16" name="Rectangle 15">
            <a:extLst>
              <a:ext uri="{FF2B5EF4-FFF2-40B4-BE49-F238E27FC236}">
                <a16:creationId xmlns:a16="http://schemas.microsoft.com/office/drawing/2014/main" id="{EA204FA4-B6FE-46CC-8B10-5C70EA312BF4}"/>
              </a:ext>
            </a:extLst>
          </p:cNvPr>
          <p:cNvSpPr/>
          <p:nvPr userDrawn="1"/>
        </p:nvSpPr>
        <p:spPr>
          <a:xfrm>
            <a:off x="2274510" y="5090079"/>
            <a:ext cx="2136568" cy="593112"/>
          </a:xfrm>
          <a:prstGeom prst="rect">
            <a:avLst/>
          </a:prstGeom>
          <a:solidFill>
            <a:schemeClr val="accent3">
              <a:lumMod val="20000"/>
              <a:lumOff val="80000"/>
            </a:schemeClr>
          </a:solid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CMYK :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13, 5, 1, 0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RGB: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219, 230, 242</a:t>
            </a:r>
          </a:p>
        </p:txBody>
      </p:sp>
      <p:sp>
        <p:nvSpPr>
          <p:cNvPr id="17" name="Rectangle 16">
            <a:extLst>
              <a:ext uri="{FF2B5EF4-FFF2-40B4-BE49-F238E27FC236}">
                <a16:creationId xmlns:a16="http://schemas.microsoft.com/office/drawing/2014/main" id="{1B6B26E6-9CF4-42A9-9E28-714E99452A1D}"/>
              </a:ext>
            </a:extLst>
          </p:cNvPr>
          <p:cNvSpPr/>
          <p:nvPr userDrawn="1"/>
        </p:nvSpPr>
        <p:spPr>
          <a:xfrm>
            <a:off x="4784050" y="5090079"/>
            <a:ext cx="2136568" cy="593112"/>
          </a:xfrm>
          <a:prstGeom prst="rect">
            <a:avLst/>
          </a:prstGeom>
          <a:solidFill>
            <a:srgbClr val="18A3AC">
              <a:lumMod val="20000"/>
              <a:lumOff val="80000"/>
            </a:srgbClr>
          </a:solid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CMYK :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19, 0, 5, 0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RGB: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200, 244, 247</a:t>
            </a:r>
          </a:p>
        </p:txBody>
      </p:sp>
      <p:sp>
        <p:nvSpPr>
          <p:cNvPr id="18" name="Rectangle 17">
            <a:extLst>
              <a:ext uri="{FF2B5EF4-FFF2-40B4-BE49-F238E27FC236}">
                <a16:creationId xmlns:a16="http://schemas.microsoft.com/office/drawing/2014/main" id="{68AA6DB8-1711-4140-A1F4-2FDA5D684765}"/>
              </a:ext>
            </a:extLst>
          </p:cNvPr>
          <p:cNvSpPr/>
          <p:nvPr userDrawn="1"/>
        </p:nvSpPr>
        <p:spPr>
          <a:xfrm>
            <a:off x="4784050" y="2707097"/>
            <a:ext cx="2136568" cy="593112"/>
          </a:xfrm>
          <a:prstGeom prst="rect">
            <a:avLst/>
          </a:prstGeom>
          <a:solidFill>
            <a:sysClr val="window" lastClr="FFFFFF">
              <a:lumMod val="85000"/>
            </a:sysClr>
          </a:solid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CMYK :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14, 11, 11, 0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RGB: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217, 217, 217</a:t>
            </a:r>
          </a:p>
        </p:txBody>
      </p:sp>
      <p:sp>
        <p:nvSpPr>
          <p:cNvPr id="19" name="Rectangle 18">
            <a:extLst>
              <a:ext uri="{FF2B5EF4-FFF2-40B4-BE49-F238E27FC236}">
                <a16:creationId xmlns:a16="http://schemas.microsoft.com/office/drawing/2014/main" id="{6A86F7E7-4D4C-43C6-A693-BE52619C8C20}"/>
              </a:ext>
            </a:extLst>
          </p:cNvPr>
          <p:cNvSpPr/>
          <p:nvPr userDrawn="1"/>
        </p:nvSpPr>
        <p:spPr>
          <a:xfrm>
            <a:off x="7293592" y="3688063"/>
            <a:ext cx="2160270" cy="593112"/>
          </a:xfrm>
          <a:prstGeom prst="rect">
            <a:avLst/>
          </a:prstGeom>
          <a:solidFill>
            <a:srgbClr val="779BCA"/>
          </a:solidFill>
          <a:ln w="12700" cap="flat" cmpd="sng" algn="ctr">
            <a:noFill/>
            <a:prstDash val="solid"/>
            <a:miter lim="800000"/>
          </a:ln>
          <a:effectLst/>
        </p:spPr>
        <p:txBody>
          <a:bodyPr rtlCol="0" anchor="ct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white"/>
                </a:solidFill>
                <a:effectLst/>
                <a:uLnTx/>
                <a:uFillTx/>
                <a:latin typeface="+mn-lt"/>
                <a:ea typeface="+mn-ea"/>
                <a:cs typeface="+mn-cs"/>
              </a:rPr>
              <a:t>CMYK : </a:t>
            </a:r>
            <a:r>
              <a:rPr kumimoji="0" lang="en-US" sz="1600" b="0" i="0" u="none" strike="noStrike" kern="0" cap="none" spc="0" normalizeH="0" baseline="0" noProof="0" dirty="0">
                <a:ln>
                  <a:noFill/>
                </a:ln>
                <a:solidFill>
                  <a:prstClr val="white"/>
                </a:solidFill>
                <a:effectLst/>
                <a:uLnTx/>
                <a:uFillTx/>
                <a:latin typeface="+mn-lt"/>
                <a:ea typeface="+mn-ea"/>
                <a:cs typeface="+mn-cs"/>
              </a:rPr>
              <a:t>55, 31, 3, 0</a:t>
            </a:r>
            <a:br>
              <a:rPr kumimoji="0" lang="en-US" sz="1600" b="0" i="0" u="none" strike="noStrike" kern="0" cap="none" spc="0" normalizeH="0" baseline="0" noProof="0" dirty="0">
                <a:ln>
                  <a:noFill/>
                </a:ln>
                <a:solidFill>
                  <a:prstClr val="white"/>
                </a:solidFill>
                <a:effectLst/>
                <a:uLnTx/>
                <a:uFillTx/>
                <a:latin typeface="+mn-lt"/>
                <a:ea typeface="+mn-ea"/>
                <a:cs typeface="+mn-cs"/>
              </a:rPr>
            </a:br>
            <a:r>
              <a:rPr kumimoji="0" lang="en-US" sz="1600" b="1" i="0" u="none" strike="noStrike" kern="0" cap="none" spc="0" normalizeH="0" baseline="0" noProof="0" dirty="0">
                <a:ln>
                  <a:noFill/>
                </a:ln>
                <a:solidFill>
                  <a:prstClr val="white"/>
                </a:solidFill>
                <a:effectLst/>
                <a:uLnTx/>
                <a:uFillTx/>
                <a:latin typeface="+mn-lt"/>
                <a:ea typeface="+mn-ea"/>
                <a:cs typeface="+mn-cs"/>
              </a:rPr>
              <a:t>RGB: </a:t>
            </a:r>
            <a:r>
              <a:rPr kumimoji="0" lang="en-US" sz="1600" b="0" i="0" u="none" strike="noStrike" kern="0" cap="none" spc="0" normalizeH="0" baseline="0" noProof="0" dirty="0">
                <a:ln>
                  <a:noFill/>
                </a:ln>
                <a:solidFill>
                  <a:prstClr val="white"/>
                </a:solidFill>
                <a:effectLst/>
                <a:uLnTx/>
                <a:uFillTx/>
                <a:latin typeface="+mn-lt"/>
                <a:ea typeface="+mn-ea"/>
                <a:cs typeface="+mn-cs"/>
              </a:rPr>
              <a:t>199, 155, 202</a:t>
            </a:r>
          </a:p>
        </p:txBody>
      </p:sp>
      <p:sp>
        <p:nvSpPr>
          <p:cNvPr id="20" name="Rectangle 19">
            <a:extLst>
              <a:ext uri="{FF2B5EF4-FFF2-40B4-BE49-F238E27FC236}">
                <a16:creationId xmlns:a16="http://schemas.microsoft.com/office/drawing/2014/main" id="{4F10F334-6E7F-4900-BCD0-2E1DA2FB5D1E}"/>
              </a:ext>
            </a:extLst>
          </p:cNvPr>
          <p:cNvSpPr/>
          <p:nvPr userDrawn="1"/>
        </p:nvSpPr>
        <p:spPr>
          <a:xfrm>
            <a:off x="7293592" y="4373863"/>
            <a:ext cx="2160270" cy="593112"/>
          </a:xfrm>
          <a:prstGeom prst="rect">
            <a:avLst/>
          </a:prstGeom>
          <a:solidFill>
            <a:srgbClr val="A0B6D9"/>
          </a:solidFill>
          <a:ln w="12700" cap="flat" cmpd="sng" algn="ctr">
            <a:solidFill>
              <a:srgbClr val="A0B6D9"/>
            </a:solid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CMYK :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36, 21, 3, 0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RGB: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160, 182, 217</a:t>
            </a:r>
          </a:p>
        </p:txBody>
      </p:sp>
      <p:sp>
        <p:nvSpPr>
          <p:cNvPr id="21" name="Rectangle 20">
            <a:extLst>
              <a:ext uri="{FF2B5EF4-FFF2-40B4-BE49-F238E27FC236}">
                <a16:creationId xmlns:a16="http://schemas.microsoft.com/office/drawing/2014/main" id="{9F37BB4B-EA83-4602-B031-1EE80792E11B}"/>
              </a:ext>
            </a:extLst>
          </p:cNvPr>
          <p:cNvSpPr/>
          <p:nvPr userDrawn="1"/>
        </p:nvSpPr>
        <p:spPr>
          <a:xfrm>
            <a:off x="7293590" y="5090079"/>
            <a:ext cx="2160270" cy="593112"/>
          </a:xfrm>
          <a:prstGeom prst="rect">
            <a:avLst/>
          </a:prstGeom>
          <a:solidFill>
            <a:srgbClr val="C5D4EC"/>
          </a:solid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CMYK :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20, 11, 0.4, 0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RGB: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197, 212, 236</a:t>
            </a:r>
          </a:p>
        </p:txBody>
      </p:sp>
      <p:sp>
        <p:nvSpPr>
          <p:cNvPr id="23" name="Rectangle 22">
            <a:extLst>
              <a:ext uri="{FF2B5EF4-FFF2-40B4-BE49-F238E27FC236}">
                <a16:creationId xmlns:a16="http://schemas.microsoft.com/office/drawing/2014/main" id="{EAD2806B-9005-4D6C-9F8D-64CAB5AA3399}"/>
              </a:ext>
            </a:extLst>
          </p:cNvPr>
          <p:cNvSpPr/>
          <p:nvPr userDrawn="1"/>
        </p:nvSpPr>
        <p:spPr>
          <a:xfrm>
            <a:off x="2274510" y="1300766"/>
            <a:ext cx="2136568" cy="593112"/>
          </a:xfrm>
          <a:prstGeom prst="rect">
            <a:avLst/>
          </a:prstGeom>
          <a:solidFill>
            <a:srgbClr val="1957A3"/>
          </a:solidFill>
          <a:ln w="12700" cap="flat" cmpd="sng" algn="ctr">
            <a:solidFill>
              <a:srgbClr val="16509D"/>
            </a:solidFill>
            <a:prstDash val="solid"/>
            <a:miter lim="800000"/>
          </a:ln>
          <a:effectLst/>
        </p:spPr>
        <p:txBody>
          <a:bodyPr rtlCol="0" anchor="ct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bg1"/>
                </a:solidFill>
                <a:effectLst/>
                <a:uLnTx/>
                <a:uFillTx/>
                <a:latin typeface="Calibri" panose="020F0502020204030204"/>
                <a:ea typeface="+mn-ea"/>
                <a:cs typeface="+mn-cs"/>
              </a:rPr>
              <a:t>CMYK : </a:t>
            </a:r>
            <a:r>
              <a:rPr kumimoji="0" lang="en-US" sz="1600" b="0" i="0" u="none" strike="noStrike" kern="0" cap="none" spc="0" normalizeH="0" baseline="0" noProof="0" dirty="0">
                <a:ln>
                  <a:noFill/>
                </a:ln>
                <a:solidFill>
                  <a:schemeClr val="bg1"/>
                </a:solidFill>
                <a:effectLst/>
                <a:uLnTx/>
                <a:uFillTx/>
                <a:latin typeface="Calibri" panose="020F0502020204030204"/>
                <a:ea typeface="+mn-ea"/>
                <a:cs typeface="+mn-cs"/>
              </a:rPr>
              <a:t>94, 72, 2, 0</a:t>
            </a:r>
            <a:br>
              <a:rPr kumimoji="0" lang="en-US" sz="1600" b="0" i="0" u="none" strike="noStrike" kern="0" cap="none" spc="0" normalizeH="0" baseline="0" noProof="0" dirty="0">
                <a:ln>
                  <a:noFill/>
                </a:ln>
                <a:solidFill>
                  <a:schemeClr val="bg1"/>
                </a:solidFill>
                <a:effectLst/>
                <a:uLnTx/>
                <a:uFillTx/>
                <a:latin typeface="Calibri" panose="020F0502020204030204"/>
                <a:ea typeface="+mn-ea"/>
                <a:cs typeface="+mn-cs"/>
              </a:rPr>
            </a:br>
            <a:r>
              <a:rPr kumimoji="0" lang="en-US" sz="1600" b="1" i="0" u="none" strike="noStrike" kern="0" cap="none" spc="0" normalizeH="0" baseline="0" noProof="0" dirty="0">
                <a:ln>
                  <a:noFill/>
                </a:ln>
                <a:solidFill>
                  <a:schemeClr val="bg1"/>
                </a:solidFill>
                <a:effectLst/>
                <a:uLnTx/>
                <a:uFillTx/>
                <a:latin typeface="Calibri" panose="020F0502020204030204"/>
                <a:ea typeface="+mn-ea"/>
                <a:cs typeface="+mn-cs"/>
              </a:rPr>
              <a:t>RGB: </a:t>
            </a:r>
            <a:r>
              <a:rPr kumimoji="0" lang="en-US" sz="1600" b="0" i="0" u="none" strike="noStrike" kern="0" cap="none" spc="0" normalizeH="0" baseline="0" noProof="0" dirty="0">
                <a:ln>
                  <a:noFill/>
                </a:ln>
                <a:solidFill>
                  <a:schemeClr val="bg1"/>
                </a:solidFill>
                <a:effectLst/>
                <a:uLnTx/>
                <a:uFillTx/>
                <a:latin typeface="Calibri" panose="020F0502020204030204"/>
                <a:ea typeface="+mn-ea"/>
                <a:cs typeface="+mn-cs"/>
              </a:rPr>
              <a:t>27, 89, 164</a:t>
            </a:r>
          </a:p>
        </p:txBody>
      </p:sp>
      <p:sp>
        <p:nvSpPr>
          <p:cNvPr id="24" name="Rectangle 23">
            <a:extLst>
              <a:ext uri="{FF2B5EF4-FFF2-40B4-BE49-F238E27FC236}">
                <a16:creationId xmlns:a16="http://schemas.microsoft.com/office/drawing/2014/main" id="{96A6E859-301A-4D57-8858-6F4BB2178673}"/>
              </a:ext>
            </a:extLst>
          </p:cNvPr>
          <p:cNvSpPr/>
          <p:nvPr userDrawn="1"/>
        </p:nvSpPr>
        <p:spPr>
          <a:xfrm>
            <a:off x="2274510" y="2707097"/>
            <a:ext cx="2136568" cy="593112"/>
          </a:xfrm>
          <a:prstGeom prst="rect">
            <a:avLst/>
          </a:prstGeom>
          <a:solidFill>
            <a:srgbClr val="A5C6E8"/>
          </a:solidFill>
          <a:ln w="12700" cap="flat" cmpd="sng" algn="ctr">
            <a:solidFill>
              <a:srgbClr val="A5C6E8"/>
            </a:solid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CMYK :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33, 13, 0. 0</a:t>
            </a:r>
            <a:b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b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RGB: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165, 198, 232</a:t>
            </a:r>
          </a:p>
        </p:txBody>
      </p:sp>
      <p:sp>
        <p:nvSpPr>
          <p:cNvPr id="25" name="Rectangle 24">
            <a:extLst>
              <a:ext uri="{FF2B5EF4-FFF2-40B4-BE49-F238E27FC236}">
                <a16:creationId xmlns:a16="http://schemas.microsoft.com/office/drawing/2014/main" id="{B7901222-FC3B-4A4F-BB8B-05E51FA1BDB8}"/>
              </a:ext>
            </a:extLst>
          </p:cNvPr>
          <p:cNvSpPr/>
          <p:nvPr userDrawn="1"/>
        </p:nvSpPr>
        <p:spPr>
          <a:xfrm>
            <a:off x="2274510" y="2014788"/>
            <a:ext cx="2136568" cy="593112"/>
          </a:xfrm>
          <a:prstGeom prst="rect">
            <a:avLst/>
          </a:prstGeom>
          <a:solidFill>
            <a:srgbClr val="538ECB"/>
          </a:solidFill>
          <a:ln w="12700" cap="flat" cmpd="sng" algn="ctr">
            <a:solidFill>
              <a:srgbClr val="538ECB"/>
            </a:solid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bg1"/>
                </a:solidFill>
                <a:effectLst/>
                <a:uLnTx/>
                <a:uFillTx/>
                <a:latin typeface="Calibri" panose="020F0502020204030204"/>
                <a:ea typeface="+mn-ea"/>
                <a:cs typeface="+mn-cs"/>
              </a:rPr>
              <a:t>CMYK : </a:t>
            </a:r>
            <a:r>
              <a:rPr kumimoji="0" lang="en-US" sz="1600" b="0" i="0" u="none" strike="noStrike" kern="0" cap="none" spc="0" normalizeH="0" baseline="0" noProof="0" dirty="0">
                <a:ln>
                  <a:noFill/>
                </a:ln>
                <a:solidFill>
                  <a:schemeClr val="bg1"/>
                </a:solidFill>
                <a:effectLst/>
                <a:uLnTx/>
                <a:uFillTx/>
                <a:latin typeface="Calibri" panose="020F0502020204030204"/>
                <a:ea typeface="+mn-ea"/>
                <a:cs typeface="+mn-cs"/>
              </a:rPr>
              <a:t>68, 36, 0, 0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bg1"/>
                </a:solidFill>
                <a:effectLst/>
                <a:uLnTx/>
                <a:uFillTx/>
                <a:latin typeface="Calibri" panose="020F0502020204030204"/>
                <a:ea typeface="+mn-ea"/>
                <a:cs typeface="+mn-cs"/>
              </a:rPr>
              <a:t>RGB: </a:t>
            </a:r>
            <a:r>
              <a:rPr kumimoji="0" lang="en-US" sz="1600" b="0" i="0" u="none" strike="noStrike" kern="0" cap="none" spc="0" normalizeH="0" baseline="0" noProof="0" dirty="0">
                <a:ln>
                  <a:noFill/>
                </a:ln>
                <a:solidFill>
                  <a:schemeClr val="bg1"/>
                </a:solidFill>
                <a:effectLst/>
                <a:uLnTx/>
                <a:uFillTx/>
                <a:latin typeface="Calibri" panose="020F0502020204030204"/>
                <a:ea typeface="+mn-ea"/>
                <a:cs typeface="+mn-cs"/>
              </a:rPr>
              <a:t>83, 142, 203</a:t>
            </a:r>
          </a:p>
        </p:txBody>
      </p:sp>
      <p:sp>
        <p:nvSpPr>
          <p:cNvPr id="26" name="Rectangle 25">
            <a:extLst>
              <a:ext uri="{FF2B5EF4-FFF2-40B4-BE49-F238E27FC236}">
                <a16:creationId xmlns:a16="http://schemas.microsoft.com/office/drawing/2014/main" id="{0AEE760A-E7E5-4D0D-954C-0E7C6382E3FA}"/>
              </a:ext>
            </a:extLst>
          </p:cNvPr>
          <p:cNvSpPr/>
          <p:nvPr userDrawn="1"/>
        </p:nvSpPr>
        <p:spPr>
          <a:xfrm>
            <a:off x="2274510" y="3688063"/>
            <a:ext cx="2136568" cy="593112"/>
          </a:xfrm>
          <a:prstGeom prst="rect">
            <a:avLst/>
          </a:prstGeom>
          <a:solidFill>
            <a:schemeClr val="accent3"/>
          </a:solidFill>
          <a:ln w="12700" cap="flat" cmpd="sng" algn="ctr">
            <a:noFill/>
            <a:prstDash val="solid"/>
            <a:miter lim="800000"/>
          </a:ln>
          <a:effectLst/>
        </p:spPr>
        <p:txBody>
          <a:bodyPr rtlCol="0" anchor="ct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white"/>
                </a:solidFill>
                <a:effectLst/>
                <a:uLnTx/>
                <a:uFillTx/>
                <a:latin typeface="+mn-lt"/>
                <a:ea typeface="+mn-ea"/>
                <a:cs typeface="+mn-cs"/>
              </a:rPr>
              <a:t>CMYK : </a:t>
            </a:r>
            <a:r>
              <a:rPr kumimoji="0" lang="en-US" sz="1600" b="0" i="0" u="none" strike="noStrike" kern="0" cap="none" spc="0" normalizeH="0" baseline="0" noProof="0" dirty="0">
                <a:ln>
                  <a:noFill/>
                </a:ln>
                <a:solidFill>
                  <a:prstClr val="white"/>
                </a:solidFill>
                <a:effectLst/>
                <a:uLnTx/>
                <a:uFillTx/>
                <a:latin typeface="+mn-lt"/>
                <a:ea typeface="+mn-ea"/>
                <a:cs typeface="+mn-cs"/>
              </a:rPr>
              <a:t>72, 41, 5, 0</a:t>
            </a:r>
          </a:p>
          <a:p>
            <a:pPr marL="0" marR="0" lvl="0" indent="0" algn="l"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white"/>
                </a:solidFill>
                <a:effectLst/>
                <a:uLnTx/>
                <a:uFillTx/>
                <a:latin typeface="+mn-lt"/>
                <a:ea typeface="+mn-ea"/>
                <a:cs typeface="+mn-cs"/>
              </a:rPr>
              <a:t>RGB: </a:t>
            </a:r>
            <a:r>
              <a:rPr kumimoji="0" lang="en-US" sz="1600" b="0" i="0" u="none" strike="noStrike" kern="0" cap="none" spc="0" normalizeH="0" baseline="0" noProof="0" dirty="0">
                <a:ln>
                  <a:noFill/>
                </a:ln>
                <a:solidFill>
                  <a:prstClr val="white"/>
                </a:solidFill>
                <a:effectLst/>
                <a:uLnTx/>
                <a:uFillTx/>
                <a:latin typeface="+mn-lt"/>
                <a:ea typeface="+mn-ea"/>
                <a:cs typeface="+mn-cs"/>
              </a:rPr>
              <a:t>78, 133, 188</a:t>
            </a:r>
          </a:p>
        </p:txBody>
      </p:sp>
    </p:spTree>
    <p:extLst>
      <p:ext uri="{BB962C8B-B14F-4D97-AF65-F5344CB8AC3E}">
        <p14:creationId xmlns:p14="http://schemas.microsoft.com/office/powerpoint/2010/main" val="11470409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four column layout">
    <p:spTree>
      <p:nvGrpSpPr>
        <p:cNvPr id="1" name=""/>
        <p:cNvGrpSpPr/>
        <p:nvPr/>
      </p:nvGrpSpPr>
      <p:grpSpPr>
        <a:xfrm>
          <a:off x="0" y="0"/>
          <a:ext cx="0" cy="0"/>
          <a:chOff x="0" y="0"/>
          <a:chExt cx="0" cy="0"/>
        </a:xfrm>
      </p:grpSpPr>
      <p:pic>
        <p:nvPicPr>
          <p:cNvPr id="6" name="cover 2.jpg"/>
          <p:cNvPicPr>
            <a:picLocks noChangeAspect="1"/>
          </p:cNvPicPr>
          <p:nvPr userDrawn="1"/>
        </p:nvPicPr>
        <p:blipFill rotWithShape="1">
          <a:blip r:embed="rId2">
            <a:alphaModFix amt="10000"/>
            <a:extLst>
              <a:ext uri="{BEBA8EAE-BF5A-486C-A8C5-ECC9F3942E4B}">
                <a14:imgProps xmlns:a14="http://schemas.microsoft.com/office/drawing/2010/main">
                  <a14:imgLayer r:embed="rId3">
                    <a14:imgEffect>
                      <a14:brightnessContrast bright="-69000"/>
                    </a14:imgEffect>
                  </a14:imgLayer>
                </a14:imgProps>
              </a:ext>
            </a:extLst>
          </a:blip>
          <a:srcRect b="7237"/>
          <a:stretch/>
        </p:blipFill>
        <p:spPr>
          <a:xfrm>
            <a:off x="0" y="510239"/>
            <a:ext cx="12242828" cy="6347762"/>
          </a:xfrm>
          <a:prstGeom prst="rect">
            <a:avLst/>
          </a:prstGeom>
          <a:ln w="12700">
            <a:miter lim="400000"/>
          </a:ln>
        </p:spPr>
      </p:pic>
      <p:sp>
        <p:nvSpPr>
          <p:cNvPr id="2" name="Title 1">
            <a:extLst>
              <a:ext uri="{FF2B5EF4-FFF2-40B4-BE49-F238E27FC236}">
                <a16:creationId xmlns:a16="http://schemas.microsoft.com/office/drawing/2014/main" id="{85A4344E-8840-41DC-8090-C221A510CE9F}"/>
              </a:ext>
            </a:extLst>
          </p:cNvPr>
          <p:cNvSpPr>
            <a:spLocks noGrp="1"/>
          </p:cNvSpPr>
          <p:nvPr>
            <p:ph type="title" hasCustomPrompt="1"/>
          </p:nvPr>
        </p:nvSpPr>
        <p:spPr/>
        <p:txBody>
          <a:bodyPr/>
          <a:lstStyle/>
          <a:p>
            <a:r>
              <a:rPr lang="en-US"/>
              <a:t>Sample text</a:t>
            </a:r>
          </a:p>
        </p:txBody>
      </p:sp>
      <p:sp>
        <p:nvSpPr>
          <p:cNvPr id="8" name="Shape 4526"/>
          <p:cNvSpPr/>
          <p:nvPr userDrawn="1"/>
        </p:nvSpPr>
        <p:spPr>
          <a:xfrm flipH="1">
            <a:off x="1161261" y="1888249"/>
            <a:ext cx="690302" cy="690300"/>
          </a:xfrm>
          <a:prstGeom prst="ellipse">
            <a:avLst/>
          </a:prstGeom>
          <a:solidFill>
            <a:schemeClr val="accent4"/>
          </a:solidFill>
          <a:ln w="3175" cap="flat" cmpd="sng">
            <a:solidFill>
              <a:schemeClr val="bg1"/>
            </a:solidFill>
            <a:prstDash val="solid"/>
            <a:miter lim="400000"/>
          </a:ln>
          <a:effectLst/>
        </p:spPr>
        <p:txBody>
          <a:bodyPr wrap="square" lIns="50800" tIns="50800" rIns="50800" bIns="50800" numCol="1" anchor="ctr">
            <a:noAutofit/>
          </a:bodyPr>
          <a:lstStyle/>
          <a:p>
            <a:pPr>
              <a:defRPr sz="2500"/>
            </a:pPr>
            <a:endParaRPr dirty="0">
              <a:latin typeface="Avenir Book"/>
              <a:cs typeface="Avenir Book"/>
            </a:endParaRPr>
          </a:p>
        </p:txBody>
      </p:sp>
      <p:sp>
        <p:nvSpPr>
          <p:cNvPr id="9" name="Shape 4526"/>
          <p:cNvSpPr/>
          <p:nvPr userDrawn="1"/>
        </p:nvSpPr>
        <p:spPr>
          <a:xfrm flipH="1">
            <a:off x="4201316" y="1888249"/>
            <a:ext cx="690302" cy="690300"/>
          </a:xfrm>
          <a:prstGeom prst="ellipse">
            <a:avLst/>
          </a:prstGeom>
          <a:solidFill>
            <a:srgbClr val="002060"/>
          </a:solidFill>
          <a:ln w="3175" cap="flat" cmpd="sng">
            <a:solidFill>
              <a:schemeClr val="bg1"/>
            </a:solidFill>
            <a:prstDash val="solid"/>
            <a:miter lim="400000"/>
          </a:ln>
          <a:effectLst/>
        </p:spPr>
        <p:txBody>
          <a:bodyPr wrap="square" lIns="50800" tIns="50800" rIns="50800" bIns="50800" numCol="1" anchor="ctr">
            <a:noAutofit/>
          </a:bodyPr>
          <a:lstStyle/>
          <a:p>
            <a:pPr>
              <a:defRPr sz="2500"/>
            </a:pPr>
            <a:endParaRPr dirty="0">
              <a:latin typeface="Avenir Book"/>
              <a:cs typeface="Avenir Book"/>
            </a:endParaRPr>
          </a:p>
        </p:txBody>
      </p:sp>
      <p:sp>
        <p:nvSpPr>
          <p:cNvPr id="10" name="Shape 4526"/>
          <p:cNvSpPr/>
          <p:nvPr userDrawn="1"/>
        </p:nvSpPr>
        <p:spPr>
          <a:xfrm flipH="1">
            <a:off x="7241371" y="1888249"/>
            <a:ext cx="690302" cy="690300"/>
          </a:xfrm>
          <a:prstGeom prst="ellipse">
            <a:avLst/>
          </a:prstGeom>
          <a:solidFill>
            <a:schemeClr val="accent3"/>
          </a:solidFill>
          <a:ln w="3175" cap="flat" cmpd="sng">
            <a:solidFill>
              <a:schemeClr val="bg1"/>
            </a:solidFill>
            <a:prstDash val="solid"/>
            <a:miter lim="400000"/>
          </a:ln>
          <a:effectLst/>
        </p:spPr>
        <p:txBody>
          <a:bodyPr wrap="square" lIns="50800" tIns="50800" rIns="50800" bIns="50800" numCol="1" anchor="ctr">
            <a:noAutofit/>
          </a:bodyPr>
          <a:lstStyle/>
          <a:p>
            <a:pPr>
              <a:defRPr sz="2500"/>
            </a:pPr>
            <a:endParaRPr dirty="0">
              <a:latin typeface="Avenir Book"/>
              <a:cs typeface="Avenir Book"/>
            </a:endParaRPr>
          </a:p>
        </p:txBody>
      </p:sp>
      <p:sp>
        <p:nvSpPr>
          <p:cNvPr id="11" name="Oval 10"/>
          <p:cNvSpPr/>
          <p:nvPr userDrawn="1"/>
        </p:nvSpPr>
        <p:spPr>
          <a:xfrm>
            <a:off x="10281427" y="1890963"/>
            <a:ext cx="684872" cy="684872"/>
          </a:xfrm>
          <a:prstGeom prst="ellipse">
            <a:avLst/>
          </a:prstGeom>
          <a:solidFill>
            <a:schemeClr val="accent2"/>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Content Placeholder 10"/>
          <p:cNvSpPr>
            <a:spLocks noGrp="1"/>
          </p:cNvSpPr>
          <p:nvPr>
            <p:ph sz="quarter" idx="12" hasCustomPrompt="1"/>
          </p:nvPr>
        </p:nvSpPr>
        <p:spPr>
          <a:xfrm>
            <a:off x="205855" y="982113"/>
            <a:ext cx="11728012" cy="756822"/>
          </a:xfrm>
        </p:spPr>
        <p:txBody>
          <a:bodyPr anchor="ctr">
            <a:noAutofit/>
          </a:bodyPr>
          <a:lstStyle>
            <a:lvl1pPr marL="0" indent="0" algn="ctr">
              <a:spcBef>
                <a:spcPts val="0"/>
              </a:spcBef>
              <a:buNone/>
              <a:defRPr sz="1600">
                <a:solidFill>
                  <a:schemeClr val="tx1"/>
                </a:solidFill>
              </a:defRPr>
            </a:lvl1pPr>
            <a:lvl5pPr>
              <a:defRPr/>
            </a:lvl5pPr>
          </a:lstStyle>
          <a:p>
            <a:pPr lvl="0"/>
            <a:r>
              <a:rPr lang="en-US" dirty="0"/>
              <a:t>Lorem Ipsum is simply dummy text of the printing and typesetting industry. Lorem Ipsum has </a:t>
            </a:r>
            <a:br>
              <a:rPr lang="en-US" dirty="0"/>
            </a:br>
            <a:r>
              <a:rPr lang="en-US" dirty="0"/>
              <a:t>been the industry's standard dummy text ever since the 1500s, when an unknown printer took </a:t>
            </a:r>
            <a:br>
              <a:rPr lang="en-US" dirty="0"/>
            </a:br>
            <a:r>
              <a:rPr lang="en-US" dirty="0"/>
              <a:t>a galley of type and scrambled it to make a type specimen book.</a:t>
            </a:r>
          </a:p>
        </p:txBody>
      </p:sp>
      <p:sp>
        <p:nvSpPr>
          <p:cNvPr id="14" name="Content Placeholder 10"/>
          <p:cNvSpPr>
            <a:spLocks noGrp="1"/>
          </p:cNvSpPr>
          <p:nvPr>
            <p:ph sz="quarter" idx="13" hasCustomPrompt="1"/>
          </p:nvPr>
        </p:nvSpPr>
        <p:spPr>
          <a:xfrm>
            <a:off x="220575" y="2679358"/>
            <a:ext cx="2571674" cy="517951"/>
          </a:xfrm>
        </p:spPr>
        <p:txBody>
          <a:bodyPr anchor="ctr">
            <a:noAutofit/>
          </a:bodyPr>
          <a:lstStyle>
            <a:lvl1pPr marL="0" indent="0" algn="ctr" defTabSz="914400" rtl="0" eaLnBrk="1" latinLnBrk="0" hangingPunct="1">
              <a:lnSpc>
                <a:spcPct val="100000"/>
              </a:lnSpc>
              <a:spcBef>
                <a:spcPts val="0"/>
              </a:spcBef>
              <a:buNone/>
              <a:defRPr lang="en-US" sz="2000" b="1" kern="1200" dirty="0">
                <a:solidFill>
                  <a:schemeClr val="accent4"/>
                </a:solidFill>
                <a:latin typeface="Arial" panose="020B0604020202020204" pitchFamily="34" charset="0"/>
                <a:ea typeface="Open Sans" panose="020B0606030504020204" pitchFamily="34" charset="0"/>
                <a:cs typeface="Arial" panose="020B0604020202020204" pitchFamily="34" charset="0"/>
              </a:defRPr>
            </a:lvl1pPr>
            <a:lvl5pPr>
              <a:defRPr/>
            </a:lvl5pPr>
          </a:lstStyle>
          <a:p>
            <a:pPr lvl="0"/>
            <a:r>
              <a:rPr lang="en-US" dirty="0"/>
              <a:t>Sample text</a:t>
            </a:r>
          </a:p>
        </p:txBody>
      </p:sp>
      <p:sp>
        <p:nvSpPr>
          <p:cNvPr id="15" name="Content Placeholder 10"/>
          <p:cNvSpPr>
            <a:spLocks noGrp="1"/>
          </p:cNvSpPr>
          <p:nvPr>
            <p:ph sz="quarter" idx="14" hasCustomPrompt="1"/>
          </p:nvPr>
        </p:nvSpPr>
        <p:spPr>
          <a:xfrm>
            <a:off x="220575" y="3279721"/>
            <a:ext cx="2571674" cy="2343839"/>
          </a:xfrm>
        </p:spPr>
        <p:txBody>
          <a:bodyPr anchor="t">
            <a:noAutofit/>
          </a:bodyPr>
          <a:lstStyle>
            <a:lvl1pPr marL="0" indent="0" algn="ctr" defTabSz="914400" rtl="0" eaLnBrk="1" latinLnBrk="0" hangingPunct="1">
              <a:lnSpc>
                <a:spcPct val="100000"/>
              </a:lnSpc>
              <a:spcBef>
                <a:spcPts val="0"/>
              </a:spcBef>
              <a:buNone/>
              <a:defRPr lang="en-US" sz="1400" b="0" kern="1200" dirty="0">
                <a:solidFill>
                  <a:schemeClr val="tx1"/>
                </a:solidFill>
                <a:latin typeface="Arial" panose="020B0604020202020204" pitchFamily="34" charset="0"/>
                <a:ea typeface="Open Sans" panose="020B0606030504020204" pitchFamily="34" charset="0"/>
                <a:cs typeface="Arial" panose="020B0604020202020204" pitchFamily="34" charset="0"/>
              </a:defRPr>
            </a:lvl1pPr>
            <a:lvl5pPr>
              <a:defRPr/>
            </a:lvl5pPr>
          </a:lstStyle>
          <a:p>
            <a:pPr lvl="0"/>
            <a:r>
              <a:rPr lang="en-US" dirty="0"/>
              <a:t>Lorem Ipsum is simply dummy text of the printing and typesetting industry. Lorem Ipsum has </a:t>
            </a:r>
            <a:br>
              <a:rPr lang="en-US" dirty="0"/>
            </a:br>
            <a:r>
              <a:rPr lang="en-US" dirty="0"/>
              <a:t>been the industry's standard dummy text ever since the 1500s, when an unknown printer took a galley of type and scrambled it to make a type specimen book.</a:t>
            </a:r>
          </a:p>
        </p:txBody>
      </p:sp>
      <p:sp>
        <p:nvSpPr>
          <p:cNvPr id="16" name="Content Placeholder 10"/>
          <p:cNvSpPr>
            <a:spLocks noGrp="1"/>
          </p:cNvSpPr>
          <p:nvPr>
            <p:ph sz="quarter" idx="15" hasCustomPrompt="1"/>
          </p:nvPr>
        </p:nvSpPr>
        <p:spPr>
          <a:xfrm>
            <a:off x="3277737" y="2679358"/>
            <a:ext cx="2571674" cy="517951"/>
          </a:xfrm>
        </p:spPr>
        <p:txBody>
          <a:bodyPr anchor="ctr">
            <a:noAutofit/>
          </a:bodyPr>
          <a:lstStyle>
            <a:lvl1pPr marL="0" indent="0" algn="ctr" defTabSz="914400" rtl="0" eaLnBrk="1" latinLnBrk="0" hangingPunct="1">
              <a:lnSpc>
                <a:spcPct val="100000"/>
              </a:lnSpc>
              <a:spcBef>
                <a:spcPts val="0"/>
              </a:spcBef>
              <a:buNone/>
              <a:defRPr lang="en-US" sz="2000" b="1" kern="1200" dirty="0">
                <a:solidFill>
                  <a:srgbClr val="002060"/>
                </a:solidFill>
                <a:latin typeface="Arial" panose="020B0604020202020204" pitchFamily="34" charset="0"/>
                <a:ea typeface="Open Sans" panose="020B0606030504020204" pitchFamily="34" charset="0"/>
                <a:cs typeface="Arial" panose="020B0604020202020204" pitchFamily="34" charset="0"/>
              </a:defRPr>
            </a:lvl1pPr>
            <a:lvl5pPr>
              <a:defRPr/>
            </a:lvl5pPr>
          </a:lstStyle>
          <a:p>
            <a:pPr lvl="0"/>
            <a:r>
              <a:rPr lang="en-US" dirty="0"/>
              <a:t>Sample text</a:t>
            </a:r>
          </a:p>
        </p:txBody>
      </p:sp>
      <p:sp>
        <p:nvSpPr>
          <p:cNvPr id="17" name="Content Placeholder 10"/>
          <p:cNvSpPr>
            <a:spLocks noGrp="1"/>
          </p:cNvSpPr>
          <p:nvPr>
            <p:ph sz="quarter" idx="16" hasCustomPrompt="1"/>
          </p:nvPr>
        </p:nvSpPr>
        <p:spPr>
          <a:xfrm>
            <a:off x="3277737" y="3279721"/>
            <a:ext cx="2571674" cy="2343839"/>
          </a:xfrm>
        </p:spPr>
        <p:txBody>
          <a:bodyPr anchor="t">
            <a:noAutofit/>
          </a:bodyPr>
          <a:lstStyle>
            <a:lvl1pPr marL="0" indent="0" algn="ctr" defTabSz="914400" rtl="0" eaLnBrk="1" latinLnBrk="0" hangingPunct="1">
              <a:lnSpc>
                <a:spcPct val="100000"/>
              </a:lnSpc>
              <a:spcBef>
                <a:spcPts val="0"/>
              </a:spcBef>
              <a:buNone/>
              <a:defRPr lang="en-US" sz="1400" b="0" kern="1200" dirty="0">
                <a:solidFill>
                  <a:schemeClr val="tx1"/>
                </a:solidFill>
                <a:latin typeface="Arial" panose="020B0604020202020204" pitchFamily="34" charset="0"/>
                <a:ea typeface="Open Sans" panose="020B0606030504020204" pitchFamily="34" charset="0"/>
                <a:cs typeface="Arial" panose="020B0604020202020204" pitchFamily="34" charset="0"/>
              </a:defRPr>
            </a:lvl1pPr>
            <a:lvl5pPr>
              <a:defRPr/>
            </a:lvl5pPr>
          </a:lstStyle>
          <a:p>
            <a:pPr lvl="0"/>
            <a:r>
              <a:rPr lang="en-US" dirty="0"/>
              <a:t>Lorem Ipsum is simply dummy text of the printing and typesetting industry. Lorem Ipsum has </a:t>
            </a:r>
            <a:br>
              <a:rPr lang="en-US" dirty="0"/>
            </a:br>
            <a:r>
              <a:rPr lang="en-US" dirty="0"/>
              <a:t>been the industry's standard dummy text ever since the 1500s, when an unknown printer took a galley of type and scrambled it to make a type specimen book.</a:t>
            </a:r>
          </a:p>
        </p:txBody>
      </p:sp>
      <p:sp>
        <p:nvSpPr>
          <p:cNvPr id="18" name="Content Placeholder 10"/>
          <p:cNvSpPr>
            <a:spLocks noGrp="1"/>
          </p:cNvSpPr>
          <p:nvPr>
            <p:ph sz="quarter" idx="17" hasCustomPrompt="1"/>
          </p:nvPr>
        </p:nvSpPr>
        <p:spPr>
          <a:xfrm>
            <a:off x="6340285" y="2679358"/>
            <a:ext cx="2571674" cy="517951"/>
          </a:xfrm>
        </p:spPr>
        <p:txBody>
          <a:bodyPr anchor="ctr">
            <a:noAutofit/>
          </a:bodyPr>
          <a:lstStyle>
            <a:lvl1pPr marL="0" indent="0" algn="ctr" defTabSz="914400" rtl="0" eaLnBrk="1" latinLnBrk="0" hangingPunct="1">
              <a:lnSpc>
                <a:spcPct val="100000"/>
              </a:lnSpc>
              <a:spcBef>
                <a:spcPts val="0"/>
              </a:spcBef>
              <a:buNone/>
              <a:defRPr lang="en-US" sz="2000" b="1" kern="1200" dirty="0">
                <a:solidFill>
                  <a:schemeClr val="accent3"/>
                </a:solidFill>
                <a:latin typeface="Arial" panose="020B0604020202020204" pitchFamily="34" charset="0"/>
                <a:ea typeface="Open Sans" panose="020B0606030504020204" pitchFamily="34" charset="0"/>
                <a:cs typeface="Arial" panose="020B0604020202020204" pitchFamily="34" charset="0"/>
              </a:defRPr>
            </a:lvl1pPr>
            <a:lvl5pPr>
              <a:defRPr/>
            </a:lvl5pPr>
          </a:lstStyle>
          <a:p>
            <a:pPr lvl="0"/>
            <a:r>
              <a:rPr lang="en-US" dirty="0"/>
              <a:t>Sample text</a:t>
            </a:r>
          </a:p>
        </p:txBody>
      </p:sp>
      <p:sp>
        <p:nvSpPr>
          <p:cNvPr id="19" name="Content Placeholder 10"/>
          <p:cNvSpPr>
            <a:spLocks noGrp="1"/>
          </p:cNvSpPr>
          <p:nvPr>
            <p:ph sz="quarter" idx="18" hasCustomPrompt="1"/>
          </p:nvPr>
        </p:nvSpPr>
        <p:spPr>
          <a:xfrm>
            <a:off x="6340285" y="3279721"/>
            <a:ext cx="2571674" cy="2343839"/>
          </a:xfrm>
        </p:spPr>
        <p:txBody>
          <a:bodyPr anchor="t">
            <a:noAutofit/>
          </a:bodyPr>
          <a:lstStyle>
            <a:lvl1pPr marL="0" indent="0" algn="ctr" defTabSz="914400" rtl="0" eaLnBrk="1" latinLnBrk="0" hangingPunct="1">
              <a:lnSpc>
                <a:spcPct val="100000"/>
              </a:lnSpc>
              <a:spcBef>
                <a:spcPts val="0"/>
              </a:spcBef>
              <a:buNone/>
              <a:defRPr lang="en-US" sz="1400" b="0" kern="1200" dirty="0">
                <a:solidFill>
                  <a:schemeClr val="tx1"/>
                </a:solidFill>
                <a:latin typeface="Arial" panose="020B0604020202020204" pitchFamily="34" charset="0"/>
                <a:ea typeface="Open Sans" panose="020B0606030504020204" pitchFamily="34" charset="0"/>
                <a:cs typeface="Arial" panose="020B0604020202020204" pitchFamily="34" charset="0"/>
              </a:defRPr>
            </a:lvl1pPr>
            <a:lvl5pPr>
              <a:defRPr/>
            </a:lvl5pPr>
          </a:lstStyle>
          <a:p>
            <a:pPr lvl="0"/>
            <a:r>
              <a:rPr lang="en-US" dirty="0"/>
              <a:t>Lorem Ipsum is simply dummy text of the printing and typesetting industry. Lorem Ipsum has </a:t>
            </a:r>
            <a:br>
              <a:rPr lang="en-US" dirty="0"/>
            </a:br>
            <a:r>
              <a:rPr lang="en-US" dirty="0"/>
              <a:t>been the industry's standard dummy text ever since the 1500s, when an unknown printer took a galley of type and scrambled it to make a type specimen book.</a:t>
            </a:r>
          </a:p>
        </p:txBody>
      </p:sp>
      <p:sp>
        <p:nvSpPr>
          <p:cNvPr id="20" name="Content Placeholder 10"/>
          <p:cNvSpPr>
            <a:spLocks noGrp="1"/>
          </p:cNvSpPr>
          <p:nvPr>
            <p:ph sz="quarter" idx="19" hasCustomPrompt="1"/>
          </p:nvPr>
        </p:nvSpPr>
        <p:spPr>
          <a:xfrm>
            <a:off x="9362193" y="2679358"/>
            <a:ext cx="2571674" cy="517951"/>
          </a:xfrm>
        </p:spPr>
        <p:txBody>
          <a:bodyPr anchor="ctr">
            <a:noAutofit/>
          </a:bodyPr>
          <a:lstStyle>
            <a:lvl1pPr marL="0" indent="0" algn="ctr" defTabSz="914400" rtl="0" eaLnBrk="1" latinLnBrk="0" hangingPunct="1">
              <a:lnSpc>
                <a:spcPct val="100000"/>
              </a:lnSpc>
              <a:spcBef>
                <a:spcPts val="0"/>
              </a:spcBef>
              <a:buNone/>
              <a:defRPr lang="en-US" sz="2000" b="1" kern="1200" dirty="0">
                <a:solidFill>
                  <a:schemeClr val="accent2"/>
                </a:solidFill>
                <a:latin typeface="Arial" panose="020B0604020202020204" pitchFamily="34" charset="0"/>
                <a:ea typeface="Open Sans" panose="020B0606030504020204" pitchFamily="34" charset="0"/>
                <a:cs typeface="Arial" panose="020B0604020202020204" pitchFamily="34" charset="0"/>
              </a:defRPr>
            </a:lvl1pPr>
            <a:lvl5pPr>
              <a:defRPr/>
            </a:lvl5pPr>
          </a:lstStyle>
          <a:p>
            <a:pPr lvl="0"/>
            <a:r>
              <a:rPr lang="en-US" dirty="0"/>
              <a:t>Sample text</a:t>
            </a:r>
          </a:p>
        </p:txBody>
      </p:sp>
      <p:sp>
        <p:nvSpPr>
          <p:cNvPr id="21" name="Content Placeholder 10"/>
          <p:cNvSpPr>
            <a:spLocks noGrp="1"/>
          </p:cNvSpPr>
          <p:nvPr>
            <p:ph sz="quarter" idx="20" hasCustomPrompt="1"/>
          </p:nvPr>
        </p:nvSpPr>
        <p:spPr>
          <a:xfrm>
            <a:off x="9362193" y="3279721"/>
            <a:ext cx="2571674" cy="2343839"/>
          </a:xfrm>
        </p:spPr>
        <p:txBody>
          <a:bodyPr anchor="t">
            <a:noAutofit/>
          </a:bodyPr>
          <a:lstStyle>
            <a:lvl1pPr marL="0" indent="0" algn="ctr" defTabSz="914400" rtl="0" eaLnBrk="1" latinLnBrk="0" hangingPunct="1">
              <a:lnSpc>
                <a:spcPct val="100000"/>
              </a:lnSpc>
              <a:spcBef>
                <a:spcPts val="0"/>
              </a:spcBef>
              <a:buNone/>
              <a:defRPr lang="en-US" sz="1400" b="0" kern="1200" dirty="0">
                <a:solidFill>
                  <a:schemeClr val="tx1"/>
                </a:solidFill>
                <a:latin typeface="Arial" panose="020B0604020202020204" pitchFamily="34" charset="0"/>
                <a:ea typeface="Open Sans" panose="020B0606030504020204" pitchFamily="34" charset="0"/>
                <a:cs typeface="Arial" panose="020B0604020202020204" pitchFamily="34" charset="0"/>
              </a:defRPr>
            </a:lvl1pPr>
            <a:lvl5pPr>
              <a:defRPr/>
            </a:lvl5pPr>
          </a:lstStyle>
          <a:p>
            <a:pPr lvl="0"/>
            <a:r>
              <a:rPr lang="en-US" dirty="0"/>
              <a:t>Lorem Ipsum is simply dummy text of the printing and typesetting industry. Lorem Ipsum has </a:t>
            </a:r>
            <a:br>
              <a:rPr lang="en-US" dirty="0"/>
            </a:br>
            <a:r>
              <a:rPr lang="en-US" dirty="0"/>
              <a:t>been the industry's standard dummy text ever since the 1500s, when an unknown printer took a galley of type and scrambled it to make a type specimen book.</a:t>
            </a:r>
          </a:p>
        </p:txBody>
      </p:sp>
      <p:sp>
        <p:nvSpPr>
          <p:cNvPr id="22" name="Content Placeholder 10"/>
          <p:cNvSpPr>
            <a:spLocks noGrp="1"/>
          </p:cNvSpPr>
          <p:nvPr>
            <p:ph sz="quarter" idx="21" hasCustomPrompt="1"/>
          </p:nvPr>
        </p:nvSpPr>
        <p:spPr>
          <a:xfrm>
            <a:off x="1214504" y="2072587"/>
            <a:ext cx="583816" cy="321624"/>
          </a:xfrm>
        </p:spPr>
        <p:txBody>
          <a:bodyPr anchor="ctr">
            <a:noAutofit/>
          </a:bodyPr>
          <a:lstStyle>
            <a:lvl1pPr marL="0" indent="0" algn="ctr" defTabSz="914400" rtl="0" eaLnBrk="1" latinLnBrk="0" hangingPunct="1">
              <a:lnSpc>
                <a:spcPct val="100000"/>
              </a:lnSpc>
              <a:spcBef>
                <a:spcPts val="0"/>
              </a:spcBef>
              <a:buNone/>
              <a:defRPr lang="en-US" sz="1400" b="1" kern="1200" dirty="0">
                <a:solidFill>
                  <a:schemeClr val="bg1"/>
                </a:solidFill>
                <a:latin typeface="Arial" panose="020B0604020202020204" pitchFamily="34" charset="0"/>
                <a:ea typeface="Open Sans" panose="020B0606030504020204" pitchFamily="34" charset="0"/>
                <a:cs typeface="Arial" panose="020B0604020202020204" pitchFamily="34" charset="0"/>
              </a:defRPr>
            </a:lvl1pPr>
            <a:lvl5pPr>
              <a:defRPr/>
            </a:lvl5pPr>
          </a:lstStyle>
          <a:p>
            <a:pPr lvl="0"/>
            <a:r>
              <a:rPr lang="en-US" dirty="0"/>
              <a:t>Icon</a:t>
            </a:r>
          </a:p>
        </p:txBody>
      </p:sp>
      <p:sp>
        <p:nvSpPr>
          <p:cNvPr id="23" name="Content Placeholder 10"/>
          <p:cNvSpPr>
            <a:spLocks noGrp="1"/>
          </p:cNvSpPr>
          <p:nvPr>
            <p:ph sz="quarter" idx="22" hasCustomPrompt="1"/>
          </p:nvPr>
        </p:nvSpPr>
        <p:spPr>
          <a:xfrm>
            <a:off x="4254559" y="2072587"/>
            <a:ext cx="583816" cy="321624"/>
          </a:xfrm>
        </p:spPr>
        <p:txBody>
          <a:bodyPr anchor="ctr">
            <a:noAutofit/>
          </a:bodyPr>
          <a:lstStyle>
            <a:lvl1pPr marL="0" indent="0" algn="ctr" defTabSz="914400" rtl="0" eaLnBrk="1" latinLnBrk="0" hangingPunct="1">
              <a:lnSpc>
                <a:spcPct val="100000"/>
              </a:lnSpc>
              <a:spcBef>
                <a:spcPts val="0"/>
              </a:spcBef>
              <a:buNone/>
              <a:defRPr lang="en-US" sz="1400" b="1" kern="1200" dirty="0">
                <a:solidFill>
                  <a:schemeClr val="bg1"/>
                </a:solidFill>
                <a:latin typeface="Arial" panose="020B0604020202020204" pitchFamily="34" charset="0"/>
                <a:ea typeface="Open Sans" panose="020B0606030504020204" pitchFamily="34" charset="0"/>
                <a:cs typeface="Arial" panose="020B0604020202020204" pitchFamily="34" charset="0"/>
              </a:defRPr>
            </a:lvl1pPr>
            <a:lvl5pPr>
              <a:defRPr/>
            </a:lvl5pPr>
          </a:lstStyle>
          <a:p>
            <a:pPr lvl="0"/>
            <a:r>
              <a:rPr lang="en-US" dirty="0"/>
              <a:t>Icon</a:t>
            </a:r>
          </a:p>
        </p:txBody>
      </p:sp>
      <p:sp>
        <p:nvSpPr>
          <p:cNvPr id="24" name="Content Placeholder 10"/>
          <p:cNvSpPr>
            <a:spLocks noGrp="1"/>
          </p:cNvSpPr>
          <p:nvPr>
            <p:ph sz="quarter" idx="23" hasCustomPrompt="1"/>
          </p:nvPr>
        </p:nvSpPr>
        <p:spPr>
          <a:xfrm>
            <a:off x="7294614" y="2072587"/>
            <a:ext cx="583816" cy="321624"/>
          </a:xfrm>
        </p:spPr>
        <p:txBody>
          <a:bodyPr anchor="ctr">
            <a:noAutofit/>
          </a:bodyPr>
          <a:lstStyle>
            <a:lvl1pPr marL="0" indent="0" algn="ctr" defTabSz="914400" rtl="0" eaLnBrk="1" latinLnBrk="0" hangingPunct="1">
              <a:lnSpc>
                <a:spcPct val="100000"/>
              </a:lnSpc>
              <a:spcBef>
                <a:spcPts val="0"/>
              </a:spcBef>
              <a:buNone/>
              <a:defRPr lang="en-US" sz="1400" b="1" kern="1200" dirty="0">
                <a:solidFill>
                  <a:schemeClr val="bg1"/>
                </a:solidFill>
                <a:latin typeface="Arial" panose="020B0604020202020204" pitchFamily="34" charset="0"/>
                <a:ea typeface="Open Sans" panose="020B0606030504020204" pitchFamily="34" charset="0"/>
                <a:cs typeface="Arial" panose="020B0604020202020204" pitchFamily="34" charset="0"/>
              </a:defRPr>
            </a:lvl1pPr>
            <a:lvl5pPr>
              <a:defRPr/>
            </a:lvl5pPr>
          </a:lstStyle>
          <a:p>
            <a:pPr lvl="0"/>
            <a:r>
              <a:rPr lang="en-US" dirty="0"/>
              <a:t>Icon</a:t>
            </a:r>
          </a:p>
        </p:txBody>
      </p:sp>
      <p:sp>
        <p:nvSpPr>
          <p:cNvPr id="25" name="Content Placeholder 10"/>
          <p:cNvSpPr>
            <a:spLocks noGrp="1"/>
          </p:cNvSpPr>
          <p:nvPr>
            <p:ph sz="quarter" idx="24" hasCustomPrompt="1"/>
          </p:nvPr>
        </p:nvSpPr>
        <p:spPr>
          <a:xfrm>
            <a:off x="10331955" y="2072587"/>
            <a:ext cx="583816" cy="321624"/>
          </a:xfrm>
        </p:spPr>
        <p:txBody>
          <a:bodyPr anchor="ctr">
            <a:noAutofit/>
          </a:bodyPr>
          <a:lstStyle>
            <a:lvl1pPr marL="0" indent="0" algn="ctr" defTabSz="914400" rtl="0" eaLnBrk="1" latinLnBrk="0" hangingPunct="1">
              <a:lnSpc>
                <a:spcPct val="100000"/>
              </a:lnSpc>
              <a:spcBef>
                <a:spcPts val="0"/>
              </a:spcBef>
              <a:buNone/>
              <a:defRPr lang="en-US" sz="1400" b="1" kern="1200" dirty="0">
                <a:solidFill>
                  <a:schemeClr val="bg1"/>
                </a:solidFill>
                <a:latin typeface="Arial" panose="020B0604020202020204" pitchFamily="34" charset="0"/>
                <a:ea typeface="Open Sans" panose="020B0606030504020204" pitchFamily="34" charset="0"/>
                <a:cs typeface="Arial" panose="020B0604020202020204" pitchFamily="34" charset="0"/>
              </a:defRPr>
            </a:lvl1pPr>
            <a:lvl5pPr>
              <a:defRPr/>
            </a:lvl5pPr>
          </a:lstStyle>
          <a:p>
            <a:pPr lvl="0"/>
            <a:r>
              <a:rPr lang="en-US" dirty="0"/>
              <a:t>Icon</a:t>
            </a:r>
          </a:p>
        </p:txBody>
      </p:sp>
    </p:spTree>
    <p:extLst>
      <p:ext uri="{BB962C8B-B14F-4D97-AF65-F5344CB8AC3E}">
        <p14:creationId xmlns:p14="http://schemas.microsoft.com/office/powerpoint/2010/main" val="10679629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agenda">
    <p:bg>
      <p:bgPr>
        <a:solidFill>
          <a:schemeClr val="bg1"/>
        </a:solidFill>
        <a:effectLst/>
      </p:bgPr>
    </p:bg>
    <p:spTree>
      <p:nvGrpSpPr>
        <p:cNvPr id="1" name=""/>
        <p:cNvGrpSpPr/>
        <p:nvPr/>
      </p:nvGrpSpPr>
      <p:grpSpPr>
        <a:xfrm>
          <a:off x="0" y="0"/>
          <a:ext cx="0" cy="0"/>
          <a:chOff x="0" y="0"/>
          <a:chExt cx="0" cy="0"/>
        </a:xfrm>
      </p:grpSpPr>
      <p:pic>
        <p:nvPicPr>
          <p:cNvPr id="62" name="pasted-image.jpg"/>
          <p:cNvPicPr>
            <a:picLocks noChangeAspect="1"/>
          </p:cNvPicPr>
          <p:nvPr userDrawn="1"/>
        </p:nvPicPr>
        <p:blipFill rotWithShape="1">
          <a:blip r:embed="rId2" cstate="print">
            <a:extLst>
              <a:ext uri="{28A0092B-C50C-407E-A947-70E740481C1C}">
                <a14:useLocalDpi xmlns:a14="http://schemas.microsoft.com/office/drawing/2010/main" val="0"/>
              </a:ext>
            </a:extLst>
          </a:blip>
          <a:srcRect l="19683" r="19870"/>
          <a:stretch/>
        </p:blipFill>
        <p:spPr>
          <a:xfrm>
            <a:off x="-14710" y="4484"/>
            <a:ext cx="6215310" cy="6853516"/>
          </a:xfrm>
          <a:prstGeom prst="rect">
            <a:avLst/>
          </a:prstGeom>
          <a:ln w="12700">
            <a:miter lim="400000"/>
          </a:ln>
        </p:spPr>
      </p:pic>
      <p:sp>
        <p:nvSpPr>
          <p:cNvPr id="63" name="Rectangle 62"/>
          <p:cNvSpPr/>
          <p:nvPr userDrawn="1"/>
        </p:nvSpPr>
        <p:spPr>
          <a:xfrm>
            <a:off x="0" y="-13853"/>
            <a:ext cx="6215310" cy="6871853"/>
          </a:xfrm>
          <a:prstGeom prst="rect">
            <a:avLst/>
          </a:prstGeom>
          <a:solidFill>
            <a:schemeClr val="accent2">
              <a:lumMod val="50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7" name="Pentagon 66"/>
          <p:cNvSpPr/>
          <p:nvPr userDrawn="1"/>
        </p:nvSpPr>
        <p:spPr>
          <a:xfrm>
            <a:off x="6212314" y="578981"/>
            <a:ext cx="1185657" cy="641298"/>
          </a:xfrm>
          <a:prstGeom prst="homePlat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72" name="Pentagon 71"/>
          <p:cNvSpPr/>
          <p:nvPr userDrawn="1"/>
        </p:nvSpPr>
        <p:spPr>
          <a:xfrm>
            <a:off x="6212314" y="1954531"/>
            <a:ext cx="1169399" cy="632502"/>
          </a:xfrm>
          <a:prstGeom prst="homePlat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77" name="Pentagon 76"/>
          <p:cNvSpPr/>
          <p:nvPr userDrawn="1"/>
        </p:nvSpPr>
        <p:spPr>
          <a:xfrm>
            <a:off x="6212314" y="3321285"/>
            <a:ext cx="1169399" cy="632502"/>
          </a:xfrm>
          <a:prstGeom prst="homePlat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81" name="Pentagon 80"/>
          <p:cNvSpPr/>
          <p:nvPr userDrawn="1"/>
        </p:nvSpPr>
        <p:spPr>
          <a:xfrm>
            <a:off x="6212314" y="4688038"/>
            <a:ext cx="1169399" cy="632502"/>
          </a:xfrm>
          <a:prstGeom prst="homePlat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1" name="Content Placeholder 10"/>
          <p:cNvSpPr>
            <a:spLocks noGrp="1"/>
          </p:cNvSpPr>
          <p:nvPr>
            <p:ph sz="quarter" idx="10" hasCustomPrompt="1"/>
          </p:nvPr>
        </p:nvSpPr>
        <p:spPr>
          <a:xfrm>
            <a:off x="1324396" y="2964873"/>
            <a:ext cx="3591716" cy="914401"/>
          </a:xfrm>
        </p:spPr>
        <p:txBody>
          <a:bodyPr anchor="ctr">
            <a:noAutofit/>
          </a:bodyPr>
          <a:lstStyle>
            <a:lvl1pPr marL="0" indent="0" algn="ctr">
              <a:buNone/>
              <a:defRPr sz="2800">
                <a:solidFill>
                  <a:schemeClr val="bg1"/>
                </a:solidFill>
              </a:defRPr>
            </a:lvl1pPr>
            <a:lvl5pPr>
              <a:defRPr/>
            </a:lvl5pPr>
          </a:lstStyle>
          <a:p>
            <a:pPr lvl="0"/>
            <a:r>
              <a:rPr lang="en-US" dirty="0"/>
              <a:t>Agenda</a:t>
            </a:r>
          </a:p>
        </p:txBody>
      </p:sp>
      <p:sp>
        <p:nvSpPr>
          <p:cNvPr id="84" name="Content Placeholder 10"/>
          <p:cNvSpPr>
            <a:spLocks noGrp="1"/>
          </p:cNvSpPr>
          <p:nvPr>
            <p:ph sz="quarter" idx="11" hasCustomPrompt="1"/>
          </p:nvPr>
        </p:nvSpPr>
        <p:spPr>
          <a:xfrm>
            <a:off x="7750522" y="587306"/>
            <a:ext cx="4110084" cy="624648"/>
          </a:xfrm>
        </p:spPr>
        <p:txBody>
          <a:bodyPr anchor="ctr">
            <a:noAutofit/>
          </a:bodyPr>
          <a:lstStyle>
            <a:lvl1pPr marL="0" indent="0" algn="l">
              <a:buNone/>
              <a:defRPr sz="2400">
                <a:solidFill>
                  <a:schemeClr val="tx1"/>
                </a:solidFill>
              </a:defRPr>
            </a:lvl1pPr>
            <a:lvl5pPr>
              <a:defRPr/>
            </a:lvl5pPr>
          </a:lstStyle>
          <a:p>
            <a:pPr lvl="0"/>
            <a:r>
              <a:rPr lang="en-US" dirty="0"/>
              <a:t>Click add text</a:t>
            </a:r>
          </a:p>
        </p:txBody>
      </p:sp>
      <p:sp>
        <p:nvSpPr>
          <p:cNvPr id="85" name="Content Placeholder 10"/>
          <p:cNvSpPr>
            <a:spLocks noGrp="1"/>
          </p:cNvSpPr>
          <p:nvPr>
            <p:ph sz="quarter" idx="12" hasCustomPrompt="1"/>
          </p:nvPr>
        </p:nvSpPr>
        <p:spPr>
          <a:xfrm>
            <a:off x="6439087" y="723900"/>
            <a:ext cx="525798" cy="351460"/>
          </a:xfrm>
        </p:spPr>
        <p:txBody>
          <a:bodyPr anchor="ctr">
            <a:noAutofit/>
          </a:bodyPr>
          <a:lstStyle>
            <a:lvl1pPr marL="0" indent="0" algn="ctr">
              <a:buNone/>
              <a:defRPr sz="2400" b="1">
                <a:solidFill>
                  <a:schemeClr val="bg1"/>
                </a:solidFill>
              </a:defRPr>
            </a:lvl1pPr>
            <a:lvl5pPr>
              <a:defRPr/>
            </a:lvl5pPr>
          </a:lstStyle>
          <a:p>
            <a:pPr lvl="0"/>
            <a:r>
              <a:rPr lang="en-US" dirty="0"/>
              <a:t>01</a:t>
            </a:r>
          </a:p>
        </p:txBody>
      </p:sp>
      <p:sp>
        <p:nvSpPr>
          <p:cNvPr id="86" name="Content Placeholder 10"/>
          <p:cNvSpPr>
            <a:spLocks noGrp="1"/>
          </p:cNvSpPr>
          <p:nvPr>
            <p:ph sz="quarter" idx="13" hasCustomPrompt="1"/>
          </p:nvPr>
        </p:nvSpPr>
        <p:spPr>
          <a:xfrm>
            <a:off x="6425439" y="2095052"/>
            <a:ext cx="525798" cy="351460"/>
          </a:xfrm>
        </p:spPr>
        <p:txBody>
          <a:bodyPr anchor="ctr">
            <a:noAutofit/>
          </a:bodyPr>
          <a:lstStyle>
            <a:lvl1pPr marL="0" indent="0" algn="ctr">
              <a:buNone/>
              <a:defRPr sz="2400" b="1">
                <a:solidFill>
                  <a:schemeClr val="bg1"/>
                </a:solidFill>
              </a:defRPr>
            </a:lvl1pPr>
            <a:lvl5pPr>
              <a:defRPr/>
            </a:lvl5pPr>
          </a:lstStyle>
          <a:p>
            <a:pPr lvl="0"/>
            <a:r>
              <a:rPr lang="en-US" dirty="0"/>
              <a:t>02</a:t>
            </a:r>
          </a:p>
        </p:txBody>
      </p:sp>
      <p:sp>
        <p:nvSpPr>
          <p:cNvPr id="87" name="Content Placeholder 10"/>
          <p:cNvSpPr>
            <a:spLocks noGrp="1"/>
          </p:cNvSpPr>
          <p:nvPr>
            <p:ph sz="quarter" idx="14" hasCustomPrompt="1"/>
          </p:nvPr>
        </p:nvSpPr>
        <p:spPr>
          <a:xfrm>
            <a:off x="6425439" y="3461806"/>
            <a:ext cx="525798" cy="351460"/>
          </a:xfrm>
        </p:spPr>
        <p:txBody>
          <a:bodyPr anchor="ctr">
            <a:noAutofit/>
          </a:bodyPr>
          <a:lstStyle>
            <a:lvl1pPr marL="0" indent="0" algn="ctr">
              <a:buNone/>
              <a:defRPr sz="2400" b="1">
                <a:solidFill>
                  <a:schemeClr val="bg1"/>
                </a:solidFill>
              </a:defRPr>
            </a:lvl1pPr>
            <a:lvl5pPr>
              <a:defRPr/>
            </a:lvl5pPr>
          </a:lstStyle>
          <a:p>
            <a:pPr lvl="0"/>
            <a:r>
              <a:rPr lang="en-US" dirty="0"/>
              <a:t>03</a:t>
            </a:r>
          </a:p>
        </p:txBody>
      </p:sp>
      <p:sp>
        <p:nvSpPr>
          <p:cNvPr id="88" name="Content Placeholder 10"/>
          <p:cNvSpPr>
            <a:spLocks noGrp="1"/>
          </p:cNvSpPr>
          <p:nvPr>
            <p:ph sz="quarter" idx="15" hasCustomPrompt="1"/>
          </p:nvPr>
        </p:nvSpPr>
        <p:spPr>
          <a:xfrm>
            <a:off x="6425439" y="4828559"/>
            <a:ext cx="525798" cy="351460"/>
          </a:xfrm>
        </p:spPr>
        <p:txBody>
          <a:bodyPr anchor="ctr">
            <a:noAutofit/>
          </a:bodyPr>
          <a:lstStyle>
            <a:lvl1pPr marL="0" indent="0" algn="ctr">
              <a:buNone/>
              <a:defRPr sz="2400" b="1">
                <a:solidFill>
                  <a:schemeClr val="bg1"/>
                </a:solidFill>
              </a:defRPr>
            </a:lvl1pPr>
            <a:lvl5pPr>
              <a:defRPr/>
            </a:lvl5pPr>
          </a:lstStyle>
          <a:p>
            <a:pPr lvl="0"/>
            <a:r>
              <a:rPr lang="en-US" dirty="0"/>
              <a:t>04</a:t>
            </a:r>
          </a:p>
        </p:txBody>
      </p:sp>
      <p:sp>
        <p:nvSpPr>
          <p:cNvPr id="89" name="Content Placeholder 10"/>
          <p:cNvSpPr>
            <a:spLocks noGrp="1"/>
          </p:cNvSpPr>
          <p:nvPr>
            <p:ph sz="quarter" idx="16" hasCustomPrompt="1"/>
          </p:nvPr>
        </p:nvSpPr>
        <p:spPr>
          <a:xfrm>
            <a:off x="7736874" y="1958458"/>
            <a:ext cx="4110084" cy="624648"/>
          </a:xfrm>
        </p:spPr>
        <p:txBody>
          <a:bodyPr anchor="ctr">
            <a:noAutofit/>
          </a:bodyPr>
          <a:lstStyle>
            <a:lvl1pPr marL="0" indent="0" algn="l">
              <a:buNone/>
              <a:defRPr sz="2400">
                <a:solidFill>
                  <a:schemeClr val="tx1"/>
                </a:solidFill>
              </a:defRPr>
            </a:lvl1pPr>
            <a:lvl5pPr>
              <a:defRPr/>
            </a:lvl5pPr>
          </a:lstStyle>
          <a:p>
            <a:pPr lvl="0"/>
            <a:r>
              <a:rPr lang="en-US" dirty="0"/>
              <a:t>Click add text</a:t>
            </a:r>
          </a:p>
        </p:txBody>
      </p:sp>
      <p:sp>
        <p:nvSpPr>
          <p:cNvPr id="91" name="Content Placeholder 10"/>
          <p:cNvSpPr>
            <a:spLocks noGrp="1"/>
          </p:cNvSpPr>
          <p:nvPr>
            <p:ph sz="quarter" idx="17" hasCustomPrompt="1"/>
          </p:nvPr>
        </p:nvSpPr>
        <p:spPr>
          <a:xfrm>
            <a:off x="7736874" y="3325212"/>
            <a:ext cx="4110084" cy="624648"/>
          </a:xfrm>
        </p:spPr>
        <p:txBody>
          <a:bodyPr anchor="ctr">
            <a:noAutofit/>
          </a:bodyPr>
          <a:lstStyle>
            <a:lvl1pPr marL="0" indent="0" algn="l">
              <a:buNone/>
              <a:defRPr sz="2400">
                <a:solidFill>
                  <a:schemeClr val="tx1"/>
                </a:solidFill>
              </a:defRPr>
            </a:lvl1pPr>
            <a:lvl5pPr>
              <a:defRPr/>
            </a:lvl5pPr>
          </a:lstStyle>
          <a:p>
            <a:pPr lvl="0"/>
            <a:r>
              <a:rPr lang="en-US" dirty="0"/>
              <a:t>Click add text</a:t>
            </a:r>
          </a:p>
        </p:txBody>
      </p:sp>
      <p:sp>
        <p:nvSpPr>
          <p:cNvPr id="92" name="Content Placeholder 10"/>
          <p:cNvSpPr>
            <a:spLocks noGrp="1"/>
          </p:cNvSpPr>
          <p:nvPr>
            <p:ph sz="quarter" idx="18" hasCustomPrompt="1"/>
          </p:nvPr>
        </p:nvSpPr>
        <p:spPr>
          <a:xfrm>
            <a:off x="7736874" y="4691965"/>
            <a:ext cx="4110084" cy="624648"/>
          </a:xfrm>
        </p:spPr>
        <p:txBody>
          <a:bodyPr anchor="ctr">
            <a:noAutofit/>
          </a:bodyPr>
          <a:lstStyle>
            <a:lvl1pPr marL="0" indent="0" algn="l">
              <a:buNone/>
              <a:defRPr sz="2400">
                <a:solidFill>
                  <a:schemeClr val="tx1"/>
                </a:solidFill>
              </a:defRPr>
            </a:lvl1pPr>
            <a:lvl5pPr>
              <a:defRPr/>
            </a:lvl5pPr>
          </a:lstStyle>
          <a:p>
            <a:pPr lvl="0"/>
            <a:r>
              <a:rPr lang="en-US" dirty="0"/>
              <a:t>Click add text</a:t>
            </a:r>
          </a:p>
        </p:txBody>
      </p:sp>
      <p:sp>
        <p:nvSpPr>
          <p:cNvPr id="18" name="Rectangle: Rounded Corners 17">
            <a:extLst>
              <a:ext uri="{FF2B5EF4-FFF2-40B4-BE49-F238E27FC236}">
                <a16:creationId xmlns:a16="http://schemas.microsoft.com/office/drawing/2014/main" id="{89097DD5-8847-43DE-B3AE-BE5A64A94902}"/>
              </a:ext>
            </a:extLst>
          </p:cNvPr>
          <p:cNvSpPr/>
          <p:nvPr userDrawn="1"/>
        </p:nvSpPr>
        <p:spPr>
          <a:xfrm flipH="1">
            <a:off x="11037890" y="6196877"/>
            <a:ext cx="1149348" cy="656012"/>
          </a:xfrm>
          <a:prstGeom prst="roundRect">
            <a:avLst>
              <a:gd name="adj" fmla="val 0"/>
            </a:avLst>
          </a:prstGeom>
          <a:solidFill>
            <a:schemeClr val="bg1"/>
          </a:solidFill>
          <a:ln w="1905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pic>
        <p:nvPicPr>
          <p:cNvPr id="19" name="Picture 18">
            <a:extLst>
              <a:ext uri="{FF2B5EF4-FFF2-40B4-BE49-F238E27FC236}">
                <a16:creationId xmlns:a16="http://schemas.microsoft.com/office/drawing/2014/main" id="{ED0CB488-30EA-4015-9174-1E0A80F1A15A}"/>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10695009" y="5850030"/>
            <a:ext cx="1418240" cy="1002859"/>
          </a:xfrm>
          <a:prstGeom prst="rect">
            <a:avLst/>
          </a:prstGeom>
        </p:spPr>
      </p:pic>
    </p:spTree>
    <p:extLst>
      <p:ext uri="{BB962C8B-B14F-4D97-AF65-F5344CB8AC3E}">
        <p14:creationId xmlns:p14="http://schemas.microsoft.com/office/powerpoint/2010/main" val="3225755666"/>
      </p:ext>
    </p:extLst>
  </p:cSld>
  <p:clrMapOvr>
    <a:masterClrMapping/>
  </p:clrMapOvr>
  <p:extLst mod="1">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Section breaker">
    <p:bg>
      <p:bgPr>
        <a:solidFill>
          <a:schemeClr val="bg1"/>
        </a:solidFill>
        <a:effectLst/>
      </p:bgPr>
    </p:bg>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CDD35920-50C1-4782-9856-992F2694213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20279" y="5128616"/>
            <a:ext cx="2559043" cy="1809537"/>
          </a:xfrm>
          <a:prstGeom prst="rect">
            <a:avLst/>
          </a:prstGeom>
        </p:spPr>
      </p:pic>
      <p:sp>
        <p:nvSpPr>
          <p:cNvPr id="7" name="Freeform: Shape 6"/>
          <p:cNvSpPr/>
          <p:nvPr userDrawn="1"/>
        </p:nvSpPr>
        <p:spPr>
          <a:xfrm flipH="1">
            <a:off x="0" y="2034284"/>
            <a:ext cx="12192000" cy="1570232"/>
          </a:xfrm>
          <a:custGeom>
            <a:avLst/>
            <a:gdLst>
              <a:gd name="connsiteX0" fmla="*/ 0 w 12192000"/>
              <a:gd name="connsiteY0" fmla="*/ 0 h 1570232"/>
              <a:gd name="connsiteX1" fmla="*/ 10058950 w 12192000"/>
              <a:gd name="connsiteY1" fmla="*/ 0 h 1570232"/>
              <a:gd name="connsiteX2" fmla="*/ 10062651 w 12192000"/>
              <a:gd name="connsiteY2" fmla="*/ 36710 h 1570232"/>
              <a:gd name="connsiteX3" fmla="*/ 10842373 w 12192000"/>
              <a:gd name="connsiteY3" fmla="*/ 672200 h 1570232"/>
              <a:gd name="connsiteX4" fmla="*/ 11622095 w 12192000"/>
              <a:gd name="connsiteY4" fmla="*/ 36710 h 1570232"/>
              <a:gd name="connsiteX5" fmla="*/ 11625796 w 12192000"/>
              <a:gd name="connsiteY5" fmla="*/ 0 h 1570232"/>
              <a:gd name="connsiteX6" fmla="*/ 12192000 w 12192000"/>
              <a:gd name="connsiteY6" fmla="*/ 0 h 1570232"/>
              <a:gd name="connsiteX7" fmla="*/ 12192000 w 12192000"/>
              <a:gd name="connsiteY7" fmla="*/ 1570232 h 1570232"/>
              <a:gd name="connsiteX8" fmla="*/ 0 w 12192000"/>
              <a:gd name="connsiteY8" fmla="*/ 1570232 h 1570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1570232">
                <a:moveTo>
                  <a:pt x="0" y="0"/>
                </a:moveTo>
                <a:lnTo>
                  <a:pt x="10058950" y="0"/>
                </a:lnTo>
                <a:lnTo>
                  <a:pt x="10062651" y="36710"/>
                </a:lnTo>
                <a:cubicBezTo>
                  <a:pt x="10136865" y="399383"/>
                  <a:pt x="10457759" y="672200"/>
                  <a:pt x="10842373" y="672200"/>
                </a:cubicBezTo>
                <a:cubicBezTo>
                  <a:pt x="11226987" y="672200"/>
                  <a:pt x="11547881" y="399383"/>
                  <a:pt x="11622095" y="36710"/>
                </a:cubicBezTo>
                <a:lnTo>
                  <a:pt x="11625796" y="0"/>
                </a:lnTo>
                <a:lnTo>
                  <a:pt x="12192000" y="0"/>
                </a:lnTo>
                <a:lnTo>
                  <a:pt x="12192000" y="1570232"/>
                </a:lnTo>
                <a:lnTo>
                  <a:pt x="0" y="1570232"/>
                </a:lnTo>
                <a:close/>
              </a:path>
            </a:pathLst>
          </a:custGeom>
          <a:gradFill>
            <a:gsLst>
              <a:gs pos="0">
                <a:srgbClr val="052049"/>
              </a:gs>
              <a:gs pos="73000">
                <a:srgbClr val="1957A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
        <p:nvSpPr>
          <p:cNvPr id="8" name="Oval 7"/>
          <p:cNvSpPr/>
          <p:nvPr userDrawn="1"/>
        </p:nvSpPr>
        <p:spPr>
          <a:xfrm flipH="1">
            <a:off x="711199" y="1272168"/>
            <a:ext cx="1276856" cy="1276852"/>
          </a:xfrm>
          <a:prstGeom prst="ellipse">
            <a:avLst/>
          </a:prstGeom>
          <a:gradFill>
            <a:gsLst>
              <a:gs pos="0">
                <a:srgbClr val="052049"/>
              </a:gs>
              <a:gs pos="73000">
                <a:srgbClr val="1957A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
        <p:nvSpPr>
          <p:cNvPr id="21" name="Content Placeholder 59"/>
          <p:cNvSpPr>
            <a:spLocks noGrp="1"/>
          </p:cNvSpPr>
          <p:nvPr>
            <p:ph sz="quarter" idx="10" hasCustomPrompt="1"/>
          </p:nvPr>
        </p:nvSpPr>
        <p:spPr>
          <a:xfrm>
            <a:off x="3259212" y="2362200"/>
            <a:ext cx="5673576" cy="914400"/>
          </a:xfrm>
        </p:spPr>
        <p:txBody>
          <a:bodyPr anchor="ctr">
            <a:noAutofit/>
          </a:bodyPr>
          <a:lstStyle>
            <a:lvl1pPr marL="0" indent="0" algn="ctr">
              <a:buNone/>
              <a:defRPr sz="3200">
                <a:solidFill>
                  <a:schemeClr val="bg1"/>
                </a:solidFill>
                <a:effectLst/>
              </a:defRPr>
            </a:lvl1pPr>
          </a:lstStyle>
          <a:p>
            <a:pPr lvl="0"/>
            <a:r>
              <a:rPr lang="en-US" dirty="0"/>
              <a:t>Section Header</a:t>
            </a:r>
          </a:p>
        </p:txBody>
      </p:sp>
      <p:grpSp>
        <p:nvGrpSpPr>
          <p:cNvPr id="4" name="Group 4"/>
          <p:cNvGrpSpPr>
            <a:grpSpLocks noChangeAspect="1"/>
          </p:cNvGrpSpPr>
          <p:nvPr userDrawn="1"/>
        </p:nvGrpSpPr>
        <p:grpSpPr bwMode="auto">
          <a:xfrm>
            <a:off x="892045" y="1597544"/>
            <a:ext cx="915165" cy="626101"/>
            <a:chOff x="1322" y="702"/>
            <a:chExt cx="744" cy="509"/>
          </a:xfrm>
          <a:solidFill>
            <a:schemeClr val="bg1"/>
          </a:solidFill>
        </p:grpSpPr>
        <p:sp>
          <p:nvSpPr>
            <p:cNvPr id="9" name="Freeform 6"/>
            <p:cNvSpPr>
              <a:spLocks noEditPoints="1"/>
            </p:cNvSpPr>
            <p:nvPr userDrawn="1"/>
          </p:nvSpPr>
          <p:spPr bwMode="auto">
            <a:xfrm>
              <a:off x="1802" y="886"/>
              <a:ext cx="96" cy="103"/>
            </a:xfrm>
            <a:custGeom>
              <a:avLst/>
              <a:gdLst>
                <a:gd name="T0" fmla="*/ 208 w 478"/>
                <a:gd name="T1" fmla="*/ 245 h 518"/>
                <a:gd name="T2" fmla="*/ 166 w 478"/>
                <a:gd name="T3" fmla="*/ 266 h 518"/>
                <a:gd name="T4" fmla="*/ 136 w 478"/>
                <a:gd name="T5" fmla="*/ 303 h 518"/>
                <a:gd name="T6" fmla="*/ 125 w 478"/>
                <a:gd name="T7" fmla="*/ 350 h 518"/>
                <a:gd name="T8" fmla="*/ 136 w 478"/>
                <a:gd name="T9" fmla="*/ 398 h 518"/>
                <a:gd name="T10" fmla="*/ 166 w 478"/>
                <a:gd name="T11" fmla="*/ 435 h 518"/>
                <a:gd name="T12" fmla="*/ 208 w 478"/>
                <a:gd name="T13" fmla="*/ 455 h 518"/>
                <a:gd name="T14" fmla="*/ 257 w 478"/>
                <a:gd name="T15" fmla="*/ 455 h 518"/>
                <a:gd name="T16" fmla="*/ 300 w 478"/>
                <a:gd name="T17" fmla="*/ 435 h 518"/>
                <a:gd name="T18" fmla="*/ 330 w 478"/>
                <a:gd name="T19" fmla="*/ 398 h 518"/>
                <a:gd name="T20" fmla="*/ 340 w 478"/>
                <a:gd name="T21" fmla="*/ 350 h 518"/>
                <a:gd name="T22" fmla="*/ 330 w 478"/>
                <a:gd name="T23" fmla="*/ 303 h 518"/>
                <a:gd name="T24" fmla="*/ 300 w 478"/>
                <a:gd name="T25" fmla="*/ 266 h 518"/>
                <a:gd name="T26" fmla="*/ 257 w 478"/>
                <a:gd name="T27" fmla="*/ 245 h 518"/>
                <a:gd name="T28" fmla="*/ 81 w 478"/>
                <a:gd name="T29" fmla="*/ 0 h 518"/>
                <a:gd name="T30" fmla="*/ 209 w 478"/>
                <a:gd name="T31" fmla="*/ 184 h 518"/>
                <a:gd name="T32" fmla="*/ 256 w 478"/>
                <a:gd name="T33" fmla="*/ 184 h 518"/>
                <a:gd name="T34" fmla="*/ 299 w 478"/>
                <a:gd name="T35" fmla="*/ 196 h 518"/>
                <a:gd name="T36" fmla="*/ 443 w 478"/>
                <a:gd name="T37" fmla="*/ 49 h 518"/>
                <a:gd name="T38" fmla="*/ 369 w 478"/>
                <a:gd name="T39" fmla="*/ 254 h 518"/>
                <a:gd name="T40" fmla="*/ 392 w 478"/>
                <a:gd name="T41" fmla="*/ 298 h 518"/>
                <a:gd name="T42" fmla="*/ 400 w 478"/>
                <a:gd name="T43" fmla="*/ 350 h 518"/>
                <a:gd name="T44" fmla="*/ 386 w 478"/>
                <a:gd name="T45" fmla="*/ 415 h 518"/>
                <a:gd name="T46" fmla="*/ 351 w 478"/>
                <a:gd name="T47" fmla="*/ 469 h 518"/>
                <a:gd name="T48" fmla="*/ 298 w 478"/>
                <a:gd name="T49" fmla="*/ 506 h 518"/>
                <a:gd name="T50" fmla="*/ 233 w 478"/>
                <a:gd name="T51" fmla="*/ 518 h 518"/>
                <a:gd name="T52" fmla="*/ 168 w 478"/>
                <a:gd name="T53" fmla="*/ 506 h 518"/>
                <a:gd name="T54" fmla="*/ 115 w 478"/>
                <a:gd name="T55" fmla="*/ 469 h 518"/>
                <a:gd name="T56" fmla="*/ 78 w 478"/>
                <a:gd name="T57" fmla="*/ 415 h 518"/>
                <a:gd name="T58" fmla="*/ 66 w 478"/>
                <a:gd name="T59" fmla="*/ 350 h 518"/>
                <a:gd name="T60" fmla="*/ 77 w 478"/>
                <a:gd name="T61" fmla="*/ 289 h 518"/>
                <a:gd name="T62" fmla="*/ 108 w 478"/>
                <a:gd name="T63" fmla="*/ 238 h 518"/>
                <a:gd name="T64" fmla="*/ 40 w 478"/>
                <a:gd name="T65" fmla="*/ 18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78" h="518">
                  <a:moveTo>
                    <a:pt x="233" y="242"/>
                  </a:moveTo>
                  <a:lnTo>
                    <a:pt x="208" y="245"/>
                  </a:lnTo>
                  <a:lnTo>
                    <a:pt x="185" y="253"/>
                  </a:lnTo>
                  <a:lnTo>
                    <a:pt x="166" y="266"/>
                  </a:lnTo>
                  <a:lnTo>
                    <a:pt x="149" y="282"/>
                  </a:lnTo>
                  <a:lnTo>
                    <a:pt x="136" y="303"/>
                  </a:lnTo>
                  <a:lnTo>
                    <a:pt x="128" y="326"/>
                  </a:lnTo>
                  <a:lnTo>
                    <a:pt x="125" y="350"/>
                  </a:lnTo>
                  <a:lnTo>
                    <a:pt x="128" y="375"/>
                  </a:lnTo>
                  <a:lnTo>
                    <a:pt x="136" y="398"/>
                  </a:lnTo>
                  <a:lnTo>
                    <a:pt x="149" y="417"/>
                  </a:lnTo>
                  <a:lnTo>
                    <a:pt x="166" y="435"/>
                  </a:lnTo>
                  <a:lnTo>
                    <a:pt x="185" y="447"/>
                  </a:lnTo>
                  <a:lnTo>
                    <a:pt x="208" y="455"/>
                  </a:lnTo>
                  <a:lnTo>
                    <a:pt x="233" y="459"/>
                  </a:lnTo>
                  <a:lnTo>
                    <a:pt x="257" y="455"/>
                  </a:lnTo>
                  <a:lnTo>
                    <a:pt x="280" y="447"/>
                  </a:lnTo>
                  <a:lnTo>
                    <a:pt x="300" y="435"/>
                  </a:lnTo>
                  <a:lnTo>
                    <a:pt x="316" y="417"/>
                  </a:lnTo>
                  <a:lnTo>
                    <a:pt x="330" y="398"/>
                  </a:lnTo>
                  <a:lnTo>
                    <a:pt x="338" y="375"/>
                  </a:lnTo>
                  <a:lnTo>
                    <a:pt x="340" y="350"/>
                  </a:lnTo>
                  <a:lnTo>
                    <a:pt x="338" y="326"/>
                  </a:lnTo>
                  <a:lnTo>
                    <a:pt x="330" y="303"/>
                  </a:lnTo>
                  <a:lnTo>
                    <a:pt x="316" y="282"/>
                  </a:lnTo>
                  <a:lnTo>
                    <a:pt x="300" y="266"/>
                  </a:lnTo>
                  <a:lnTo>
                    <a:pt x="280" y="253"/>
                  </a:lnTo>
                  <a:lnTo>
                    <a:pt x="257" y="245"/>
                  </a:lnTo>
                  <a:lnTo>
                    <a:pt x="233" y="242"/>
                  </a:lnTo>
                  <a:close/>
                  <a:moveTo>
                    <a:pt x="81" y="0"/>
                  </a:moveTo>
                  <a:lnTo>
                    <a:pt x="185" y="189"/>
                  </a:lnTo>
                  <a:lnTo>
                    <a:pt x="209" y="184"/>
                  </a:lnTo>
                  <a:lnTo>
                    <a:pt x="233" y="182"/>
                  </a:lnTo>
                  <a:lnTo>
                    <a:pt x="256" y="184"/>
                  </a:lnTo>
                  <a:lnTo>
                    <a:pt x="278" y="189"/>
                  </a:lnTo>
                  <a:lnTo>
                    <a:pt x="299" y="196"/>
                  </a:lnTo>
                  <a:lnTo>
                    <a:pt x="406" y="23"/>
                  </a:lnTo>
                  <a:lnTo>
                    <a:pt x="443" y="49"/>
                  </a:lnTo>
                  <a:lnTo>
                    <a:pt x="478" y="79"/>
                  </a:lnTo>
                  <a:lnTo>
                    <a:pt x="369" y="254"/>
                  </a:lnTo>
                  <a:lnTo>
                    <a:pt x="383" y="276"/>
                  </a:lnTo>
                  <a:lnTo>
                    <a:pt x="392" y="298"/>
                  </a:lnTo>
                  <a:lnTo>
                    <a:pt x="398" y="324"/>
                  </a:lnTo>
                  <a:lnTo>
                    <a:pt x="400" y="350"/>
                  </a:lnTo>
                  <a:lnTo>
                    <a:pt x="397" y="384"/>
                  </a:lnTo>
                  <a:lnTo>
                    <a:pt x="386" y="415"/>
                  </a:lnTo>
                  <a:lnTo>
                    <a:pt x="372" y="444"/>
                  </a:lnTo>
                  <a:lnTo>
                    <a:pt x="351" y="469"/>
                  </a:lnTo>
                  <a:lnTo>
                    <a:pt x="326" y="490"/>
                  </a:lnTo>
                  <a:lnTo>
                    <a:pt x="298" y="506"/>
                  </a:lnTo>
                  <a:lnTo>
                    <a:pt x="266" y="515"/>
                  </a:lnTo>
                  <a:lnTo>
                    <a:pt x="233" y="518"/>
                  </a:lnTo>
                  <a:lnTo>
                    <a:pt x="199" y="515"/>
                  </a:lnTo>
                  <a:lnTo>
                    <a:pt x="168" y="506"/>
                  </a:lnTo>
                  <a:lnTo>
                    <a:pt x="140" y="490"/>
                  </a:lnTo>
                  <a:lnTo>
                    <a:pt x="115" y="469"/>
                  </a:lnTo>
                  <a:lnTo>
                    <a:pt x="94" y="444"/>
                  </a:lnTo>
                  <a:lnTo>
                    <a:pt x="78" y="415"/>
                  </a:lnTo>
                  <a:lnTo>
                    <a:pt x="69" y="384"/>
                  </a:lnTo>
                  <a:lnTo>
                    <a:pt x="66" y="350"/>
                  </a:lnTo>
                  <a:lnTo>
                    <a:pt x="68" y="319"/>
                  </a:lnTo>
                  <a:lnTo>
                    <a:pt x="77" y="289"/>
                  </a:lnTo>
                  <a:lnTo>
                    <a:pt x="91" y="262"/>
                  </a:lnTo>
                  <a:lnTo>
                    <a:pt x="108" y="238"/>
                  </a:lnTo>
                  <a:lnTo>
                    <a:pt x="0" y="43"/>
                  </a:lnTo>
                  <a:lnTo>
                    <a:pt x="40" y="18"/>
                  </a:lnTo>
                  <a:lnTo>
                    <a:pt x="8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 name="Freeform 7"/>
            <p:cNvSpPr>
              <a:spLocks noEditPoints="1"/>
            </p:cNvSpPr>
            <p:nvPr userDrawn="1"/>
          </p:nvSpPr>
          <p:spPr bwMode="auto">
            <a:xfrm>
              <a:off x="1909" y="702"/>
              <a:ext cx="114" cy="157"/>
            </a:xfrm>
            <a:custGeom>
              <a:avLst/>
              <a:gdLst>
                <a:gd name="T0" fmla="*/ 379 w 569"/>
                <a:gd name="T1" fmla="*/ 63 h 787"/>
                <a:gd name="T2" fmla="*/ 335 w 569"/>
                <a:gd name="T3" fmla="*/ 85 h 787"/>
                <a:gd name="T4" fmla="*/ 306 w 569"/>
                <a:gd name="T5" fmla="*/ 121 h 787"/>
                <a:gd name="T6" fmla="*/ 296 w 569"/>
                <a:gd name="T7" fmla="*/ 168 h 787"/>
                <a:gd name="T8" fmla="*/ 306 w 569"/>
                <a:gd name="T9" fmla="*/ 216 h 787"/>
                <a:gd name="T10" fmla="*/ 335 w 569"/>
                <a:gd name="T11" fmla="*/ 253 h 787"/>
                <a:gd name="T12" fmla="*/ 379 w 569"/>
                <a:gd name="T13" fmla="*/ 274 h 787"/>
                <a:gd name="T14" fmla="*/ 427 w 569"/>
                <a:gd name="T15" fmla="*/ 274 h 787"/>
                <a:gd name="T16" fmla="*/ 469 w 569"/>
                <a:gd name="T17" fmla="*/ 253 h 787"/>
                <a:gd name="T18" fmla="*/ 499 w 569"/>
                <a:gd name="T19" fmla="*/ 216 h 787"/>
                <a:gd name="T20" fmla="*/ 510 w 569"/>
                <a:gd name="T21" fmla="*/ 168 h 787"/>
                <a:gd name="T22" fmla="*/ 499 w 569"/>
                <a:gd name="T23" fmla="*/ 121 h 787"/>
                <a:gd name="T24" fmla="*/ 469 w 569"/>
                <a:gd name="T25" fmla="*/ 85 h 787"/>
                <a:gd name="T26" fmla="*/ 427 w 569"/>
                <a:gd name="T27" fmla="*/ 63 h 787"/>
                <a:gd name="T28" fmla="*/ 402 w 569"/>
                <a:gd name="T29" fmla="*/ 0 h 787"/>
                <a:gd name="T30" fmla="*/ 467 w 569"/>
                <a:gd name="T31" fmla="*/ 14 h 787"/>
                <a:gd name="T32" fmla="*/ 521 w 569"/>
                <a:gd name="T33" fmla="*/ 49 h 787"/>
                <a:gd name="T34" fmla="*/ 557 w 569"/>
                <a:gd name="T35" fmla="*/ 103 h 787"/>
                <a:gd name="T36" fmla="*/ 569 w 569"/>
                <a:gd name="T37" fmla="*/ 168 h 787"/>
                <a:gd name="T38" fmla="*/ 557 w 569"/>
                <a:gd name="T39" fmla="*/ 233 h 787"/>
                <a:gd name="T40" fmla="*/ 521 w 569"/>
                <a:gd name="T41" fmla="*/ 287 h 787"/>
                <a:gd name="T42" fmla="*/ 467 w 569"/>
                <a:gd name="T43" fmla="*/ 324 h 787"/>
                <a:gd name="T44" fmla="*/ 402 w 569"/>
                <a:gd name="T45" fmla="*/ 336 h 787"/>
                <a:gd name="T46" fmla="*/ 356 w 569"/>
                <a:gd name="T47" fmla="*/ 331 h 787"/>
                <a:gd name="T48" fmla="*/ 38 w 569"/>
                <a:gd name="T49" fmla="*/ 760 h 787"/>
                <a:gd name="T50" fmla="*/ 280 w 569"/>
                <a:gd name="T51" fmla="*/ 282 h 787"/>
                <a:gd name="T52" fmla="*/ 247 w 569"/>
                <a:gd name="T53" fmla="*/ 230 h 787"/>
                <a:gd name="T54" fmla="*/ 235 w 569"/>
                <a:gd name="T55" fmla="*/ 168 h 787"/>
                <a:gd name="T56" fmla="*/ 249 w 569"/>
                <a:gd name="T57" fmla="*/ 103 h 787"/>
                <a:gd name="T58" fmla="*/ 284 w 569"/>
                <a:gd name="T59" fmla="*/ 49 h 787"/>
                <a:gd name="T60" fmla="*/ 338 w 569"/>
                <a:gd name="T61" fmla="*/ 14 h 787"/>
                <a:gd name="T62" fmla="*/ 402 w 569"/>
                <a:gd name="T63" fmla="*/ 0 h 7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69" h="787">
                  <a:moveTo>
                    <a:pt x="402" y="61"/>
                  </a:moveTo>
                  <a:lnTo>
                    <a:pt x="379" y="63"/>
                  </a:lnTo>
                  <a:lnTo>
                    <a:pt x="356" y="72"/>
                  </a:lnTo>
                  <a:lnTo>
                    <a:pt x="335" y="85"/>
                  </a:lnTo>
                  <a:lnTo>
                    <a:pt x="318" y="101"/>
                  </a:lnTo>
                  <a:lnTo>
                    <a:pt x="306" y="121"/>
                  </a:lnTo>
                  <a:lnTo>
                    <a:pt x="298" y="144"/>
                  </a:lnTo>
                  <a:lnTo>
                    <a:pt x="296" y="168"/>
                  </a:lnTo>
                  <a:lnTo>
                    <a:pt x="298" y="193"/>
                  </a:lnTo>
                  <a:lnTo>
                    <a:pt x="306" y="216"/>
                  </a:lnTo>
                  <a:lnTo>
                    <a:pt x="318" y="236"/>
                  </a:lnTo>
                  <a:lnTo>
                    <a:pt x="335" y="253"/>
                  </a:lnTo>
                  <a:lnTo>
                    <a:pt x="356" y="265"/>
                  </a:lnTo>
                  <a:lnTo>
                    <a:pt x="379" y="274"/>
                  </a:lnTo>
                  <a:lnTo>
                    <a:pt x="402" y="277"/>
                  </a:lnTo>
                  <a:lnTo>
                    <a:pt x="427" y="274"/>
                  </a:lnTo>
                  <a:lnTo>
                    <a:pt x="450" y="265"/>
                  </a:lnTo>
                  <a:lnTo>
                    <a:pt x="469" y="253"/>
                  </a:lnTo>
                  <a:lnTo>
                    <a:pt x="486" y="236"/>
                  </a:lnTo>
                  <a:lnTo>
                    <a:pt x="499" y="216"/>
                  </a:lnTo>
                  <a:lnTo>
                    <a:pt x="507" y="193"/>
                  </a:lnTo>
                  <a:lnTo>
                    <a:pt x="510" y="168"/>
                  </a:lnTo>
                  <a:lnTo>
                    <a:pt x="507" y="144"/>
                  </a:lnTo>
                  <a:lnTo>
                    <a:pt x="499" y="121"/>
                  </a:lnTo>
                  <a:lnTo>
                    <a:pt x="486" y="101"/>
                  </a:lnTo>
                  <a:lnTo>
                    <a:pt x="469" y="85"/>
                  </a:lnTo>
                  <a:lnTo>
                    <a:pt x="450" y="72"/>
                  </a:lnTo>
                  <a:lnTo>
                    <a:pt x="427" y="63"/>
                  </a:lnTo>
                  <a:lnTo>
                    <a:pt x="402" y="61"/>
                  </a:lnTo>
                  <a:close/>
                  <a:moveTo>
                    <a:pt x="402" y="0"/>
                  </a:moveTo>
                  <a:lnTo>
                    <a:pt x="436" y="3"/>
                  </a:lnTo>
                  <a:lnTo>
                    <a:pt x="467" y="14"/>
                  </a:lnTo>
                  <a:lnTo>
                    <a:pt x="496" y="29"/>
                  </a:lnTo>
                  <a:lnTo>
                    <a:pt x="521" y="49"/>
                  </a:lnTo>
                  <a:lnTo>
                    <a:pt x="541" y="74"/>
                  </a:lnTo>
                  <a:lnTo>
                    <a:pt x="557" y="103"/>
                  </a:lnTo>
                  <a:lnTo>
                    <a:pt x="566" y="135"/>
                  </a:lnTo>
                  <a:lnTo>
                    <a:pt x="569" y="168"/>
                  </a:lnTo>
                  <a:lnTo>
                    <a:pt x="566" y="203"/>
                  </a:lnTo>
                  <a:lnTo>
                    <a:pt x="557" y="233"/>
                  </a:lnTo>
                  <a:lnTo>
                    <a:pt x="541" y="262"/>
                  </a:lnTo>
                  <a:lnTo>
                    <a:pt x="521" y="287"/>
                  </a:lnTo>
                  <a:lnTo>
                    <a:pt x="496" y="308"/>
                  </a:lnTo>
                  <a:lnTo>
                    <a:pt x="467" y="324"/>
                  </a:lnTo>
                  <a:lnTo>
                    <a:pt x="436" y="333"/>
                  </a:lnTo>
                  <a:lnTo>
                    <a:pt x="402" y="336"/>
                  </a:lnTo>
                  <a:lnTo>
                    <a:pt x="379" y="335"/>
                  </a:lnTo>
                  <a:lnTo>
                    <a:pt x="356" y="331"/>
                  </a:lnTo>
                  <a:lnTo>
                    <a:pt x="74" y="787"/>
                  </a:lnTo>
                  <a:lnTo>
                    <a:pt x="38" y="760"/>
                  </a:lnTo>
                  <a:lnTo>
                    <a:pt x="0" y="735"/>
                  </a:lnTo>
                  <a:lnTo>
                    <a:pt x="280" y="282"/>
                  </a:lnTo>
                  <a:lnTo>
                    <a:pt x="260" y="257"/>
                  </a:lnTo>
                  <a:lnTo>
                    <a:pt x="247" y="230"/>
                  </a:lnTo>
                  <a:lnTo>
                    <a:pt x="239" y="200"/>
                  </a:lnTo>
                  <a:lnTo>
                    <a:pt x="235" y="168"/>
                  </a:lnTo>
                  <a:lnTo>
                    <a:pt x="239" y="135"/>
                  </a:lnTo>
                  <a:lnTo>
                    <a:pt x="249" y="103"/>
                  </a:lnTo>
                  <a:lnTo>
                    <a:pt x="264" y="74"/>
                  </a:lnTo>
                  <a:lnTo>
                    <a:pt x="284" y="49"/>
                  </a:lnTo>
                  <a:lnTo>
                    <a:pt x="309" y="29"/>
                  </a:lnTo>
                  <a:lnTo>
                    <a:pt x="338" y="14"/>
                  </a:lnTo>
                  <a:lnTo>
                    <a:pt x="369" y="3"/>
                  </a:lnTo>
                  <a:lnTo>
                    <a:pt x="40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 name="Freeform 8"/>
            <p:cNvSpPr>
              <a:spLocks noEditPoints="1"/>
            </p:cNvSpPr>
            <p:nvPr userDrawn="1"/>
          </p:nvSpPr>
          <p:spPr bwMode="auto">
            <a:xfrm>
              <a:off x="1322" y="744"/>
              <a:ext cx="472" cy="282"/>
            </a:xfrm>
            <a:custGeom>
              <a:avLst/>
              <a:gdLst>
                <a:gd name="T0" fmla="*/ 1519 w 2361"/>
                <a:gd name="T1" fmla="*/ 1158 h 1410"/>
                <a:gd name="T2" fmla="*/ 1480 w 2361"/>
                <a:gd name="T3" fmla="*/ 1242 h 1410"/>
                <a:gd name="T4" fmla="*/ 1519 w 2361"/>
                <a:gd name="T5" fmla="*/ 1327 h 1410"/>
                <a:gd name="T6" fmla="*/ 1611 w 2361"/>
                <a:gd name="T7" fmla="*/ 1347 h 1410"/>
                <a:gd name="T8" fmla="*/ 1683 w 2361"/>
                <a:gd name="T9" fmla="*/ 1290 h 1410"/>
                <a:gd name="T10" fmla="*/ 1683 w 2361"/>
                <a:gd name="T11" fmla="*/ 1195 h 1410"/>
                <a:gd name="T12" fmla="*/ 1611 w 2361"/>
                <a:gd name="T13" fmla="*/ 1137 h 1410"/>
                <a:gd name="T14" fmla="*/ 120 w 2361"/>
                <a:gd name="T15" fmla="*/ 824 h 1410"/>
                <a:gd name="T16" fmla="*/ 63 w 2361"/>
                <a:gd name="T17" fmla="*/ 896 h 1410"/>
                <a:gd name="T18" fmla="*/ 83 w 2361"/>
                <a:gd name="T19" fmla="*/ 989 h 1410"/>
                <a:gd name="T20" fmla="*/ 167 w 2361"/>
                <a:gd name="T21" fmla="*/ 1029 h 1410"/>
                <a:gd name="T22" fmla="*/ 251 w 2361"/>
                <a:gd name="T23" fmla="*/ 989 h 1410"/>
                <a:gd name="T24" fmla="*/ 272 w 2361"/>
                <a:gd name="T25" fmla="*/ 896 h 1410"/>
                <a:gd name="T26" fmla="*/ 215 w 2361"/>
                <a:gd name="T27" fmla="*/ 824 h 1410"/>
                <a:gd name="T28" fmla="*/ 1049 w 2361"/>
                <a:gd name="T29" fmla="*/ 243 h 1410"/>
                <a:gd name="T30" fmla="*/ 977 w 2361"/>
                <a:gd name="T31" fmla="*/ 301 h 1410"/>
                <a:gd name="T32" fmla="*/ 977 w 2361"/>
                <a:gd name="T33" fmla="*/ 396 h 1410"/>
                <a:gd name="T34" fmla="*/ 1049 w 2361"/>
                <a:gd name="T35" fmla="*/ 454 h 1410"/>
                <a:gd name="T36" fmla="*/ 1141 w 2361"/>
                <a:gd name="T37" fmla="*/ 433 h 1410"/>
                <a:gd name="T38" fmla="*/ 1181 w 2361"/>
                <a:gd name="T39" fmla="*/ 348 h 1410"/>
                <a:gd name="T40" fmla="*/ 1141 w 2361"/>
                <a:gd name="T41" fmla="*/ 265 h 1410"/>
                <a:gd name="T42" fmla="*/ 2122 w 2361"/>
                <a:gd name="T43" fmla="*/ 60 h 1410"/>
                <a:gd name="T44" fmla="*/ 2039 w 2361"/>
                <a:gd name="T45" fmla="*/ 101 h 1410"/>
                <a:gd name="T46" fmla="*/ 2018 w 2361"/>
                <a:gd name="T47" fmla="*/ 193 h 1410"/>
                <a:gd name="T48" fmla="*/ 2075 w 2361"/>
                <a:gd name="T49" fmla="*/ 265 h 1410"/>
                <a:gd name="T50" fmla="*/ 2169 w 2361"/>
                <a:gd name="T51" fmla="*/ 265 h 1410"/>
                <a:gd name="T52" fmla="*/ 2226 w 2361"/>
                <a:gd name="T53" fmla="*/ 193 h 1410"/>
                <a:gd name="T54" fmla="*/ 2206 w 2361"/>
                <a:gd name="T55" fmla="*/ 101 h 1410"/>
                <a:gd name="T56" fmla="*/ 2122 w 2361"/>
                <a:gd name="T57" fmla="*/ 60 h 1410"/>
                <a:gd name="T58" fmla="*/ 2216 w 2361"/>
                <a:gd name="T59" fmla="*/ 29 h 1410"/>
                <a:gd name="T60" fmla="*/ 2286 w 2361"/>
                <a:gd name="T61" fmla="*/ 134 h 1410"/>
                <a:gd name="T62" fmla="*/ 2264 w 2361"/>
                <a:gd name="T63" fmla="*/ 258 h 1410"/>
                <a:gd name="T64" fmla="*/ 2282 w 2361"/>
                <a:gd name="T65" fmla="*/ 539 h 1410"/>
                <a:gd name="T66" fmla="*/ 2106 w 2361"/>
                <a:gd name="T67" fmla="*/ 336 h 1410"/>
                <a:gd name="T68" fmla="*/ 1742 w 2361"/>
                <a:gd name="T69" fmla="*/ 1181 h 1410"/>
                <a:gd name="T70" fmla="*/ 1740 w 2361"/>
                <a:gd name="T71" fmla="*/ 1308 h 1410"/>
                <a:gd name="T72" fmla="*/ 1651 w 2361"/>
                <a:gd name="T73" fmla="*/ 1398 h 1410"/>
                <a:gd name="T74" fmla="*/ 1522 w 2361"/>
                <a:gd name="T75" fmla="*/ 1398 h 1410"/>
                <a:gd name="T76" fmla="*/ 1433 w 2361"/>
                <a:gd name="T77" fmla="*/ 1308 h 1410"/>
                <a:gd name="T78" fmla="*/ 1431 w 2361"/>
                <a:gd name="T79" fmla="*/ 1180 h 1410"/>
                <a:gd name="T80" fmla="*/ 1102 w 2361"/>
                <a:gd name="T81" fmla="*/ 514 h 1410"/>
                <a:gd name="T82" fmla="*/ 988 w 2361"/>
                <a:gd name="T83" fmla="*/ 492 h 1410"/>
                <a:gd name="T84" fmla="*/ 334 w 2361"/>
                <a:gd name="T85" fmla="*/ 922 h 1410"/>
                <a:gd name="T86" fmla="*/ 285 w 2361"/>
                <a:gd name="T87" fmla="*/ 1041 h 1410"/>
                <a:gd name="T88" fmla="*/ 167 w 2361"/>
                <a:gd name="T89" fmla="*/ 1090 h 1410"/>
                <a:gd name="T90" fmla="*/ 49 w 2361"/>
                <a:gd name="T91" fmla="*/ 1041 h 1410"/>
                <a:gd name="T92" fmla="*/ 0 w 2361"/>
                <a:gd name="T93" fmla="*/ 922 h 1410"/>
                <a:gd name="T94" fmla="*/ 49 w 2361"/>
                <a:gd name="T95" fmla="*/ 803 h 1410"/>
                <a:gd name="T96" fmla="*/ 167 w 2361"/>
                <a:gd name="T97" fmla="*/ 753 h 1410"/>
                <a:gd name="T98" fmla="*/ 280 w 2361"/>
                <a:gd name="T99" fmla="*/ 797 h 1410"/>
                <a:gd name="T100" fmla="*/ 910 w 2361"/>
                <a:gd name="T101" fmla="*/ 315 h 1410"/>
                <a:gd name="T102" fmla="*/ 981 w 2361"/>
                <a:gd name="T103" fmla="*/ 209 h 1410"/>
                <a:gd name="T104" fmla="*/ 1107 w 2361"/>
                <a:gd name="T105" fmla="*/ 184 h 1410"/>
                <a:gd name="T106" fmla="*/ 1213 w 2361"/>
                <a:gd name="T107" fmla="*/ 254 h 1410"/>
                <a:gd name="T108" fmla="*/ 1239 w 2361"/>
                <a:gd name="T109" fmla="*/ 378 h 1410"/>
                <a:gd name="T110" fmla="*/ 1541 w 2361"/>
                <a:gd name="T111" fmla="*/ 1081 h 1410"/>
                <a:gd name="T112" fmla="*/ 1633 w 2361"/>
                <a:gd name="T113" fmla="*/ 1081 h 1410"/>
                <a:gd name="T114" fmla="*/ 1965 w 2361"/>
                <a:gd name="T115" fmla="*/ 224 h 1410"/>
                <a:gd name="T116" fmla="*/ 1968 w 2361"/>
                <a:gd name="T117" fmla="*/ 103 h 1410"/>
                <a:gd name="T118" fmla="*/ 2057 w 2361"/>
                <a:gd name="T119" fmla="*/ 13 h 1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361" h="1410">
                  <a:moveTo>
                    <a:pt x="1586" y="1134"/>
                  </a:moveTo>
                  <a:lnTo>
                    <a:pt x="1561" y="1137"/>
                  </a:lnTo>
                  <a:lnTo>
                    <a:pt x="1540" y="1146"/>
                  </a:lnTo>
                  <a:lnTo>
                    <a:pt x="1519" y="1158"/>
                  </a:lnTo>
                  <a:lnTo>
                    <a:pt x="1502" y="1174"/>
                  </a:lnTo>
                  <a:lnTo>
                    <a:pt x="1490" y="1195"/>
                  </a:lnTo>
                  <a:lnTo>
                    <a:pt x="1482" y="1218"/>
                  </a:lnTo>
                  <a:lnTo>
                    <a:pt x="1480" y="1242"/>
                  </a:lnTo>
                  <a:lnTo>
                    <a:pt x="1482" y="1267"/>
                  </a:lnTo>
                  <a:lnTo>
                    <a:pt x="1490" y="1290"/>
                  </a:lnTo>
                  <a:lnTo>
                    <a:pt x="1502" y="1309"/>
                  </a:lnTo>
                  <a:lnTo>
                    <a:pt x="1519" y="1327"/>
                  </a:lnTo>
                  <a:lnTo>
                    <a:pt x="1540" y="1339"/>
                  </a:lnTo>
                  <a:lnTo>
                    <a:pt x="1561" y="1347"/>
                  </a:lnTo>
                  <a:lnTo>
                    <a:pt x="1586" y="1351"/>
                  </a:lnTo>
                  <a:lnTo>
                    <a:pt x="1611" y="1347"/>
                  </a:lnTo>
                  <a:lnTo>
                    <a:pt x="1633" y="1339"/>
                  </a:lnTo>
                  <a:lnTo>
                    <a:pt x="1653" y="1327"/>
                  </a:lnTo>
                  <a:lnTo>
                    <a:pt x="1670" y="1309"/>
                  </a:lnTo>
                  <a:lnTo>
                    <a:pt x="1683" y="1290"/>
                  </a:lnTo>
                  <a:lnTo>
                    <a:pt x="1691" y="1267"/>
                  </a:lnTo>
                  <a:lnTo>
                    <a:pt x="1693" y="1242"/>
                  </a:lnTo>
                  <a:lnTo>
                    <a:pt x="1691" y="1218"/>
                  </a:lnTo>
                  <a:lnTo>
                    <a:pt x="1683" y="1195"/>
                  </a:lnTo>
                  <a:lnTo>
                    <a:pt x="1670" y="1174"/>
                  </a:lnTo>
                  <a:lnTo>
                    <a:pt x="1653" y="1158"/>
                  </a:lnTo>
                  <a:lnTo>
                    <a:pt x="1633" y="1146"/>
                  </a:lnTo>
                  <a:lnTo>
                    <a:pt x="1611" y="1137"/>
                  </a:lnTo>
                  <a:lnTo>
                    <a:pt x="1586" y="1134"/>
                  </a:lnTo>
                  <a:close/>
                  <a:moveTo>
                    <a:pt x="167" y="814"/>
                  </a:moveTo>
                  <a:lnTo>
                    <a:pt x="142" y="816"/>
                  </a:lnTo>
                  <a:lnTo>
                    <a:pt x="120" y="824"/>
                  </a:lnTo>
                  <a:lnTo>
                    <a:pt x="100" y="837"/>
                  </a:lnTo>
                  <a:lnTo>
                    <a:pt x="83" y="854"/>
                  </a:lnTo>
                  <a:lnTo>
                    <a:pt x="70" y="875"/>
                  </a:lnTo>
                  <a:lnTo>
                    <a:pt x="63" y="896"/>
                  </a:lnTo>
                  <a:lnTo>
                    <a:pt x="60" y="922"/>
                  </a:lnTo>
                  <a:lnTo>
                    <a:pt x="63" y="947"/>
                  </a:lnTo>
                  <a:lnTo>
                    <a:pt x="70" y="970"/>
                  </a:lnTo>
                  <a:lnTo>
                    <a:pt x="83" y="989"/>
                  </a:lnTo>
                  <a:lnTo>
                    <a:pt x="100" y="1006"/>
                  </a:lnTo>
                  <a:lnTo>
                    <a:pt x="120" y="1019"/>
                  </a:lnTo>
                  <a:lnTo>
                    <a:pt x="142" y="1027"/>
                  </a:lnTo>
                  <a:lnTo>
                    <a:pt x="167" y="1029"/>
                  </a:lnTo>
                  <a:lnTo>
                    <a:pt x="192" y="1027"/>
                  </a:lnTo>
                  <a:lnTo>
                    <a:pt x="215" y="1019"/>
                  </a:lnTo>
                  <a:lnTo>
                    <a:pt x="234" y="1006"/>
                  </a:lnTo>
                  <a:lnTo>
                    <a:pt x="251" y="989"/>
                  </a:lnTo>
                  <a:lnTo>
                    <a:pt x="264" y="970"/>
                  </a:lnTo>
                  <a:lnTo>
                    <a:pt x="272" y="947"/>
                  </a:lnTo>
                  <a:lnTo>
                    <a:pt x="274" y="922"/>
                  </a:lnTo>
                  <a:lnTo>
                    <a:pt x="272" y="896"/>
                  </a:lnTo>
                  <a:lnTo>
                    <a:pt x="264" y="875"/>
                  </a:lnTo>
                  <a:lnTo>
                    <a:pt x="251" y="854"/>
                  </a:lnTo>
                  <a:lnTo>
                    <a:pt x="234" y="837"/>
                  </a:lnTo>
                  <a:lnTo>
                    <a:pt x="215" y="824"/>
                  </a:lnTo>
                  <a:lnTo>
                    <a:pt x="192" y="816"/>
                  </a:lnTo>
                  <a:lnTo>
                    <a:pt x="167" y="814"/>
                  </a:lnTo>
                  <a:close/>
                  <a:moveTo>
                    <a:pt x="1074" y="241"/>
                  </a:moveTo>
                  <a:lnTo>
                    <a:pt x="1049" y="243"/>
                  </a:lnTo>
                  <a:lnTo>
                    <a:pt x="1026" y="252"/>
                  </a:lnTo>
                  <a:lnTo>
                    <a:pt x="1007" y="265"/>
                  </a:lnTo>
                  <a:lnTo>
                    <a:pt x="990" y="281"/>
                  </a:lnTo>
                  <a:lnTo>
                    <a:pt x="977" y="301"/>
                  </a:lnTo>
                  <a:lnTo>
                    <a:pt x="969" y="324"/>
                  </a:lnTo>
                  <a:lnTo>
                    <a:pt x="966" y="348"/>
                  </a:lnTo>
                  <a:lnTo>
                    <a:pt x="969" y="373"/>
                  </a:lnTo>
                  <a:lnTo>
                    <a:pt x="977" y="396"/>
                  </a:lnTo>
                  <a:lnTo>
                    <a:pt x="990" y="416"/>
                  </a:lnTo>
                  <a:lnTo>
                    <a:pt x="1007" y="433"/>
                  </a:lnTo>
                  <a:lnTo>
                    <a:pt x="1026" y="446"/>
                  </a:lnTo>
                  <a:lnTo>
                    <a:pt x="1049" y="454"/>
                  </a:lnTo>
                  <a:lnTo>
                    <a:pt x="1074" y="457"/>
                  </a:lnTo>
                  <a:lnTo>
                    <a:pt x="1098" y="454"/>
                  </a:lnTo>
                  <a:lnTo>
                    <a:pt x="1120" y="446"/>
                  </a:lnTo>
                  <a:lnTo>
                    <a:pt x="1141" y="433"/>
                  </a:lnTo>
                  <a:lnTo>
                    <a:pt x="1157" y="416"/>
                  </a:lnTo>
                  <a:lnTo>
                    <a:pt x="1169" y="396"/>
                  </a:lnTo>
                  <a:lnTo>
                    <a:pt x="1178" y="373"/>
                  </a:lnTo>
                  <a:lnTo>
                    <a:pt x="1181" y="348"/>
                  </a:lnTo>
                  <a:lnTo>
                    <a:pt x="1178" y="324"/>
                  </a:lnTo>
                  <a:lnTo>
                    <a:pt x="1169" y="301"/>
                  </a:lnTo>
                  <a:lnTo>
                    <a:pt x="1157" y="281"/>
                  </a:lnTo>
                  <a:lnTo>
                    <a:pt x="1141" y="265"/>
                  </a:lnTo>
                  <a:lnTo>
                    <a:pt x="1120" y="252"/>
                  </a:lnTo>
                  <a:lnTo>
                    <a:pt x="1098" y="243"/>
                  </a:lnTo>
                  <a:lnTo>
                    <a:pt x="1074" y="241"/>
                  </a:lnTo>
                  <a:close/>
                  <a:moveTo>
                    <a:pt x="2122" y="60"/>
                  </a:moveTo>
                  <a:lnTo>
                    <a:pt x="2098" y="63"/>
                  </a:lnTo>
                  <a:lnTo>
                    <a:pt x="2075" y="71"/>
                  </a:lnTo>
                  <a:lnTo>
                    <a:pt x="2056" y="84"/>
                  </a:lnTo>
                  <a:lnTo>
                    <a:pt x="2039" y="101"/>
                  </a:lnTo>
                  <a:lnTo>
                    <a:pt x="2026" y="121"/>
                  </a:lnTo>
                  <a:lnTo>
                    <a:pt x="2018" y="143"/>
                  </a:lnTo>
                  <a:lnTo>
                    <a:pt x="2015" y="169"/>
                  </a:lnTo>
                  <a:lnTo>
                    <a:pt x="2018" y="193"/>
                  </a:lnTo>
                  <a:lnTo>
                    <a:pt x="2026" y="216"/>
                  </a:lnTo>
                  <a:lnTo>
                    <a:pt x="2039" y="236"/>
                  </a:lnTo>
                  <a:lnTo>
                    <a:pt x="2056" y="252"/>
                  </a:lnTo>
                  <a:lnTo>
                    <a:pt x="2075" y="265"/>
                  </a:lnTo>
                  <a:lnTo>
                    <a:pt x="2098" y="274"/>
                  </a:lnTo>
                  <a:lnTo>
                    <a:pt x="2122" y="276"/>
                  </a:lnTo>
                  <a:lnTo>
                    <a:pt x="2147" y="274"/>
                  </a:lnTo>
                  <a:lnTo>
                    <a:pt x="2169" y="265"/>
                  </a:lnTo>
                  <a:lnTo>
                    <a:pt x="2190" y="252"/>
                  </a:lnTo>
                  <a:lnTo>
                    <a:pt x="2206" y="236"/>
                  </a:lnTo>
                  <a:lnTo>
                    <a:pt x="2218" y="216"/>
                  </a:lnTo>
                  <a:lnTo>
                    <a:pt x="2226" y="193"/>
                  </a:lnTo>
                  <a:lnTo>
                    <a:pt x="2230" y="169"/>
                  </a:lnTo>
                  <a:lnTo>
                    <a:pt x="2226" y="143"/>
                  </a:lnTo>
                  <a:lnTo>
                    <a:pt x="2218" y="121"/>
                  </a:lnTo>
                  <a:lnTo>
                    <a:pt x="2206" y="101"/>
                  </a:lnTo>
                  <a:lnTo>
                    <a:pt x="2190" y="84"/>
                  </a:lnTo>
                  <a:lnTo>
                    <a:pt x="2169" y="71"/>
                  </a:lnTo>
                  <a:lnTo>
                    <a:pt x="2147" y="63"/>
                  </a:lnTo>
                  <a:lnTo>
                    <a:pt x="2122" y="60"/>
                  </a:lnTo>
                  <a:close/>
                  <a:moveTo>
                    <a:pt x="2122" y="0"/>
                  </a:moveTo>
                  <a:lnTo>
                    <a:pt x="2156" y="4"/>
                  </a:lnTo>
                  <a:lnTo>
                    <a:pt x="2188" y="13"/>
                  </a:lnTo>
                  <a:lnTo>
                    <a:pt x="2216" y="29"/>
                  </a:lnTo>
                  <a:lnTo>
                    <a:pt x="2240" y="50"/>
                  </a:lnTo>
                  <a:lnTo>
                    <a:pt x="2260" y="75"/>
                  </a:lnTo>
                  <a:lnTo>
                    <a:pt x="2276" y="103"/>
                  </a:lnTo>
                  <a:lnTo>
                    <a:pt x="2286" y="134"/>
                  </a:lnTo>
                  <a:lnTo>
                    <a:pt x="2290" y="169"/>
                  </a:lnTo>
                  <a:lnTo>
                    <a:pt x="2286" y="201"/>
                  </a:lnTo>
                  <a:lnTo>
                    <a:pt x="2277" y="230"/>
                  </a:lnTo>
                  <a:lnTo>
                    <a:pt x="2264" y="258"/>
                  </a:lnTo>
                  <a:lnTo>
                    <a:pt x="2244" y="283"/>
                  </a:lnTo>
                  <a:lnTo>
                    <a:pt x="2361" y="495"/>
                  </a:lnTo>
                  <a:lnTo>
                    <a:pt x="2322" y="515"/>
                  </a:lnTo>
                  <a:lnTo>
                    <a:pt x="2282" y="539"/>
                  </a:lnTo>
                  <a:lnTo>
                    <a:pt x="2167" y="330"/>
                  </a:lnTo>
                  <a:lnTo>
                    <a:pt x="2144" y="335"/>
                  </a:lnTo>
                  <a:lnTo>
                    <a:pt x="2122" y="337"/>
                  </a:lnTo>
                  <a:lnTo>
                    <a:pt x="2106" y="336"/>
                  </a:lnTo>
                  <a:lnTo>
                    <a:pt x="2091" y="333"/>
                  </a:lnTo>
                  <a:lnTo>
                    <a:pt x="1711" y="1130"/>
                  </a:lnTo>
                  <a:lnTo>
                    <a:pt x="1728" y="1154"/>
                  </a:lnTo>
                  <a:lnTo>
                    <a:pt x="1742" y="1181"/>
                  </a:lnTo>
                  <a:lnTo>
                    <a:pt x="1750" y="1211"/>
                  </a:lnTo>
                  <a:lnTo>
                    <a:pt x="1753" y="1242"/>
                  </a:lnTo>
                  <a:lnTo>
                    <a:pt x="1750" y="1276"/>
                  </a:lnTo>
                  <a:lnTo>
                    <a:pt x="1740" y="1308"/>
                  </a:lnTo>
                  <a:lnTo>
                    <a:pt x="1725" y="1337"/>
                  </a:lnTo>
                  <a:lnTo>
                    <a:pt x="1705" y="1361"/>
                  </a:lnTo>
                  <a:lnTo>
                    <a:pt x="1680" y="1382"/>
                  </a:lnTo>
                  <a:lnTo>
                    <a:pt x="1651" y="1398"/>
                  </a:lnTo>
                  <a:lnTo>
                    <a:pt x="1620" y="1407"/>
                  </a:lnTo>
                  <a:lnTo>
                    <a:pt x="1586" y="1410"/>
                  </a:lnTo>
                  <a:lnTo>
                    <a:pt x="1552" y="1407"/>
                  </a:lnTo>
                  <a:lnTo>
                    <a:pt x="1522" y="1398"/>
                  </a:lnTo>
                  <a:lnTo>
                    <a:pt x="1493" y="1382"/>
                  </a:lnTo>
                  <a:lnTo>
                    <a:pt x="1468" y="1361"/>
                  </a:lnTo>
                  <a:lnTo>
                    <a:pt x="1448" y="1337"/>
                  </a:lnTo>
                  <a:lnTo>
                    <a:pt x="1433" y="1308"/>
                  </a:lnTo>
                  <a:lnTo>
                    <a:pt x="1423" y="1276"/>
                  </a:lnTo>
                  <a:lnTo>
                    <a:pt x="1419" y="1242"/>
                  </a:lnTo>
                  <a:lnTo>
                    <a:pt x="1423" y="1210"/>
                  </a:lnTo>
                  <a:lnTo>
                    <a:pt x="1431" y="1180"/>
                  </a:lnTo>
                  <a:lnTo>
                    <a:pt x="1445" y="1153"/>
                  </a:lnTo>
                  <a:lnTo>
                    <a:pt x="1464" y="1129"/>
                  </a:lnTo>
                  <a:lnTo>
                    <a:pt x="1130" y="507"/>
                  </a:lnTo>
                  <a:lnTo>
                    <a:pt x="1102" y="514"/>
                  </a:lnTo>
                  <a:lnTo>
                    <a:pt x="1074" y="516"/>
                  </a:lnTo>
                  <a:lnTo>
                    <a:pt x="1043" y="514"/>
                  </a:lnTo>
                  <a:lnTo>
                    <a:pt x="1015" y="506"/>
                  </a:lnTo>
                  <a:lnTo>
                    <a:pt x="988" y="492"/>
                  </a:lnTo>
                  <a:lnTo>
                    <a:pt x="965" y="475"/>
                  </a:lnTo>
                  <a:lnTo>
                    <a:pt x="327" y="875"/>
                  </a:lnTo>
                  <a:lnTo>
                    <a:pt x="333" y="898"/>
                  </a:lnTo>
                  <a:lnTo>
                    <a:pt x="334" y="922"/>
                  </a:lnTo>
                  <a:lnTo>
                    <a:pt x="331" y="956"/>
                  </a:lnTo>
                  <a:lnTo>
                    <a:pt x="320" y="987"/>
                  </a:lnTo>
                  <a:lnTo>
                    <a:pt x="306" y="1015"/>
                  </a:lnTo>
                  <a:lnTo>
                    <a:pt x="285" y="1041"/>
                  </a:lnTo>
                  <a:lnTo>
                    <a:pt x="260" y="1061"/>
                  </a:lnTo>
                  <a:lnTo>
                    <a:pt x="232" y="1077"/>
                  </a:lnTo>
                  <a:lnTo>
                    <a:pt x="201" y="1086"/>
                  </a:lnTo>
                  <a:lnTo>
                    <a:pt x="167" y="1090"/>
                  </a:lnTo>
                  <a:lnTo>
                    <a:pt x="133" y="1086"/>
                  </a:lnTo>
                  <a:lnTo>
                    <a:pt x="102" y="1077"/>
                  </a:lnTo>
                  <a:lnTo>
                    <a:pt x="74" y="1061"/>
                  </a:lnTo>
                  <a:lnTo>
                    <a:pt x="49" y="1041"/>
                  </a:lnTo>
                  <a:lnTo>
                    <a:pt x="28" y="1015"/>
                  </a:lnTo>
                  <a:lnTo>
                    <a:pt x="14" y="987"/>
                  </a:lnTo>
                  <a:lnTo>
                    <a:pt x="3" y="956"/>
                  </a:lnTo>
                  <a:lnTo>
                    <a:pt x="0" y="922"/>
                  </a:lnTo>
                  <a:lnTo>
                    <a:pt x="3" y="887"/>
                  </a:lnTo>
                  <a:lnTo>
                    <a:pt x="14" y="856"/>
                  </a:lnTo>
                  <a:lnTo>
                    <a:pt x="28" y="828"/>
                  </a:lnTo>
                  <a:lnTo>
                    <a:pt x="49" y="803"/>
                  </a:lnTo>
                  <a:lnTo>
                    <a:pt x="74" y="782"/>
                  </a:lnTo>
                  <a:lnTo>
                    <a:pt x="102" y="767"/>
                  </a:lnTo>
                  <a:lnTo>
                    <a:pt x="133" y="757"/>
                  </a:lnTo>
                  <a:lnTo>
                    <a:pt x="167" y="753"/>
                  </a:lnTo>
                  <a:lnTo>
                    <a:pt x="199" y="757"/>
                  </a:lnTo>
                  <a:lnTo>
                    <a:pt x="228" y="765"/>
                  </a:lnTo>
                  <a:lnTo>
                    <a:pt x="256" y="779"/>
                  </a:lnTo>
                  <a:lnTo>
                    <a:pt x="280" y="797"/>
                  </a:lnTo>
                  <a:lnTo>
                    <a:pt x="914" y="399"/>
                  </a:lnTo>
                  <a:lnTo>
                    <a:pt x="908" y="375"/>
                  </a:lnTo>
                  <a:lnTo>
                    <a:pt x="907" y="348"/>
                  </a:lnTo>
                  <a:lnTo>
                    <a:pt x="910" y="315"/>
                  </a:lnTo>
                  <a:lnTo>
                    <a:pt x="919" y="283"/>
                  </a:lnTo>
                  <a:lnTo>
                    <a:pt x="935" y="254"/>
                  </a:lnTo>
                  <a:lnTo>
                    <a:pt x="956" y="229"/>
                  </a:lnTo>
                  <a:lnTo>
                    <a:pt x="981" y="209"/>
                  </a:lnTo>
                  <a:lnTo>
                    <a:pt x="1009" y="194"/>
                  </a:lnTo>
                  <a:lnTo>
                    <a:pt x="1040" y="184"/>
                  </a:lnTo>
                  <a:lnTo>
                    <a:pt x="1074" y="180"/>
                  </a:lnTo>
                  <a:lnTo>
                    <a:pt x="1107" y="184"/>
                  </a:lnTo>
                  <a:lnTo>
                    <a:pt x="1139" y="194"/>
                  </a:lnTo>
                  <a:lnTo>
                    <a:pt x="1167" y="209"/>
                  </a:lnTo>
                  <a:lnTo>
                    <a:pt x="1192" y="229"/>
                  </a:lnTo>
                  <a:lnTo>
                    <a:pt x="1213" y="254"/>
                  </a:lnTo>
                  <a:lnTo>
                    <a:pt x="1227" y="283"/>
                  </a:lnTo>
                  <a:lnTo>
                    <a:pt x="1238" y="315"/>
                  </a:lnTo>
                  <a:lnTo>
                    <a:pt x="1241" y="348"/>
                  </a:lnTo>
                  <a:lnTo>
                    <a:pt x="1239" y="378"/>
                  </a:lnTo>
                  <a:lnTo>
                    <a:pt x="1231" y="405"/>
                  </a:lnTo>
                  <a:lnTo>
                    <a:pt x="1219" y="431"/>
                  </a:lnTo>
                  <a:lnTo>
                    <a:pt x="1205" y="454"/>
                  </a:lnTo>
                  <a:lnTo>
                    <a:pt x="1541" y="1081"/>
                  </a:lnTo>
                  <a:lnTo>
                    <a:pt x="1564" y="1076"/>
                  </a:lnTo>
                  <a:lnTo>
                    <a:pt x="1586" y="1074"/>
                  </a:lnTo>
                  <a:lnTo>
                    <a:pt x="1610" y="1076"/>
                  </a:lnTo>
                  <a:lnTo>
                    <a:pt x="1633" y="1081"/>
                  </a:lnTo>
                  <a:lnTo>
                    <a:pt x="2009" y="292"/>
                  </a:lnTo>
                  <a:lnTo>
                    <a:pt x="1991" y="272"/>
                  </a:lnTo>
                  <a:lnTo>
                    <a:pt x="1976" y="249"/>
                  </a:lnTo>
                  <a:lnTo>
                    <a:pt x="1965" y="224"/>
                  </a:lnTo>
                  <a:lnTo>
                    <a:pt x="1958" y="197"/>
                  </a:lnTo>
                  <a:lnTo>
                    <a:pt x="1955" y="169"/>
                  </a:lnTo>
                  <a:lnTo>
                    <a:pt x="1958" y="134"/>
                  </a:lnTo>
                  <a:lnTo>
                    <a:pt x="1968" y="103"/>
                  </a:lnTo>
                  <a:lnTo>
                    <a:pt x="1984" y="75"/>
                  </a:lnTo>
                  <a:lnTo>
                    <a:pt x="2005" y="50"/>
                  </a:lnTo>
                  <a:lnTo>
                    <a:pt x="2028" y="29"/>
                  </a:lnTo>
                  <a:lnTo>
                    <a:pt x="2057" y="13"/>
                  </a:lnTo>
                  <a:lnTo>
                    <a:pt x="2089" y="4"/>
                  </a:lnTo>
                  <a:lnTo>
                    <a:pt x="212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 name="Freeform 9"/>
            <p:cNvSpPr>
              <a:spLocks noEditPoints="1"/>
            </p:cNvSpPr>
            <p:nvPr userDrawn="1"/>
          </p:nvSpPr>
          <p:spPr bwMode="auto">
            <a:xfrm>
              <a:off x="1729" y="840"/>
              <a:ext cx="337" cy="371"/>
            </a:xfrm>
            <a:custGeom>
              <a:avLst/>
              <a:gdLst>
                <a:gd name="T0" fmla="*/ 463 w 1685"/>
                <a:gd name="T1" fmla="*/ 167 h 1853"/>
                <a:gd name="T2" fmla="*/ 334 w 1685"/>
                <a:gd name="T3" fmla="*/ 227 h 1853"/>
                <a:gd name="T4" fmla="*/ 231 w 1685"/>
                <a:gd name="T5" fmla="*/ 329 h 1853"/>
                <a:gd name="T6" fmla="*/ 170 w 1685"/>
                <a:gd name="T7" fmla="*/ 455 h 1853"/>
                <a:gd name="T8" fmla="*/ 153 w 1685"/>
                <a:gd name="T9" fmla="*/ 592 h 1853"/>
                <a:gd name="T10" fmla="*/ 181 w 1685"/>
                <a:gd name="T11" fmla="*/ 729 h 1853"/>
                <a:gd name="T12" fmla="*/ 255 w 1685"/>
                <a:gd name="T13" fmla="*/ 853 h 1853"/>
                <a:gd name="T14" fmla="*/ 366 w 1685"/>
                <a:gd name="T15" fmla="*/ 943 h 1853"/>
                <a:gd name="T16" fmla="*/ 497 w 1685"/>
                <a:gd name="T17" fmla="*/ 990 h 1853"/>
                <a:gd name="T18" fmla="*/ 634 w 1685"/>
                <a:gd name="T19" fmla="*/ 992 h 1853"/>
                <a:gd name="T20" fmla="*/ 767 w 1685"/>
                <a:gd name="T21" fmla="*/ 949 h 1853"/>
                <a:gd name="T22" fmla="*/ 882 w 1685"/>
                <a:gd name="T23" fmla="*/ 860 h 1853"/>
                <a:gd name="T24" fmla="*/ 957 w 1685"/>
                <a:gd name="T25" fmla="*/ 740 h 1853"/>
                <a:gd name="T26" fmla="*/ 990 w 1685"/>
                <a:gd name="T27" fmla="*/ 605 h 1853"/>
                <a:gd name="T28" fmla="*/ 976 w 1685"/>
                <a:gd name="T29" fmla="*/ 466 h 1853"/>
                <a:gd name="T30" fmla="*/ 917 w 1685"/>
                <a:gd name="T31" fmla="*/ 337 h 1853"/>
                <a:gd name="T32" fmla="*/ 816 w 1685"/>
                <a:gd name="T33" fmla="*/ 232 h 1853"/>
                <a:gd name="T34" fmla="*/ 691 w 1685"/>
                <a:gd name="T35" fmla="*/ 170 h 1853"/>
                <a:gd name="T36" fmla="*/ 554 w 1685"/>
                <a:gd name="T37" fmla="*/ 154 h 1853"/>
                <a:gd name="T38" fmla="*/ 665 w 1685"/>
                <a:gd name="T39" fmla="*/ 8 h 1853"/>
                <a:gd name="T40" fmla="*/ 822 w 1685"/>
                <a:gd name="T41" fmla="*/ 59 h 1853"/>
                <a:gd name="T42" fmla="*/ 962 w 1685"/>
                <a:gd name="T43" fmla="*/ 155 h 1853"/>
                <a:gd name="T44" fmla="*/ 1067 w 1685"/>
                <a:gd name="T45" fmla="*/ 290 h 1853"/>
                <a:gd name="T46" fmla="*/ 1128 w 1685"/>
                <a:gd name="T47" fmla="*/ 444 h 1853"/>
                <a:gd name="T48" fmla="*/ 1141 w 1685"/>
                <a:gd name="T49" fmla="*/ 606 h 1853"/>
                <a:gd name="T50" fmla="*/ 1109 w 1685"/>
                <a:gd name="T51" fmla="*/ 765 h 1853"/>
                <a:gd name="T52" fmla="*/ 1034 w 1685"/>
                <a:gd name="T53" fmla="*/ 910 h 1853"/>
                <a:gd name="T54" fmla="*/ 1679 w 1685"/>
                <a:gd name="T55" fmla="*/ 1743 h 1853"/>
                <a:gd name="T56" fmla="*/ 1682 w 1685"/>
                <a:gd name="T57" fmla="*/ 1800 h 1853"/>
                <a:gd name="T58" fmla="*/ 1643 w 1685"/>
                <a:gd name="T59" fmla="*/ 1845 h 1853"/>
                <a:gd name="T60" fmla="*/ 1587 w 1685"/>
                <a:gd name="T61" fmla="*/ 1848 h 1853"/>
                <a:gd name="T62" fmla="*/ 885 w 1685"/>
                <a:gd name="T63" fmla="*/ 1054 h 1853"/>
                <a:gd name="T64" fmla="*/ 735 w 1685"/>
                <a:gd name="T65" fmla="*/ 1125 h 1853"/>
                <a:gd name="T66" fmla="*/ 576 w 1685"/>
                <a:gd name="T67" fmla="*/ 1149 h 1853"/>
                <a:gd name="T68" fmla="*/ 417 w 1685"/>
                <a:gd name="T69" fmla="*/ 1129 h 1853"/>
                <a:gd name="T70" fmla="*/ 268 w 1685"/>
                <a:gd name="T71" fmla="*/ 1062 h 1853"/>
                <a:gd name="T72" fmla="*/ 140 w 1685"/>
                <a:gd name="T73" fmla="*/ 952 h 1853"/>
                <a:gd name="T74" fmla="*/ 48 w 1685"/>
                <a:gd name="T75" fmla="*/ 807 h 1853"/>
                <a:gd name="T76" fmla="*/ 5 w 1685"/>
                <a:gd name="T77" fmla="*/ 646 h 1853"/>
                <a:gd name="T78" fmla="*/ 8 w 1685"/>
                <a:gd name="T79" fmla="*/ 481 h 1853"/>
                <a:gd name="T80" fmla="*/ 58 w 1685"/>
                <a:gd name="T81" fmla="*/ 322 h 1853"/>
                <a:gd name="T82" fmla="*/ 154 w 1685"/>
                <a:gd name="T83" fmla="*/ 182 h 1853"/>
                <a:gd name="T84" fmla="*/ 290 w 1685"/>
                <a:gd name="T85" fmla="*/ 74 h 1853"/>
                <a:gd name="T86" fmla="*/ 447 w 1685"/>
                <a:gd name="T87" fmla="*/ 14 h 18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685" h="1853">
                  <a:moveTo>
                    <a:pt x="554" y="154"/>
                  </a:moveTo>
                  <a:lnTo>
                    <a:pt x="508" y="157"/>
                  </a:lnTo>
                  <a:lnTo>
                    <a:pt x="463" y="167"/>
                  </a:lnTo>
                  <a:lnTo>
                    <a:pt x="418" y="181"/>
                  </a:lnTo>
                  <a:lnTo>
                    <a:pt x="375" y="202"/>
                  </a:lnTo>
                  <a:lnTo>
                    <a:pt x="334" y="227"/>
                  </a:lnTo>
                  <a:lnTo>
                    <a:pt x="296" y="257"/>
                  </a:lnTo>
                  <a:lnTo>
                    <a:pt x="260" y="291"/>
                  </a:lnTo>
                  <a:lnTo>
                    <a:pt x="231" y="329"/>
                  </a:lnTo>
                  <a:lnTo>
                    <a:pt x="205" y="369"/>
                  </a:lnTo>
                  <a:lnTo>
                    <a:pt x="184" y="411"/>
                  </a:lnTo>
                  <a:lnTo>
                    <a:pt x="170" y="455"/>
                  </a:lnTo>
                  <a:lnTo>
                    <a:pt x="158" y="500"/>
                  </a:lnTo>
                  <a:lnTo>
                    <a:pt x="153" y="546"/>
                  </a:lnTo>
                  <a:lnTo>
                    <a:pt x="153" y="592"/>
                  </a:lnTo>
                  <a:lnTo>
                    <a:pt x="157" y="639"/>
                  </a:lnTo>
                  <a:lnTo>
                    <a:pt x="166" y="685"/>
                  </a:lnTo>
                  <a:lnTo>
                    <a:pt x="181" y="729"/>
                  </a:lnTo>
                  <a:lnTo>
                    <a:pt x="200" y="773"/>
                  </a:lnTo>
                  <a:lnTo>
                    <a:pt x="225" y="814"/>
                  </a:lnTo>
                  <a:lnTo>
                    <a:pt x="255" y="853"/>
                  </a:lnTo>
                  <a:lnTo>
                    <a:pt x="289" y="888"/>
                  </a:lnTo>
                  <a:lnTo>
                    <a:pt x="326" y="918"/>
                  </a:lnTo>
                  <a:lnTo>
                    <a:pt x="366" y="943"/>
                  </a:lnTo>
                  <a:lnTo>
                    <a:pt x="408" y="964"/>
                  </a:lnTo>
                  <a:lnTo>
                    <a:pt x="451" y="980"/>
                  </a:lnTo>
                  <a:lnTo>
                    <a:pt x="497" y="990"/>
                  </a:lnTo>
                  <a:lnTo>
                    <a:pt x="542" y="996"/>
                  </a:lnTo>
                  <a:lnTo>
                    <a:pt x="589" y="997"/>
                  </a:lnTo>
                  <a:lnTo>
                    <a:pt x="634" y="992"/>
                  </a:lnTo>
                  <a:lnTo>
                    <a:pt x="680" y="983"/>
                  </a:lnTo>
                  <a:lnTo>
                    <a:pt x="724" y="968"/>
                  </a:lnTo>
                  <a:lnTo>
                    <a:pt x="767" y="949"/>
                  </a:lnTo>
                  <a:lnTo>
                    <a:pt x="808" y="924"/>
                  </a:lnTo>
                  <a:lnTo>
                    <a:pt x="847" y="894"/>
                  </a:lnTo>
                  <a:lnTo>
                    <a:pt x="882" y="860"/>
                  </a:lnTo>
                  <a:lnTo>
                    <a:pt x="912" y="822"/>
                  </a:lnTo>
                  <a:lnTo>
                    <a:pt x="937" y="782"/>
                  </a:lnTo>
                  <a:lnTo>
                    <a:pt x="957" y="740"/>
                  </a:lnTo>
                  <a:lnTo>
                    <a:pt x="973" y="695"/>
                  </a:lnTo>
                  <a:lnTo>
                    <a:pt x="984" y="650"/>
                  </a:lnTo>
                  <a:lnTo>
                    <a:pt x="990" y="605"/>
                  </a:lnTo>
                  <a:lnTo>
                    <a:pt x="990" y="558"/>
                  </a:lnTo>
                  <a:lnTo>
                    <a:pt x="985" y="512"/>
                  </a:lnTo>
                  <a:lnTo>
                    <a:pt x="976" y="466"/>
                  </a:lnTo>
                  <a:lnTo>
                    <a:pt x="962" y="422"/>
                  </a:lnTo>
                  <a:lnTo>
                    <a:pt x="942" y="378"/>
                  </a:lnTo>
                  <a:lnTo>
                    <a:pt x="917" y="337"/>
                  </a:lnTo>
                  <a:lnTo>
                    <a:pt x="888" y="298"/>
                  </a:lnTo>
                  <a:lnTo>
                    <a:pt x="854" y="262"/>
                  </a:lnTo>
                  <a:lnTo>
                    <a:pt x="816" y="232"/>
                  </a:lnTo>
                  <a:lnTo>
                    <a:pt x="776" y="206"/>
                  </a:lnTo>
                  <a:lnTo>
                    <a:pt x="734" y="186"/>
                  </a:lnTo>
                  <a:lnTo>
                    <a:pt x="691" y="170"/>
                  </a:lnTo>
                  <a:lnTo>
                    <a:pt x="646" y="159"/>
                  </a:lnTo>
                  <a:lnTo>
                    <a:pt x="600" y="154"/>
                  </a:lnTo>
                  <a:lnTo>
                    <a:pt x="554" y="154"/>
                  </a:lnTo>
                  <a:close/>
                  <a:moveTo>
                    <a:pt x="556" y="0"/>
                  </a:moveTo>
                  <a:lnTo>
                    <a:pt x="610" y="2"/>
                  </a:lnTo>
                  <a:lnTo>
                    <a:pt x="665" y="8"/>
                  </a:lnTo>
                  <a:lnTo>
                    <a:pt x="718" y="20"/>
                  </a:lnTo>
                  <a:lnTo>
                    <a:pt x="771" y="37"/>
                  </a:lnTo>
                  <a:lnTo>
                    <a:pt x="822" y="59"/>
                  </a:lnTo>
                  <a:lnTo>
                    <a:pt x="871" y="85"/>
                  </a:lnTo>
                  <a:lnTo>
                    <a:pt x="917" y="118"/>
                  </a:lnTo>
                  <a:lnTo>
                    <a:pt x="962" y="155"/>
                  </a:lnTo>
                  <a:lnTo>
                    <a:pt x="1001" y="197"/>
                  </a:lnTo>
                  <a:lnTo>
                    <a:pt x="1038" y="243"/>
                  </a:lnTo>
                  <a:lnTo>
                    <a:pt x="1067" y="290"/>
                  </a:lnTo>
                  <a:lnTo>
                    <a:pt x="1092" y="340"/>
                  </a:lnTo>
                  <a:lnTo>
                    <a:pt x="1113" y="392"/>
                  </a:lnTo>
                  <a:lnTo>
                    <a:pt x="1128" y="444"/>
                  </a:lnTo>
                  <a:lnTo>
                    <a:pt x="1137" y="497"/>
                  </a:lnTo>
                  <a:lnTo>
                    <a:pt x="1141" y="551"/>
                  </a:lnTo>
                  <a:lnTo>
                    <a:pt x="1141" y="606"/>
                  </a:lnTo>
                  <a:lnTo>
                    <a:pt x="1135" y="660"/>
                  </a:lnTo>
                  <a:lnTo>
                    <a:pt x="1125" y="712"/>
                  </a:lnTo>
                  <a:lnTo>
                    <a:pt x="1109" y="765"/>
                  </a:lnTo>
                  <a:lnTo>
                    <a:pt x="1090" y="815"/>
                  </a:lnTo>
                  <a:lnTo>
                    <a:pt x="1065" y="864"/>
                  </a:lnTo>
                  <a:lnTo>
                    <a:pt x="1034" y="910"/>
                  </a:lnTo>
                  <a:lnTo>
                    <a:pt x="1000" y="955"/>
                  </a:lnTo>
                  <a:lnTo>
                    <a:pt x="1667" y="1726"/>
                  </a:lnTo>
                  <a:lnTo>
                    <a:pt x="1679" y="1743"/>
                  </a:lnTo>
                  <a:lnTo>
                    <a:pt x="1684" y="1763"/>
                  </a:lnTo>
                  <a:lnTo>
                    <a:pt x="1685" y="1782"/>
                  </a:lnTo>
                  <a:lnTo>
                    <a:pt x="1682" y="1800"/>
                  </a:lnTo>
                  <a:lnTo>
                    <a:pt x="1674" y="1819"/>
                  </a:lnTo>
                  <a:lnTo>
                    <a:pt x="1660" y="1833"/>
                  </a:lnTo>
                  <a:lnTo>
                    <a:pt x="1643" y="1845"/>
                  </a:lnTo>
                  <a:lnTo>
                    <a:pt x="1624" y="1852"/>
                  </a:lnTo>
                  <a:lnTo>
                    <a:pt x="1605" y="1853"/>
                  </a:lnTo>
                  <a:lnTo>
                    <a:pt x="1587" y="1848"/>
                  </a:lnTo>
                  <a:lnTo>
                    <a:pt x="1568" y="1840"/>
                  </a:lnTo>
                  <a:lnTo>
                    <a:pt x="1554" y="1827"/>
                  </a:lnTo>
                  <a:lnTo>
                    <a:pt x="885" y="1054"/>
                  </a:lnTo>
                  <a:lnTo>
                    <a:pt x="838" y="1083"/>
                  </a:lnTo>
                  <a:lnTo>
                    <a:pt x="788" y="1107"/>
                  </a:lnTo>
                  <a:lnTo>
                    <a:pt x="735" y="1125"/>
                  </a:lnTo>
                  <a:lnTo>
                    <a:pt x="683" y="1139"/>
                  </a:lnTo>
                  <a:lnTo>
                    <a:pt x="630" y="1147"/>
                  </a:lnTo>
                  <a:lnTo>
                    <a:pt x="576" y="1149"/>
                  </a:lnTo>
                  <a:lnTo>
                    <a:pt x="523" y="1148"/>
                  </a:lnTo>
                  <a:lnTo>
                    <a:pt x="470" y="1140"/>
                  </a:lnTo>
                  <a:lnTo>
                    <a:pt x="417" y="1129"/>
                  </a:lnTo>
                  <a:lnTo>
                    <a:pt x="366" y="1111"/>
                  </a:lnTo>
                  <a:lnTo>
                    <a:pt x="316" y="1090"/>
                  </a:lnTo>
                  <a:lnTo>
                    <a:pt x="268" y="1062"/>
                  </a:lnTo>
                  <a:lnTo>
                    <a:pt x="223" y="1031"/>
                  </a:lnTo>
                  <a:lnTo>
                    <a:pt x="180" y="995"/>
                  </a:lnTo>
                  <a:lnTo>
                    <a:pt x="140" y="952"/>
                  </a:lnTo>
                  <a:lnTo>
                    <a:pt x="105" y="907"/>
                  </a:lnTo>
                  <a:lnTo>
                    <a:pt x="74" y="857"/>
                  </a:lnTo>
                  <a:lnTo>
                    <a:pt x="48" y="807"/>
                  </a:lnTo>
                  <a:lnTo>
                    <a:pt x="29" y="754"/>
                  </a:lnTo>
                  <a:lnTo>
                    <a:pt x="14" y="701"/>
                  </a:lnTo>
                  <a:lnTo>
                    <a:pt x="5" y="646"/>
                  </a:lnTo>
                  <a:lnTo>
                    <a:pt x="0" y="591"/>
                  </a:lnTo>
                  <a:lnTo>
                    <a:pt x="1" y="536"/>
                  </a:lnTo>
                  <a:lnTo>
                    <a:pt x="8" y="481"/>
                  </a:lnTo>
                  <a:lnTo>
                    <a:pt x="20" y="427"/>
                  </a:lnTo>
                  <a:lnTo>
                    <a:pt x="37" y="373"/>
                  </a:lnTo>
                  <a:lnTo>
                    <a:pt x="58" y="322"/>
                  </a:lnTo>
                  <a:lnTo>
                    <a:pt x="85" y="273"/>
                  </a:lnTo>
                  <a:lnTo>
                    <a:pt x="117" y="226"/>
                  </a:lnTo>
                  <a:lnTo>
                    <a:pt x="154" y="182"/>
                  </a:lnTo>
                  <a:lnTo>
                    <a:pt x="196" y="141"/>
                  </a:lnTo>
                  <a:lnTo>
                    <a:pt x="242" y="105"/>
                  </a:lnTo>
                  <a:lnTo>
                    <a:pt x="290" y="74"/>
                  </a:lnTo>
                  <a:lnTo>
                    <a:pt x="341" y="48"/>
                  </a:lnTo>
                  <a:lnTo>
                    <a:pt x="393" y="29"/>
                  </a:lnTo>
                  <a:lnTo>
                    <a:pt x="447" y="14"/>
                  </a:lnTo>
                  <a:lnTo>
                    <a:pt x="500" y="5"/>
                  </a:lnTo>
                  <a:lnTo>
                    <a:pt x="55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678985374"/>
      </p:ext>
    </p:extLst>
  </p:cSld>
  <p:clrMapOvr>
    <a:masterClrMapping/>
  </p:clrMapOvr>
  <p:extLst mod="1">
    <p:ext uri="{DCECCB84-F9BA-43D5-87BE-67443E8EF086}">
      <p15:sldGuideLst xmlns:p15="http://schemas.microsoft.com/office/powerpoint/2012/main">
        <p15:guide id="1" orient="horz" pos="2160">
          <p15:clr>
            <a:srgbClr val="FBAE40"/>
          </p15:clr>
        </p15:guide>
        <p15:guide id="2" pos="3774">
          <p15:clr>
            <a:srgbClr val="FBAE40"/>
          </p15:clr>
        </p15:guide>
        <p15:guide id="3" orient="horz" pos="2712">
          <p15:clr>
            <a:srgbClr val="FBAE40"/>
          </p15:clr>
        </p15:guide>
        <p15:guide id="4" orient="horz" pos="-2">
          <p15:clr>
            <a:srgbClr val="FBAE40"/>
          </p15:clr>
        </p15:guide>
        <p15:guide id="5" pos="7675">
          <p15:clr>
            <a:srgbClr val="FBAE40"/>
          </p15:clr>
        </p15:guide>
        <p15:guide id="6" pos="748">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blank slide">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38116603"/>
      </p:ext>
    </p:extLst>
  </p:cSld>
  <p:clrMapOvr>
    <a:masterClrMapping/>
  </p:clrMapOvr>
  <p:extLst mod="1">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F833C5-71AC-48E2-821A-35B48D24FCB2}"/>
              </a:ext>
            </a:extLst>
          </p:cNvPr>
          <p:cNvSpPr>
            <a:spLocks noGrp="1"/>
          </p:cNvSpPr>
          <p:nvPr>
            <p:ph type="title"/>
          </p:nvPr>
        </p:nvSpPr>
        <p:spPr/>
        <p:txBody>
          <a:bodyPr/>
          <a:lstStyle/>
          <a:p>
            <a:r>
              <a:rPr lang="en-US"/>
              <a:t>Click to edit Master title style</a:t>
            </a:r>
          </a:p>
        </p:txBody>
      </p:sp>
      <p:sp>
        <p:nvSpPr>
          <p:cNvPr id="6" name="Slide Number Placeholder 5">
            <a:extLst>
              <a:ext uri="{FF2B5EF4-FFF2-40B4-BE49-F238E27FC236}">
                <a16:creationId xmlns:a16="http://schemas.microsoft.com/office/drawing/2014/main" id="{2288C948-D230-4AAD-9040-40D237A30F6C}"/>
              </a:ext>
            </a:extLst>
          </p:cNvPr>
          <p:cNvSpPr txBox="1">
            <a:spLocks/>
          </p:cNvSpPr>
          <p:nvPr userDrawn="1"/>
        </p:nvSpPr>
        <p:spPr>
          <a:xfrm>
            <a:off x="84300" y="6527800"/>
            <a:ext cx="228600" cy="177800"/>
          </a:xfrm>
          <a:prstGeom prst="rect">
            <a:avLst/>
          </a:prstGeom>
          <a:noFill/>
        </p:spPr>
        <p:txBody>
          <a:bodyPr wrap="none" lIns="0" tIns="0" rIns="0" bIns="0" anchor="ctr" anchorCtr="0"/>
          <a:lstStyle>
            <a:defPPr>
              <a:defRPr lang="en-US"/>
            </a:defPPr>
            <a:lvl1pPr marL="0" algn="ctr" defTabSz="914400" rtl="0" eaLnBrk="1" latinLnBrk="0" hangingPunct="1">
              <a:defRPr sz="800" kern="1200">
                <a:solidFill>
                  <a:schemeClr val="bg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A6739A3-A001-4132-AECF-E1735C6210C2}" type="slidenum">
              <a:rPr lang="en-US" b="1" smtClean="0">
                <a:solidFill>
                  <a:schemeClr val="tx1"/>
                </a:solidFill>
              </a:rPr>
              <a:pPr/>
              <a:t>‹#›</a:t>
            </a:fld>
            <a:endParaRPr lang="en-US" b="1" dirty="0">
              <a:solidFill>
                <a:schemeClr val="tx1"/>
              </a:solidFill>
            </a:endParaRPr>
          </a:p>
        </p:txBody>
      </p:sp>
    </p:spTree>
    <p:extLst>
      <p:ext uri="{BB962C8B-B14F-4D97-AF65-F5344CB8AC3E}">
        <p14:creationId xmlns:p14="http://schemas.microsoft.com/office/powerpoint/2010/main" val="593507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userDrawn="1">
  <p:cSld name="1_Thank you slide">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2743200"/>
            <a:ext cx="12192000" cy="4114800"/>
          </a:xfrm>
          <a:prstGeom prst="rect">
            <a:avLst/>
          </a:prstGeom>
          <a:gradFill>
            <a:gsLst>
              <a:gs pos="0">
                <a:srgbClr val="052049"/>
              </a:gs>
              <a:gs pos="73000">
                <a:srgbClr val="1957A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kern="1200" dirty="0">
              <a:solidFill>
                <a:prstClr val="white"/>
              </a:solidFill>
              <a:latin typeface="Arial" panose="020B0604020202020204" pitchFamily="34" charset="0"/>
            </a:endParaRPr>
          </a:p>
        </p:txBody>
      </p:sp>
      <p:sp>
        <p:nvSpPr>
          <p:cNvPr id="38" name="Title 1">
            <a:extLst>
              <a:ext uri="{FF2B5EF4-FFF2-40B4-BE49-F238E27FC236}">
                <a16:creationId xmlns:a16="http://schemas.microsoft.com/office/drawing/2014/main" id="{E063EDAE-3C20-4872-A920-DDD64F03094B}"/>
              </a:ext>
            </a:extLst>
          </p:cNvPr>
          <p:cNvSpPr>
            <a:spLocks noGrp="1"/>
          </p:cNvSpPr>
          <p:nvPr>
            <p:ph type="ctrTitle" hasCustomPrompt="1"/>
          </p:nvPr>
        </p:nvSpPr>
        <p:spPr>
          <a:xfrm>
            <a:off x="4297680" y="3869262"/>
            <a:ext cx="3596640" cy="814926"/>
          </a:xfrm>
        </p:spPr>
        <p:txBody>
          <a:bodyPr>
            <a:noAutofit/>
          </a:bodyPr>
          <a:lstStyle>
            <a:lvl1pPr algn="ctr">
              <a:defRPr sz="4600">
                <a:solidFill>
                  <a:schemeClr val="bg1"/>
                </a:solidFill>
                <a:effectLst/>
                <a:latin typeface="Arial" panose="020B0604020202020204" pitchFamily="34" charset="0"/>
                <a:cs typeface="Arial" panose="020B0604020202020204" pitchFamily="34" charset="0"/>
              </a:defRPr>
            </a:lvl1pPr>
          </a:lstStyle>
          <a:p>
            <a:r>
              <a:rPr lang="en-US" dirty="0"/>
              <a:t>Thank you!</a:t>
            </a:r>
          </a:p>
        </p:txBody>
      </p:sp>
      <p:pic>
        <p:nvPicPr>
          <p:cNvPr id="59" name="Picture 58">
            <a:extLst>
              <a:ext uri="{FF2B5EF4-FFF2-40B4-BE49-F238E27FC236}">
                <a16:creationId xmlns:a16="http://schemas.microsoft.com/office/drawing/2014/main" id="{CDD35920-50C1-4782-9856-992F2694213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602480" y="361022"/>
            <a:ext cx="2987040" cy="2112180"/>
          </a:xfrm>
          <a:prstGeom prst="rect">
            <a:avLst/>
          </a:prstGeom>
        </p:spPr>
      </p:pic>
      <p:grpSp>
        <p:nvGrpSpPr>
          <p:cNvPr id="81" name="Group 80"/>
          <p:cNvGrpSpPr/>
          <p:nvPr userDrawn="1"/>
        </p:nvGrpSpPr>
        <p:grpSpPr>
          <a:xfrm>
            <a:off x="369220" y="6091135"/>
            <a:ext cx="2782950" cy="571112"/>
            <a:chOff x="7145730" y="5048697"/>
            <a:chExt cx="2782950" cy="571112"/>
          </a:xfrm>
        </p:grpSpPr>
        <p:grpSp>
          <p:nvGrpSpPr>
            <p:cNvPr id="82" name="Group 81"/>
            <p:cNvGrpSpPr/>
            <p:nvPr/>
          </p:nvGrpSpPr>
          <p:grpSpPr>
            <a:xfrm>
              <a:off x="7145730" y="5048697"/>
              <a:ext cx="571116" cy="571112"/>
              <a:chOff x="9339783" y="4780636"/>
              <a:chExt cx="279044" cy="279044"/>
            </a:xfrm>
          </p:grpSpPr>
          <p:sp>
            <p:nvSpPr>
              <p:cNvPr id="92" name="Oval 91"/>
              <p:cNvSpPr/>
              <p:nvPr userDrawn="1"/>
            </p:nvSpPr>
            <p:spPr>
              <a:xfrm>
                <a:off x="9339783" y="4780636"/>
                <a:ext cx="279044" cy="27904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400" kern="1200" dirty="0">
                  <a:solidFill>
                    <a:prstClr val="white"/>
                  </a:solidFill>
                  <a:latin typeface="Arial" panose="020B0604020202020204" pitchFamily="34" charset="0"/>
                </a:endParaRPr>
              </a:p>
            </p:txBody>
          </p:sp>
          <p:sp>
            <p:nvSpPr>
              <p:cNvPr id="93" name="Freeform 31"/>
              <p:cNvSpPr>
                <a:spLocks noEditPoints="1"/>
              </p:cNvSpPr>
              <p:nvPr userDrawn="1"/>
            </p:nvSpPr>
            <p:spPr bwMode="auto">
              <a:xfrm>
                <a:off x="9392002" y="4832855"/>
                <a:ext cx="174606" cy="174606"/>
              </a:xfrm>
              <a:custGeom>
                <a:avLst/>
                <a:gdLst/>
                <a:ahLst/>
                <a:cxnLst>
                  <a:cxn ang="0">
                    <a:pos x="365" y="125"/>
                  </a:cxn>
                  <a:cxn ang="0">
                    <a:pos x="319" y="138"/>
                  </a:cxn>
                  <a:cxn ang="0">
                    <a:pos x="290" y="169"/>
                  </a:cxn>
                  <a:cxn ang="0">
                    <a:pos x="280" y="219"/>
                  </a:cxn>
                  <a:cxn ang="0">
                    <a:pos x="276" y="257"/>
                  </a:cxn>
                  <a:cxn ang="0">
                    <a:pos x="241" y="258"/>
                  </a:cxn>
                  <a:cxn ang="0">
                    <a:pos x="268" y="325"/>
                  </a:cxn>
                  <a:cxn ang="0">
                    <a:pos x="282" y="330"/>
                  </a:cxn>
                  <a:cxn ang="0">
                    <a:pos x="283" y="534"/>
                  </a:cxn>
                  <a:cxn ang="0">
                    <a:pos x="339" y="536"/>
                  </a:cxn>
                  <a:cxn ang="0">
                    <a:pos x="368" y="529"/>
                  </a:cxn>
                  <a:cxn ang="0">
                    <a:pos x="422" y="325"/>
                  </a:cxn>
                  <a:cxn ang="0">
                    <a:pos x="426" y="294"/>
                  </a:cxn>
                  <a:cxn ang="0">
                    <a:pos x="427" y="258"/>
                  </a:cxn>
                  <a:cxn ang="0">
                    <a:pos x="394" y="260"/>
                  </a:cxn>
                  <a:cxn ang="0">
                    <a:pos x="373" y="258"/>
                  </a:cxn>
                  <a:cxn ang="0">
                    <a:pos x="368" y="212"/>
                  </a:cxn>
                  <a:cxn ang="0">
                    <a:pos x="373" y="193"/>
                  </a:cxn>
                  <a:cxn ang="0">
                    <a:pos x="427" y="126"/>
                  </a:cxn>
                  <a:cxn ang="0">
                    <a:pos x="319" y="0"/>
                  </a:cxn>
                  <a:cxn ang="0">
                    <a:pos x="420" y="10"/>
                  </a:cxn>
                  <a:cxn ang="0">
                    <a:pos x="506" y="42"/>
                  </a:cxn>
                  <a:cxn ang="0">
                    <a:pos x="572" y="90"/>
                  </a:cxn>
                  <a:cxn ang="0">
                    <a:pos x="620" y="153"/>
                  </a:cxn>
                  <a:cxn ang="0">
                    <a:pos x="651" y="226"/>
                  </a:cxn>
                  <a:cxn ang="0">
                    <a:pos x="663" y="305"/>
                  </a:cxn>
                  <a:cxn ang="0">
                    <a:pos x="659" y="385"/>
                  </a:cxn>
                  <a:cxn ang="0">
                    <a:pos x="638" y="462"/>
                  </a:cxn>
                  <a:cxn ang="0">
                    <a:pos x="601" y="533"/>
                  </a:cxn>
                  <a:cxn ang="0">
                    <a:pos x="547" y="593"/>
                  </a:cxn>
                  <a:cxn ang="0">
                    <a:pos x="477" y="636"/>
                  </a:cxn>
                  <a:cxn ang="0">
                    <a:pos x="391" y="661"/>
                  </a:cxn>
                  <a:cxn ang="0">
                    <a:pos x="290" y="661"/>
                  </a:cxn>
                  <a:cxn ang="0">
                    <a:pos x="216" y="640"/>
                  </a:cxn>
                  <a:cxn ang="0">
                    <a:pos x="144" y="598"/>
                  </a:cxn>
                  <a:cxn ang="0">
                    <a:pos x="80" y="537"/>
                  </a:cxn>
                  <a:cxn ang="0">
                    <a:pos x="30" y="461"/>
                  </a:cxn>
                  <a:cxn ang="0">
                    <a:pos x="3" y="373"/>
                  </a:cxn>
                  <a:cxn ang="0">
                    <a:pos x="3" y="276"/>
                  </a:cxn>
                  <a:cxn ang="0">
                    <a:pos x="37" y="175"/>
                  </a:cxn>
                  <a:cxn ang="0">
                    <a:pos x="73" y="121"/>
                  </a:cxn>
                  <a:cxn ang="0">
                    <a:pos x="125" y="71"/>
                  </a:cxn>
                  <a:cxn ang="0">
                    <a:pos x="191" y="31"/>
                  </a:cxn>
                  <a:cxn ang="0">
                    <a:pos x="273" y="6"/>
                  </a:cxn>
                </a:cxnLst>
                <a:rect l="0" t="0" r="r" b="b"/>
                <a:pathLst>
                  <a:path w="663" h="663">
                    <a:moveTo>
                      <a:pt x="394" y="124"/>
                    </a:moveTo>
                    <a:lnTo>
                      <a:pt x="365" y="125"/>
                    </a:lnTo>
                    <a:lnTo>
                      <a:pt x="340" y="129"/>
                    </a:lnTo>
                    <a:lnTo>
                      <a:pt x="319" y="138"/>
                    </a:lnTo>
                    <a:lnTo>
                      <a:pt x="302" y="151"/>
                    </a:lnTo>
                    <a:lnTo>
                      <a:pt x="290" y="169"/>
                    </a:lnTo>
                    <a:lnTo>
                      <a:pt x="283" y="192"/>
                    </a:lnTo>
                    <a:lnTo>
                      <a:pt x="280" y="219"/>
                    </a:lnTo>
                    <a:lnTo>
                      <a:pt x="283" y="253"/>
                    </a:lnTo>
                    <a:lnTo>
                      <a:pt x="276" y="257"/>
                    </a:lnTo>
                    <a:lnTo>
                      <a:pt x="266" y="258"/>
                    </a:lnTo>
                    <a:lnTo>
                      <a:pt x="241" y="258"/>
                    </a:lnTo>
                    <a:lnTo>
                      <a:pt x="241" y="325"/>
                    </a:lnTo>
                    <a:lnTo>
                      <a:pt x="268" y="325"/>
                    </a:lnTo>
                    <a:lnTo>
                      <a:pt x="276" y="326"/>
                    </a:lnTo>
                    <a:lnTo>
                      <a:pt x="282" y="330"/>
                    </a:lnTo>
                    <a:lnTo>
                      <a:pt x="283" y="337"/>
                    </a:lnTo>
                    <a:lnTo>
                      <a:pt x="283" y="534"/>
                    </a:lnTo>
                    <a:lnTo>
                      <a:pt x="319" y="534"/>
                    </a:lnTo>
                    <a:lnTo>
                      <a:pt x="339" y="536"/>
                    </a:lnTo>
                    <a:lnTo>
                      <a:pt x="355" y="534"/>
                    </a:lnTo>
                    <a:lnTo>
                      <a:pt x="368" y="529"/>
                    </a:lnTo>
                    <a:lnTo>
                      <a:pt x="368" y="325"/>
                    </a:lnTo>
                    <a:lnTo>
                      <a:pt x="422" y="325"/>
                    </a:lnTo>
                    <a:lnTo>
                      <a:pt x="425" y="310"/>
                    </a:lnTo>
                    <a:lnTo>
                      <a:pt x="426" y="294"/>
                    </a:lnTo>
                    <a:lnTo>
                      <a:pt x="427" y="278"/>
                    </a:lnTo>
                    <a:lnTo>
                      <a:pt x="427" y="258"/>
                    </a:lnTo>
                    <a:lnTo>
                      <a:pt x="405" y="258"/>
                    </a:lnTo>
                    <a:lnTo>
                      <a:pt x="394" y="260"/>
                    </a:lnTo>
                    <a:lnTo>
                      <a:pt x="383" y="260"/>
                    </a:lnTo>
                    <a:lnTo>
                      <a:pt x="373" y="258"/>
                    </a:lnTo>
                    <a:lnTo>
                      <a:pt x="368" y="253"/>
                    </a:lnTo>
                    <a:lnTo>
                      <a:pt x="368" y="212"/>
                    </a:lnTo>
                    <a:lnTo>
                      <a:pt x="369" y="201"/>
                    </a:lnTo>
                    <a:lnTo>
                      <a:pt x="373" y="193"/>
                    </a:lnTo>
                    <a:lnTo>
                      <a:pt x="427" y="193"/>
                    </a:lnTo>
                    <a:lnTo>
                      <a:pt x="427" y="126"/>
                    </a:lnTo>
                    <a:lnTo>
                      <a:pt x="394" y="124"/>
                    </a:lnTo>
                    <a:close/>
                    <a:moveTo>
                      <a:pt x="319" y="0"/>
                    </a:moveTo>
                    <a:lnTo>
                      <a:pt x="372" y="2"/>
                    </a:lnTo>
                    <a:lnTo>
                      <a:pt x="420" y="10"/>
                    </a:lnTo>
                    <a:lnTo>
                      <a:pt x="465" y="24"/>
                    </a:lnTo>
                    <a:lnTo>
                      <a:pt x="506" y="42"/>
                    </a:lnTo>
                    <a:lnTo>
                      <a:pt x="541" y="65"/>
                    </a:lnTo>
                    <a:lnTo>
                      <a:pt x="572" y="90"/>
                    </a:lnTo>
                    <a:lnTo>
                      <a:pt x="598" y="121"/>
                    </a:lnTo>
                    <a:lnTo>
                      <a:pt x="620" y="153"/>
                    </a:lnTo>
                    <a:lnTo>
                      <a:pt x="638" y="189"/>
                    </a:lnTo>
                    <a:lnTo>
                      <a:pt x="651" y="226"/>
                    </a:lnTo>
                    <a:lnTo>
                      <a:pt x="659" y="265"/>
                    </a:lnTo>
                    <a:lnTo>
                      <a:pt x="663" y="305"/>
                    </a:lnTo>
                    <a:lnTo>
                      <a:pt x="663" y="346"/>
                    </a:lnTo>
                    <a:lnTo>
                      <a:pt x="659" y="385"/>
                    </a:lnTo>
                    <a:lnTo>
                      <a:pt x="651" y="425"/>
                    </a:lnTo>
                    <a:lnTo>
                      <a:pt x="638" y="462"/>
                    </a:lnTo>
                    <a:lnTo>
                      <a:pt x="622" y="498"/>
                    </a:lnTo>
                    <a:lnTo>
                      <a:pt x="601" y="533"/>
                    </a:lnTo>
                    <a:lnTo>
                      <a:pt x="576" y="564"/>
                    </a:lnTo>
                    <a:lnTo>
                      <a:pt x="547" y="593"/>
                    </a:lnTo>
                    <a:lnTo>
                      <a:pt x="513" y="616"/>
                    </a:lnTo>
                    <a:lnTo>
                      <a:pt x="477" y="636"/>
                    </a:lnTo>
                    <a:lnTo>
                      <a:pt x="436" y="651"/>
                    </a:lnTo>
                    <a:lnTo>
                      <a:pt x="391" y="661"/>
                    </a:lnTo>
                    <a:lnTo>
                      <a:pt x="343" y="663"/>
                    </a:lnTo>
                    <a:lnTo>
                      <a:pt x="290" y="661"/>
                    </a:lnTo>
                    <a:lnTo>
                      <a:pt x="254" y="654"/>
                    </a:lnTo>
                    <a:lnTo>
                      <a:pt x="216" y="640"/>
                    </a:lnTo>
                    <a:lnTo>
                      <a:pt x="179" y="622"/>
                    </a:lnTo>
                    <a:lnTo>
                      <a:pt x="144" y="598"/>
                    </a:lnTo>
                    <a:lnTo>
                      <a:pt x="111" y="570"/>
                    </a:lnTo>
                    <a:lnTo>
                      <a:pt x="80" y="537"/>
                    </a:lnTo>
                    <a:lnTo>
                      <a:pt x="53" y="501"/>
                    </a:lnTo>
                    <a:lnTo>
                      <a:pt x="30" y="461"/>
                    </a:lnTo>
                    <a:lnTo>
                      <a:pt x="14" y="419"/>
                    </a:lnTo>
                    <a:lnTo>
                      <a:pt x="3" y="373"/>
                    </a:lnTo>
                    <a:lnTo>
                      <a:pt x="0" y="326"/>
                    </a:lnTo>
                    <a:lnTo>
                      <a:pt x="3" y="276"/>
                    </a:lnTo>
                    <a:lnTo>
                      <a:pt x="15" y="226"/>
                    </a:lnTo>
                    <a:lnTo>
                      <a:pt x="37" y="175"/>
                    </a:lnTo>
                    <a:lnTo>
                      <a:pt x="54" y="147"/>
                    </a:lnTo>
                    <a:lnTo>
                      <a:pt x="73" y="121"/>
                    </a:lnTo>
                    <a:lnTo>
                      <a:pt x="97" y="95"/>
                    </a:lnTo>
                    <a:lnTo>
                      <a:pt x="125" y="71"/>
                    </a:lnTo>
                    <a:lnTo>
                      <a:pt x="157" y="49"/>
                    </a:lnTo>
                    <a:lnTo>
                      <a:pt x="191" y="31"/>
                    </a:lnTo>
                    <a:lnTo>
                      <a:pt x="230" y="15"/>
                    </a:lnTo>
                    <a:lnTo>
                      <a:pt x="273" y="6"/>
                    </a:lnTo>
                    <a:lnTo>
                      <a:pt x="319" y="0"/>
                    </a:lnTo>
                    <a:close/>
                  </a:path>
                </a:pathLst>
              </a:custGeom>
              <a:solidFill>
                <a:srgbClr val="1957A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4400" kern="1200" dirty="0">
                  <a:solidFill>
                    <a:prstClr val="black"/>
                  </a:solidFill>
                  <a:latin typeface="Arial" panose="020B0604020202020204" pitchFamily="34" charset="0"/>
                  <a:ea typeface="+mn-ea"/>
                  <a:cs typeface="Arial" panose="020B0604020202020204" pitchFamily="34" charset="0"/>
                </a:endParaRPr>
              </a:p>
            </p:txBody>
          </p:sp>
        </p:grpSp>
        <p:grpSp>
          <p:nvGrpSpPr>
            <p:cNvPr id="83" name="Group 82"/>
            <p:cNvGrpSpPr/>
            <p:nvPr/>
          </p:nvGrpSpPr>
          <p:grpSpPr>
            <a:xfrm>
              <a:off x="7883008" y="5048697"/>
              <a:ext cx="571116" cy="571112"/>
              <a:chOff x="9665008" y="4780636"/>
              <a:chExt cx="279044" cy="279044"/>
            </a:xfrm>
          </p:grpSpPr>
          <p:sp>
            <p:nvSpPr>
              <p:cNvPr id="90" name="Oval 89"/>
              <p:cNvSpPr/>
              <p:nvPr userDrawn="1"/>
            </p:nvSpPr>
            <p:spPr>
              <a:xfrm>
                <a:off x="9665008" y="4780636"/>
                <a:ext cx="279044" cy="27904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400" kern="1200" dirty="0">
                  <a:solidFill>
                    <a:prstClr val="white"/>
                  </a:solidFill>
                  <a:latin typeface="Arial" panose="020B0604020202020204" pitchFamily="34" charset="0"/>
                </a:endParaRPr>
              </a:p>
            </p:txBody>
          </p:sp>
          <p:sp>
            <p:nvSpPr>
              <p:cNvPr id="91" name="Freeform 48"/>
              <p:cNvSpPr>
                <a:spLocks/>
              </p:cNvSpPr>
              <p:nvPr userDrawn="1"/>
            </p:nvSpPr>
            <p:spPr bwMode="auto">
              <a:xfrm>
                <a:off x="9706594" y="4852691"/>
                <a:ext cx="195872" cy="134934"/>
              </a:xfrm>
              <a:custGeom>
                <a:avLst/>
                <a:gdLst>
                  <a:gd name="T0" fmla="*/ 652 w 720"/>
                  <a:gd name="T1" fmla="*/ 218 h 496"/>
                  <a:gd name="T2" fmla="*/ 688 w 720"/>
                  <a:gd name="T3" fmla="*/ 206 h 496"/>
                  <a:gd name="T4" fmla="*/ 712 w 720"/>
                  <a:gd name="T5" fmla="*/ 182 h 496"/>
                  <a:gd name="T6" fmla="*/ 700 w 720"/>
                  <a:gd name="T7" fmla="*/ 180 h 496"/>
                  <a:gd name="T8" fmla="*/ 642 w 720"/>
                  <a:gd name="T9" fmla="*/ 186 h 496"/>
                  <a:gd name="T10" fmla="*/ 628 w 720"/>
                  <a:gd name="T11" fmla="*/ 166 h 496"/>
                  <a:gd name="T12" fmla="*/ 606 w 720"/>
                  <a:gd name="T13" fmla="*/ 118 h 496"/>
                  <a:gd name="T14" fmla="*/ 548 w 720"/>
                  <a:gd name="T15" fmla="*/ 64 h 496"/>
                  <a:gd name="T16" fmla="*/ 500 w 720"/>
                  <a:gd name="T17" fmla="*/ 48 h 496"/>
                  <a:gd name="T18" fmla="*/ 476 w 720"/>
                  <a:gd name="T19" fmla="*/ 48 h 496"/>
                  <a:gd name="T20" fmla="*/ 504 w 720"/>
                  <a:gd name="T21" fmla="*/ 38 h 496"/>
                  <a:gd name="T22" fmla="*/ 534 w 720"/>
                  <a:gd name="T23" fmla="*/ 26 h 496"/>
                  <a:gd name="T24" fmla="*/ 536 w 720"/>
                  <a:gd name="T25" fmla="*/ 16 h 496"/>
                  <a:gd name="T26" fmla="*/ 524 w 720"/>
                  <a:gd name="T27" fmla="*/ 12 h 496"/>
                  <a:gd name="T28" fmla="*/ 466 w 720"/>
                  <a:gd name="T29" fmla="*/ 30 h 496"/>
                  <a:gd name="T30" fmla="*/ 490 w 720"/>
                  <a:gd name="T31" fmla="*/ 18 h 496"/>
                  <a:gd name="T32" fmla="*/ 504 w 720"/>
                  <a:gd name="T33" fmla="*/ 0 h 496"/>
                  <a:gd name="T34" fmla="*/ 474 w 720"/>
                  <a:gd name="T35" fmla="*/ 10 h 496"/>
                  <a:gd name="T36" fmla="*/ 448 w 720"/>
                  <a:gd name="T37" fmla="*/ 26 h 496"/>
                  <a:gd name="T38" fmla="*/ 460 w 720"/>
                  <a:gd name="T39" fmla="*/ 6 h 496"/>
                  <a:gd name="T40" fmla="*/ 406 w 720"/>
                  <a:gd name="T41" fmla="*/ 58 h 496"/>
                  <a:gd name="T42" fmla="*/ 368 w 720"/>
                  <a:gd name="T43" fmla="*/ 128 h 496"/>
                  <a:gd name="T44" fmla="*/ 318 w 720"/>
                  <a:gd name="T45" fmla="*/ 154 h 496"/>
                  <a:gd name="T46" fmla="*/ 292 w 720"/>
                  <a:gd name="T47" fmla="*/ 136 h 496"/>
                  <a:gd name="T48" fmla="*/ 166 w 720"/>
                  <a:gd name="T49" fmla="*/ 76 h 496"/>
                  <a:gd name="T50" fmla="*/ 108 w 720"/>
                  <a:gd name="T51" fmla="*/ 66 h 496"/>
                  <a:gd name="T52" fmla="*/ 120 w 720"/>
                  <a:gd name="T53" fmla="*/ 100 h 496"/>
                  <a:gd name="T54" fmla="*/ 152 w 720"/>
                  <a:gd name="T55" fmla="*/ 134 h 496"/>
                  <a:gd name="T56" fmla="*/ 160 w 720"/>
                  <a:gd name="T57" fmla="*/ 144 h 496"/>
                  <a:gd name="T58" fmla="*/ 124 w 720"/>
                  <a:gd name="T59" fmla="*/ 150 h 496"/>
                  <a:gd name="T60" fmla="*/ 138 w 720"/>
                  <a:gd name="T61" fmla="*/ 184 h 496"/>
                  <a:gd name="T62" fmla="*/ 170 w 720"/>
                  <a:gd name="T63" fmla="*/ 210 h 496"/>
                  <a:gd name="T64" fmla="*/ 206 w 720"/>
                  <a:gd name="T65" fmla="*/ 222 h 496"/>
                  <a:gd name="T66" fmla="*/ 166 w 720"/>
                  <a:gd name="T67" fmla="*/ 234 h 496"/>
                  <a:gd name="T68" fmla="*/ 160 w 720"/>
                  <a:gd name="T69" fmla="*/ 250 h 496"/>
                  <a:gd name="T70" fmla="*/ 186 w 720"/>
                  <a:gd name="T71" fmla="*/ 274 h 496"/>
                  <a:gd name="T72" fmla="*/ 226 w 720"/>
                  <a:gd name="T73" fmla="*/ 286 h 496"/>
                  <a:gd name="T74" fmla="*/ 236 w 720"/>
                  <a:gd name="T75" fmla="*/ 290 h 496"/>
                  <a:gd name="T76" fmla="*/ 218 w 720"/>
                  <a:gd name="T77" fmla="*/ 306 h 496"/>
                  <a:gd name="T78" fmla="*/ 216 w 720"/>
                  <a:gd name="T79" fmla="*/ 322 h 496"/>
                  <a:gd name="T80" fmla="*/ 236 w 720"/>
                  <a:gd name="T81" fmla="*/ 342 h 496"/>
                  <a:gd name="T82" fmla="*/ 268 w 720"/>
                  <a:gd name="T83" fmla="*/ 346 h 496"/>
                  <a:gd name="T84" fmla="*/ 220 w 720"/>
                  <a:gd name="T85" fmla="*/ 382 h 496"/>
                  <a:gd name="T86" fmla="*/ 168 w 720"/>
                  <a:gd name="T87" fmla="*/ 400 h 496"/>
                  <a:gd name="T88" fmla="*/ 112 w 720"/>
                  <a:gd name="T89" fmla="*/ 404 h 496"/>
                  <a:gd name="T90" fmla="*/ 60 w 720"/>
                  <a:gd name="T91" fmla="*/ 392 h 496"/>
                  <a:gd name="T92" fmla="*/ 14 w 720"/>
                  <a:gd name="T93" fmla="*/ 364 h 496"/>
                  <a:gd name="T94" fmla="*/ 18 w 720"/>
                  <a:gd name="T95" fmla="*/ 376 h 496"/>
                  <a:gd name="T96" fmla="*/ 76 w 720"/>
                  <a:gd name="T97" fmla="*/ 430 h 496"/>
                  <a:gd name="T98" fmla="*/ 144 w 720"/>
                  <a:gd name="T99" fmla="*/ 468 h 496"/>
                  <a:gd name="T100" fmla="*/ 216 w 720"/>
                  <a:gd name="T101" fmla="*/ 490 h 496"/>
                  <a:gd name="T102" fmla="*/ 290 w 720"/>
                  <a:gd name="T103" fmla="*/ 496 h 496"/>
                  <a:gd name="T104" fmla="*/ 364 w 720"/>
                  <a:gd name="T105" fmla="*/ 490 h 496"/>
                  <a:gd name="T106" fmla="*/ 434 w 720"/>
                  <a:gd name="T107" fmla="*/ 470 h 496"/>
                  <a:gd name="T108" fmla="*/ 498 w 720"/>
                  <a:gd name="T109" fmla="*/ 438 h 496"/>
                  <a:gd name="T110" fmla="*/ 554 w 720"/>
                  <a:gd name="T111" fmla="*/ 396 h 496"/>
                  <a:gd name="T112" fmla="*/ 598 w 720"/>
                  <a:gd name="T113" fmla="*/ 344 h 496"/>
                  <a:gd name="T114" fmla="*/ 628 w 720"/>
                  <a:gd name="T115" fmla="*/ 284 h 496"/>
                  <a:gd name="T116" fmla="*/ 650 w 720"/>
                  <a:gd name="T117" fmla="*/ 260 h 496"/>
                  <a:gd name="T118" fmla="*/ 688 w 720"/>
                  <a:gd name="T119" fmla="*/ 252 h 496"/>
                  <a:gd name="T120" fmla="*/ 720 w 720"/>
                  <a:gd name="T121" fmla="*/ 228 h 496"/>
                  <a:gd name="T122" fmla="*/ 678 w 720"/>
                  <a:gd name="T123" fmla="*/ 230 h 496"/>
                  <a:gd name="T124" fmla="*/ 638 w 720"/>
                  <a:gd name="T125" fmla="*/ 220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20" h="496">
                    <a:moveTo>
                      <a:pt x="638" y="220"/>
                    </a:moveTo>
                    <a:lnTo>
                      <a:pt x="638" y="220"/>
                    </a:lnTo>
                    <a:lnTo>
                      <a:pt x="652" y="218"/>
                    </a:lnTo>
                    <a:lnTo>
                      <a:pt x="666" y="216"/>
                    </a:lnTo>
                    <a:lnTo>
                      <a:pt x="678" y="210"/>
                    </a:lnTo>
                    <a:lnTo>
                      <a:pt x="688" y="206"/>
                    </a:lnTo>
                    <a:lnTo>
                      <a:pt x="698" y="198"/>
                    </a:lnTo>
                    <a:lnTo>
                      <a:pt x="706" y="192"/>
                    </a:lnTo>
                    <a:lnTo>
                      <a:pt x="712" y="182"/>
                    </a:lnTo>
                    <a:lnTo>
                      <a:pt x="716" y="174"/>
                    </a:lnTo>
                    <a:lnTo>
                      <a:pt x="716" y="174"/>
                    </a:lnTo>
                    <a:lnTo>
                      <a:pt x="700" y="180"/>
                    </a:lnTo>
                    <a:lnTo>
                      <a:pt x="678" y="186"/>
                    </a:lnTo>
                    <a:lnTo>
                      <a:pt x="654" y="186"/>
                    </a:lnTo>
                    <a:lnTo>
                      <a:pt x="642" y="186"/>
                    </a:lnTo>
                    <a:lnTo>
                      <a:pt x="632" y="184"/>
                    </a:lnTo>
                    <a:lnTo>
                      <a:pt x="632" y="184"/>
                    </a:lnTo>
                    <a:lnTo>
                      <a:pt x="628" y="166"/>
                    </a:lnTo>
                    <a:lnTo>
                      <a:pt x="628" y="166"/>
                    </a:lnTo>
                    <a:lnTo>
                      <a:pt x="618" y="142"/>
                    </a:lnTo>
                    <a:lnTo>
                      <a:pt x="606" y="118"/>
                    </a:lnTo>
                    <a:lnTo>
                      <a:pt x="590" y="96"/>
                    </a:lnTo>
                    <a:lnTo>
                      <a:pt x="570" y="78"/>
                    </a:lnTo>
                    <a:lnTo>
                      <a:pt x="548" y="64"/>
                    </a:lnTo>
                    <a:lnTo>
                      <a:pt x="526" y="54"/>
                    </a:lnTo>
                    <a:lnTo>
                      <a:pt x="514" y="50"/>
                    </a:lnTo>
                    <a:lnTo>
                      <a:pt x="500" y="48"/>
                    </a:lnTo>
                    <a:lnTo>
                      <a:pt x="488" y="46"/>
                    </a:lnTo>
                    <a:lnTo>
                      <a:pt x="476" y="48"/>
                    </a:lnTo>
                    <a:lnTo>
                      <a:pt x="476" y="48"/>
                    </a:lnTo>
                    <a:lnTo>
                      <a:pt x="492" y="42"/>
                    </a:lnTo>
                    <a:lnTo>
                      <a:pt x="492" y="42"/>
                    </a:lnTo>
                    <a:lnTo>
                      <a:pt x="504" y="38"/>
                    </a:lnTo>
                    <a:lnTo>
                      <a:pt x="520" y="34"/>
                    </a:lnTo>
                    <a:lnTo>
                      <a:pt x="528" y="30"/>
                    </a:lnTo>
                    <a:lnTo>
                      <a:pt x="534" y="26"/>
                    </a:lnTo>
                    <a:lnTo>
                      <a:pt x="538" y="22"/>
                    </a:lnTo>
                    <a:lnTo>
                      <a:pt x="536" y="16"/>
                    </a:lnTo>
                    <a:lnTo>
                      <a:pt x="536" y="16"/>
                    </a:lnTo>
                    <a:lnTo>
                      <a:pt x="536" y="14"/>
                    </a:lnTo>
                    <a:lnTo>
                      <a:pt x="532" y="12"/>
                    </a:lnTo>
                    <a:lnTo>
                      <a:pt x="524" y="12"/>
                    </a:lnTo>
                    <a:lnTo>
                      <a:pt x="514" y="14"/>
                    </a:lnTo>
                    <a:lnTo>
                      <a:pt x="504" y="16"/>
                    </a:lnTo>
                    <a:lnTo>
                      <a:pt x="466" y="30"/>
                    </a:lnTo>
                    <a:lnTo>
                      <a:pt x="466" y="30"/>
                    </a:lnTo>
                    <a:lnTo>
                      <a:pt x="478" y="24"/>
                    </a:lnTo>
                    <a:lnTo>
                      <a:pt x="490" y="18"/>
                    </a:lnTo>
                    <a:lnTo>
                      <a:pt x="500" y="10"/>
                    </a:lnTo>
                    <a:lnTo>
                      <a:pt x="504" y="6"/>
                    </a:lnTo>
                    <a:lnTo>
                      <a:pt x="504" y="0"/>
                    </a:lnTo>
                    <a:lnTo>
                      <a:pt x="504" y="0"/>
                    </a:lnTo>
                    <a:lnTo>
                      <a:pt x="490" y="4"/>
                    </a:lnTo>
                    <a:lnTo>
                      <a:pt x="474" y="10"/>
                    </a:lnTo>
                    <a:lnTo>
                      <a:pt x="462" y="16"/>
                    </a:lnTo>
                    <a:lnTo>
                      <a:pt x="448" y="26"/>
                    </a:lnTo>
                    <a:lnTo>
                      <a:pt x="448" y="26"/>
                    </a:lnTo>
                    <a:lnTo>
                      <a:pt x="456" y="16"/>
                    </a:lnTo>
                    <a:lnTo>
                      <a:pt x="460" y="6"/>
                    </a:lnTo>
                    <a:lnTo>
                      <a:pt x="460" y="6"/>
                    </a:lnTo>
                    <a:lnTo>
                      <a:pt x="440" y="20"/>
                    </a:lnTo>
                    <a:lnTo>
                      <a:pt x="422" y="38"/>
                    </a:lnTo>
                    <a:lnTo>
                      <a:pt x="406" y="58"/>
                    </a:lnTo>
                    <a:lnTo>
                      <a:pt x="392" y="80"/>
                    </a:lnTo>
                    <a:lnTo>
                      <a:pt x="380" y="104"/>
                    </a:lnTo>
                    <a:lnTo>
                      <a:pt x="368" y="128"/>
                    </a:lnTo>
                    <a:lnTo>
                      <a:pt x="346" y="180"/>
                    </a:lnTo>
                    <a:lnTo>
                      <a:pt x="346" y="180"/>
                    </a:lnTo>
                    <a:lnTo>
                      <a:pt x="318" y="154"/>
                    </a:lnTo>
                    <a:lnTo>
                      <a:pt x="304" y="144"/>
                    </a:lnTo>
                    <a:lnTo>
                      <a:pt x="292" y="136"/>
                    </a:lnTo>
                    <a:lnTo>
                      <a:pt x="292" y="136"/>
                    </a:lnTo>
                    <a:lnTo>
                      <a:pt x="256" y="116"/>
                    </a:lnTo>
                    <a:lnTo>
                      <a:pt x="214" y="98"/>
                    </a:lnTo>
                    <a:lnTo>
                      <a:pt x="166" y="76"/>
                    </a:lnTo>
                    <a:lnTo>
                      <a:pt x="108" y="54"/>
                    </a:lnTo>
                    <a:lnTo>
                      <a:pt x="108" y="54"/>
                    </a:lnTo>
                    <a:lnTo>
                      <a:pt x="108" y="66"/>
                    </a:lnTo>
                    <a:lnTo>
                      <a:pt x="110" y="76"/>
                    </a:lnTo>
                    <a:lnTo>
                      <a:pt x="114" y="88"/>
                    </a:lnTo>
                    <a:lnTo>
                      <a:pt x="120" y="100"/>
                    </a:lnTo>
                    <a:lnTo>
                      <a:pt x="128" y="112"/>
                    </a:lnTo>
                    <a:lnTo>
                      <a:pt x="138" y="124"/>
                    </a:lnTo>
                    <a:lnTo>
                      <a:pt x="152" y="134"/>
                    </a:lnTo>
                    <a:lnTo>
                      <a:pt x="170" y="144"/>
                    </a:lnTo>
                    <a:lnTo>
                      <a:pt x="170" y="144"/>
                    </a:lnTo>
                    <a:lnTo>
                      <a:pt x="160" y="144"/>
                    </a:lnTo>
                    <a:lnTo>
                      <a:pt x="148" y="146"/>
                    </a:lnTo>
                    <a:lnTo>
                      <a:pt x="124" y="150"/>
                    </a:lnTo>
                    <a:lnTo>
                      <a:pt x="124" y="150"/>
                    </a:lnTo>
                    <a:lnTo>
                      <a:pt x="128" y="162"/>
                    </a:lnTo>
                    <a:lnTo>
                      <a:pt x="132" y="172"/>
                    </a:lnTo>
                    <a:lnTo>
                      <a:pt x="138" y="184"/>
                    </a:lnTo>
                    <a:lnTo>
                      <a:pt x="146" y="194"/>
                    </a:lnTo>
                    <a:lnTo>
                      <a:pt x="158" y="202"/>
                    </a:lnTo>
                    <a:lnTo>
                      <a:pt x="170" y="210"/>
                    </a:lnTo>
                    <a:lnTo>
                      <a:pt x="186" y="216"/>
                    </a:lnTo>
                    <a:lnTo>
                      <a:pt x="206" y="222"/>
                    </a:lnTo>
                    <a:lnTo>
                      <a:pt x="206" y="222"/>
                    </a:lnTo>
                    <a:lnTo>
                      <a:pt x="188" y="224"/>
                    </a:lnTo>
                    <a:lnTo>
                      <a:pt x="176" y="228"/>
                    </a:lnTo>
                    <a:lnTo>
                      <a:pt x="166" y="234"/>
                    </a:lnTo>
                    <a:lnTo>
                      <a:pt x="156" y="242"/>
                    </a:lnTo>
                    <a:lnTo>
                      <a:pt x="156" y="242"/>
                    </a:lnTo>
                    <a:lnTo>
                      <a:pt x="160" y="250"/>
                    </a:lnTo>
                    <a:lnTo>
                      <a:pt x="168" y="258"/>
                    </a:lnTo>
                    <a:lnTo>
                      <a:pt x="176" y="266"/>
                    </a:lnTo>
                    <a:lnTo>
                      <a:pt x="186" y="274"/>
                    </a:lnTo>
                    <a:lnTo>
                      <a:pt x="198" y="280"/>
                    </a:lnTo>
                    <a:lnTo>
                      <a:pt x="212" y="284"/>
                    </a:lnTo>
                    <a:lnTo>
                      <a:pt x="226" y="286"/>
                    </a:lnTo>
                    <a:lnTo>
                      <a:pt x="244" y="284"/>
                    </a:lnTo>
                    <a:lnTo>
                      <a:pt x="244" y="284"/>
                    </a:lnTo>
                    <a:lnTo>
                      <a:pt x="236" y="290"/>
                    </a:lnTo>
                    <a:lnTo>
                      <a:pt x="228" y="294"/>
                    </a:lnTo>
                    <a:lnTo>
                      <a:pt x="222" y="300"/>
                    </a:lnTo>
                    <a:lnTo>
                      <a:pt x="218" y="306"/>
                    </a:lnTo>
                    <a:lnTo>
                      <a:pt x="216" y="310"/>
                    </a:lnTo>
                    <a:lnTo>
                      <a:pt x="216" y="316"/>
                    </a:lnTo>
                    <a:lnTo>
                      <a:pt x="216" y="322"/>
                    </a:lnTo>
                    <a:lnTo>
                      <a:pt x="218" y="326"/>
                    </a:lnTo>
                    <a:lnTo>
                      <a:pt x="226" y="336"/>
                    </a:lnTo>
                    <a:lnTo>
                      <a:pt x="236" y="342"/>
                    </a:lnTo>
                    <a:lnTo>
                      <a:pt x="250" y="346"/>
                    </a:lnTo>
                    <a:lnTo>
                      <a:pt x="268" y="346"/>
                    </a:lnTo>
                    <a:lnTo>
                      <a:pt x="268" y="346"/>
                    </a:lnTo>
                    <a:lnTo>
                      <a:pt x="252" y="360"/>
                    </a:lnTo>
                    <a:lnTo>
                      <a:pt x="236" y="372"/>
                    </a:lnTo>
                    <a:lnTo>
                      <a:pt x="220" y="382"/>
                    </a:lnTo>
                    <a:lnTo>
                      <a:pt x="202" y="390"/>
                    </a:lnTo>
                    <a:lnTo>
                      <a:pt x="186" y="396"/>
                    </a:lnTo>
                    <a:lnTo>
                      <a:pt x="168" y="400"/>
                    </a:lnTo>
                    <a:lnTo>
                      <a:pt x="150" y="404"/>
                    </a:lnTo>
                    <a:lnTo>
                      <a:pt x="130" y="404"/>
                    </a:lnTo>
                    <a:lnTo>
                      <a:pt x="112" y="404"/>
                    </a:lnTo>
                    <a:lnTo>
                      <a:pt x="94" y="400"/>
                    </a:lnTo>
                    <a:lnTo>
                      <a:pt x="78" y="396"/>
                    </a:lnTo>
                    <a:lnTo>
                      <a:pt x="60" y="392"/>
                    </a:lnTo>
                    <a:lnTo>
                      <a:pt x="44" y="384"/>
                    </a:lnTo>
                    <a:lnTo>
                      <a:pt x="28" y="376"/>
                    </a:lnTo>
                    <a:lnTo>
                      <a:pt x="14" y="364"/>
                    </a:lnTo>
                    <a:lnTo>
                      <a:pt x="0" y="354"/>
                    </a:lnTo>
                    <a:lnTo>
                      <a:pt x="0" y="354"/>
                    </a:lnTo>
                    <a:lnTo>
                      <a:pt x="18" y="376"/>
                    </a:lnTo>
                    <a:lnTo>
                      <a:pt x="36" y="396"/>
                    </a:lnTo>
                    <a:lnTo>
                      <a:pt x="56" y="414"/>
                    </a:lnTo>
                    <a:lnTo>
                      <a:pt x="76" y="430"/>
                    </a:lnTo>
                    <a:lnTo>
                      <a:pt x="98" y="444"/>
                    </a:lnTo>
                    <a:lnTo>
                      <a:pt x="120" y="456"/>
                    </a:lnTo>
                    <a:lnTo>
                      <a:pt x="144" y="468"/>
                    </a:lnTo>
                    <a:lnTo>
                      <a:pt x="168" y="476"/>
                    </a:lnTo>
                    <a:lnTo>
                      <a:pt x="192" y="484"/>
                    </a:lnTo>
                    <a:lnTo>
                      <a:pt x="216" y="490"/>
                    </a:lnTo>
                    <a:lnTo>
                      <a:pt x="240" y="494"/>
                    </a:lnTo>
                    <a:lnTo>
                      <a:pt x="264" y="496"/>
                    </a:lnTo>
                    <a:lnTo>
                      <a:pt x="290" y="496"/>
                    </a:lnTo>
                    <a:lnTo>
                      <a:pt x="314" y="496"/>
                    </a:lnTo>
                    <a:lnTo>
                      <a:pt x="338" y="492"/>
                    </a:lnTo>
                    <a:lnTo>
                      <a:pt x="364" y="490"/>
                    </a:lnTo>
                    <a:lnTo>
                      <a:pt x="386" y="484"/>
                    </a:lnTo>
                    <a:lnTo>
                      <a:pt x="410" y="478"/>
                    </a:lnTo>
                    <a:lnTo>
                      <a:pt x="434" y="470"/>
                    </a:lnTo>
                    <a:lnTo>
                      <a:pt x="456" y="460"/>
                    </a:lnTo>
                    <a:lnTo>
                      <a:pt x="476" y="450"/>
                    </a:lnTo>
                    <a:lnTo>
                      <a:pt x="498" y="438"/>
                    </a:lnTo>
                    <a:lnTo>
                      <a:pt x="518" y="424"/>
                    </a:lnTo>
                    <a:lnTo>
                      <a:pt x="536" y="410"/>
                    </a:lnTo>
                    <a:lnTo>
                      <a:pt x="554" y="396"/>
                    </a:lnTo>
                    <a:lnTo>
                      <a:pt x="570" y="380"/>
                    </a:lnTo>
                    <a:lnTo>
                      <a:pt x="584" y="362"/>
                    </a:lnTo>
                    <a:lnTo>
                      <a:pt x="598" y="344"/>
                    </a:lnTo>
                    <a:lnTo>
                      <a:pt x="610" y="324"/>
                    </a:lnTo>
                    <a:lnTo>
                      <a:pt x="620" y="304"/>
                    </a:lnTo>
                    <a:lnTo>
                      <a:pt x="628" y="284"/>
                    </a:lnTo>
                    <a:lnTo>
                      <a:pt x="634" y="262"/>
                    </a:lnTo>
                    <a:lnTo>
                      <a:pt x="634" y="262"/>
                    </a:lnTo>
                    <a:lnTo>
                      <a:pt x="650" y="260"/>
                    </a:lnTo>
                    <a:lnTo>
                      <a:pt x="664" y="258"/>
                    </a:lnTo>
                    <a:lnTo>
                      <a:pt x="676" y="256"/>
                    </a:lnTo>
                    <a:lnTo>
                      <a:pt x="688" y="252"/>
                    </a:lnTo>
                    <a:lnTo>
                      <a:pt x="698" y="246"/>
                    </a:lnTo>
                    <a:lnTo>
                      <a:pt x="706" y="242"/>
                    </a:lnTo>
                    <a:lnTo>
                      <a:pt x="720" y="228"/>
                    </a:lnTo>
                    <a:lnTo>
                      <a:pt x="720" y="228"/>
                    </a:lnTo>
                    <a:lnTo>
                      <a:pt x="700" y="230"/>
                    </a:lnTo>
                    <a:lnTo>
                      <a:pt x="678" y="230"/>
                    </a:lnTo>
                    <a:lnTo>
                      <a:pt x="656" y="226"/>
                    </a:lnTo>
                    <a:lnTo>
                      <a:pt x="638" y="220"/>
                    </a:lnTo>
                    <a:lnTo>
                      <a:pt x="638" y="220"/>
                    </a:lnTo>
                    <a:close/>
                  </a:path>
                </a:pathLst>
              </a:custGeom>
              <a:solidFill>
                <a:srgbClr val="1957A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4400" kern="1200" dirty="0">
                  <a:solidFill>
                    <a:prstClr val="black"/>
                  </a:solidFill>
                  <a:latin typeface="Arial" panose="020B0604020202020204" pitchFamily="34" charset="0"/>
                  <a:ea typeface="+mn-ea"/>
                  <a:cs typeface="Arial" panose="020B0604020202020204" pitchFamily="34" charset="0"/>
                </a:endParaRPr>
              </a:p>
            </p:txBody>
          </p:sp>
        </p:grpSp>
        <p:grpSp>
          <p:nvGrpSpPr>
            <p:cNvPr id="84" name="Group 83"/>
            <p:cNvGrpSpPr/>
            <p:nvPr/>
          </p:nvGrpSpPr>
          <p:grpSpPr>
            <a:xfrm>
              <a:off x="9357564" y="5048697"/>
              <a:ext cx="571116" cy="571112"/>
              <a:chOff x="10309320" y="4780636"/>
              <a:chExt cx="279044" cy="279044"/>
            </a:xfrm>
          </p:grpSpPr>
          <p:sp>
            <p:nvSpPr>
              <p:cNvPr id="88" name="Oval 87"/>
              <p:cNvSpPr/>
              <p:nvPr userDrawn="1"/>
            </p:nvSpPr>
            <p:spPr>
              <a:xfrm>
                <a:off x="10309320" y="4780636"/>
                <a:ext cx="279044" cy="27904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400" kern="1200" dirty="0">
                  <a:solidFill>
                    <a:prstClr val="white"/>
                  </a:solidFill>
                  <a:latin typeface="Arial" panose="020B0604020202020204" pitchFamily="34" charset="0"/>
                </a:endParaRPr>
              </a:p>
            </p:txBody>
          </p:sp>
          <p:sp>
            <p:nvSpPr>
              <p:cNvPr id="89" name="Freeform 626"/>
              <p:cNvSpPr>
                <a:spLocks noEditPoints="1"/>
              </p:cNvSpPr>
              <p:nvPr userDrawn="1"/>
            </p:nvSpPr>
            <p:spPr bwMode="auto">
              <a:xfrm>
                <a:off x="10377033" y="4848291"/>
                <a:ext cx="143618" cy="143734"/>
              </a:xfrm>
              <a:custGeom>
                <a:avLst/>
                <a:gdLst>
                  <a:gd name="T0" fmla="*/ 766 w 2492"/>
                  <a:gd name="T1" fmla="*/ 2115 h 2494"/>
                  <a:gd name="T2" fmla="*/ 1669 w 2492"/>
                  <a:gd name="T3" fmla="*/ 932 h 2494"/>
                  <a:gd name="T4" fmla="*/ 1524 w 2492"/>
                  <a:gd name="T5" fmla="*/ 957 h 2494"/>
                  <a:gd name="T6" fmla="*/ 1402 w 2492"/>
                  <a:gd name="T7" fmla="*/ 1045 h 2494"/>
                  <a:gd name="T8" fmla="*/ 1362 w 2492"/>
                  <a:gd name="T9" fmla="*/ 1094 h 2494"/>
                  <a:gd name="T10" fmla="*/ 1349 w 2492"/>
                  <a:gd name="T11" fmla="*/ 1104 h 2494"/>
                  <a:gd name="T12" fmla="*/ 1344 w 2492"/>
                  <a:gd name="T13" fmla="*/ 1005 h 2494"/>
                  <a:gd name="T14" fmla="*/ 953 w 2492"/>
                  <a:gd name="T15" fmla="*/ 2115 h 2494"/>
                  <a:gd name="T16" fmla="*/ 1346 w 2492"/>
                  <a:gd name="T17" fmla="*/ 2050 h 2494"/>
                  <a:gd name="T18" fmla="*/ 1351 w 2492"/>
                  <a:gd name="T19" fmla="*/ 1442 h 2494"/>
                  <a:gd name="T20" fmla="*/ 1381 w 2492"/>
                  <a:gd name="T21" fmla="*/ 1333 h 2494"/>
                  <a:gd name="T22" fmla="*/ 1451 w 2492"/>
                  <a:gd name="T23" fmla="*/ 1255 h 2494"/>
                  <a:gd name="T24" fmla="*/ 1551 w 2492"/>
                  <a:gd name="T25" fmla="*/ 1232 h 2494"/>
                  <a:gd name="T26" fmla="*/ 1648 w 2492"/>
                  <a:gd name="T27" fmla="*/ 1264 h 2494"/>
                  <a:gd name="T28" fmla="*/ 1704 w 2492"/>
                  <a:gd name="T29" fmla="*/ 1353 h 2494"/>
                  <a:gd name="T30" fmla="*/ 1719 w 2492"/>
                  <a:gd name="T31" fmla="*/ 1516 h 2494"/>
                  <a:gd name="T32" fmla="*/ 2110 w 2492"/>
                  <a:gd name="T33" fmla="*/ 2115 h 2494"/>
                  <a:gd name="T34" fmla="*/ 2113 w 2492"/>
                  <a:gd name="T35" fmla="*/ 1761 h 2494"/>
                  <a:gd name="T36" fmla="*/ 2099 w 2492"/>
                  <a:gd name="T37" fmla="*/ 1312 h 2494"/>
                  <a:gd name="T38" fmla="*/ 2052 w 2492"/>
                  <a:gd name="T39" fmla="*/ 1147 h 2494"/>
                  <a:gd name="T40" fmla="*/ 1963 w 2492"/>
                  <a:gd name="T41" fmla="*/ 1029 h 2494"/>
                  <a:gd name="T42" fmla="*/ 1829 w 2492"/>
                  <a:gd name="T43" fmla="*/ 956 h 2494"/>
                  <a:gd name="T44" fmla="*/ 1669 w 2492"/>
                  <a:gd name="T45" fmla="*/ 932 h 2494"/>
                  <a:gd name="T46" fmla="*/ 483 w 2492"/>
                  <a:gd name="T47" fmla="*/ 426 h 2494"/>
                  <a:gd name="T48" fmla="*/ 391 w 2492"/>
                  <a:gd name="T49" fmla="*/ 496 h 2494"/>
                  <a:gd name="T50" fmla="*/ 356 w 2492"/>
                  <a:gd name="T51" fmla="*/ 610 h 2494"/>
                  <a:gd name="T52" fmla="*/ 391 w 2492"/>
                  <a:gd name="T53" fmla="*/ 722 h 2494"/>
                  <a:gd name="T54" fmla="*/ 481 w 2492"/>
                  <a:gd name="T55" fmla="*/ 792 h 2494"/>
                  <a:gd name="T56" fmla="*/ 610 w 2492"/>
                  <a:gd name="T57" fmla="*/ 803 h 2494"/>
                  <a:gd name="T58" fmla="*/ 718 w 2492"/>
                  <a:gd name="T59" fmla="*/ 752 h 2494"/>
                  <a:gd name="T60" fmla="*/ 775 w 2492"/>
                  <a:gd name="T61" fmla="*/ 652 h 2494"/>
                  <a:gd name="T62" fmla="*/ 764 w 2492"/>
                  <a:gd name="T63" fmla="*/ 531 h 2494"/>
                  <a:gd name="T64" fmla="*/ 690 w 2492"/>
                  <a:gd name="T65" fmla="*/ 443 h 2494"/>
                  <a:gd name="T66" fmla="*/ 569 w 2492"/>
                  <a:gd name="T67" fmla="*/ 412 h 2494"/>
                  <a:gd name="T68" fmla="*/ 2071 w 2492"/>
                  <a:gd name="T69" fmla="*/ 3 h 2494"/>
                  <a:gd name="T70" fmla="*/ 2144 w 2492"/>
                  <a:gd name="T71" fmla="*/ 20 h 2494"/>
                  <a:gd name="T72" fmla="*/ 2296 w 2492"/>
                  <a:gd name="T73" fmla="*/ 90 h 2494"/>
                  <a:gd name="T74" fmla="*/ 2409 w 2492"/>
                  <a:gd name="T75" fmla="*/ 211 h 2494"/>
                  <a:gd name="T76" fmla="*/ 2468 w 2492"/>
                  <a:gd name="T77" fmla="*/ 345 h 2494"/>
                  <a:gd name="T78" fmla="*/ 2492 w 2492"/>
                  <a:gd name="T79" fmla="*/ 2064 h 2494"/>
                  <a:gd name="T80" fmla="*/ 2482 w 2492"/>
                  <a:gd name="T81" fmla="*/ 2087 h 2494"/>
                  <a:gd name="T82" fmla="*/ 2430 w 2492"/>
                  <a:gd name="T83" fmla="*/ 2252 h 2494"/>
                  <a:gd name="T84" fmla="*/ 2326 w 2492"/>
                  <a:gd name="T85" fmla="*/ 2379 h 2494"/>
                  <a:gd name="T86" fmla="*/ 2188 w 2492"/>
                  <a:gd name="T87" fmla="*/ 2457 h 2494"/>
                  <a:gd name="T88" fmla="*/ 2063 w 2492"/>
                  <a:gd name="T89" fmla="*/ 2494 h 2494"/>
                  <a:gd name="T90" fmla="*/ 413 w 2492"/>
                  <a:gd name="T91" fmla="*/ 2488 h 2494"/>
                  <a:gd name="T92" fmla="*/ 292 w 2492"/>
                  <a:gd name="T93" fmla="*/ 2456 h 2494"/>
                  <a:gd name="T94" fmla="*/ 153 w 2492"/>
                  <a:gd name="T95" fmla="*/ 2368 h 2494"/>
                  <a:gd name="T96" fmla="*/ 52 w 2492"/>
                  <a:gd name="T97" fmla="*/ 2230 h 2494"/>
                  <a:gd name="T98" fmla="*/ 11 w 2492"/>
                  <a:gd name="T99" fmla="*/ 2107 h 2494"/>
                  <a:gd name="T100" fmla="*/ 3 w 2492"/>
                  <a:gd name="T101" fmla="*/ 421 h 2494"/>
                  <a:gd name="T102" fmla="*/ 19 w 2492"/>
                  <a:gd name="T103" fmla="*/ 348 h 2494"/>
                  <a:gd name="T104" fmla="*/ 89 w 2492"/>
                  <a:gd name="T105" fmla="*/ 195 h 2494"/>
                  <a:gd name="T106" fmla="*/ 211 w 2492"/>
                  <a:gd name="T107" fmla="*/ 81 h 2494"/>
                  <a:gd name="T108" fmla="*/ 345 w 2492"/>
                  <a:gd name="T109" fmla="*/ 23 h 2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492" h="2494">
                    <a:moveTo>
                      <a:pt x="383" y="959"/>
                    </a:moveTo>
                    <a:lnTo>
                      <a:pt x="383" y="2115"/>
                    </a:lnTo>
                    <a:lnTo>
                      <a:pt x="766" y="2115"/>
                    </a:lnTo>
                    <a:lnTo>
                      <a:pt x="766" y="959"/>
                    </a:lnTo>
                    <a:lnTo>
                      <a:pt x="383" y="959"/>
                    </a:lnTo>
                    <a:close/>
                    <a:moveTo>
                      <a:pt x="1669" y="932"/>
                    </a:moveTo>
                    <a:lnTo>
                      <a:pt x="1619" y="935"/>
                    </a:lnTo>
                    <a:lnTo>
                      <a:pt x="1570" y="943"/>
                    </a:lnTo>
                    <a:lnTo>
                      <a:pt x="1524" y="957"/>
                    </a:lnTo>
                    <a:lnTo>
                      <a:pt x="1481" y="980"/>
                    </a:lnTo>
                    <a:lnTo>
                      <a:pt x="1440" y="1008"/>
                    </a:lnTo>
                    <a:lnTo>
                      <a:pt x="1402" y="1045"/>
                    </a:lnTo>
                    <a:lnTo>
                      <a:pt x="1367" y="1089"/>
                    </a:lnTo>
                    <a:lnTo>
                      <a:pt x="1363" y="1091"/>
                    </a:lnTo>
                    <a:lnTo>
                      <a:pt x="1362" y="1094"/>
                    </a:lnTo>
                    <a:lnTo>
                      <a:pt x="1359" y="1096"/>
                    </a:lnTo>
                    <a:lnTo>
                      <a:pt x="1355" y="1100"/>
                    </a:lnTo>
                    <a:lnTo>
                      <a:pt x="1349" y="1104"/>
                    </a:lnTo>
                    <a:lnTo>
                      <a:pt x="1344" y="1110"/>
                    </a:lnTo>
                    <a:lnTo>
                      <a:pt x="1344" y="1056"/>
                    </a:lnTo>
                    <a:lnTo>
                      <a:pt x="1344" y="1005"/>
                    </a:lnTo>
                    <a:lnTo>
                      <a:pt x="1344" y="959"/>
                    </a:lnTo>
                    <a:lnTo>
                      <a:pt x="953" y="959"/>
                    </a:lnTo>
                    <a:lnTo>
                      <a:pt x="953" y="2115"/>
                    </a:lnTo>
                    <a:lnTo>
                      <a:pt x="1346" y="2115"/>
                    </a:lnTo>
                    <a:lnTo>
                      <a:pt x="1346" y="2080"/>
                    </a:lnTo>
                    <a:lnTo>
                      <a:pt x="1346" y="2050"/>
                    </a:lnTo>
                    <a:lnTo>
                      <a:pt x="1346" y="1765"/>
                    </a:lnTo>
                    <a:lnTo>
                      <a:pt x="1348" y="1481"/>
                    </a:lnTo>
                    <a:lnTo>
                      <a:pt x="1351" y="1442"/>
                    </a:lnTo>
                    <a:lnTo>
                      <a:pt x="1357" y="1404"/>
                    </a:lnTo>
                    <a:lnTo>
                      <a:pt x="1367" y="1368"/>
                    </a:lnTo>
                    <a:lnTo>
                      <a:pt x="1381" y="1333"/>
                    </a:lnTo>
                    <a:lnTo>
                      <a:pt x="1400" y="1301"/>
                    </a:lnTo>
                    <a:lnTo>
                      <a:pt x="1424" y="1275"/>
                    </a:lnTo>
                    <a:lnTo>
                      <a:pt x="1451" y="1255"/>
                    </a:lnTo>
                    <a:lnTo>
                      <a:pt x="1481" y="1242"/>
                    </a:lnTo>
                    <a:lnTo>
                      <a:pt x="1514" y="1234"/>
                    </a:lnTo>
                    <a:lnTo>
                      <a:pt x="1551" y="1232"/>
                    </a:lnTo>
                    <a:lnTo>
                      <a:pt x="1589" y="1237"/>
                    </a:lnTo>
                    <a:lnTo>
                      <a:pt x="1621" y="1247"/>
                    </a:lnTo>
                    <a:lnTo>
                      <a:pt x="1648" y="1264"/>
                    </a:lnTo>
                    <a:lnTo>
                      <a:pt x="1672" y="1288"/>
                    </a:lnTo>
                    <a:lnTo>
                      <a:pt x="1689" y="1317"/>
                    </a:lnTo>
                    <a:lnTo>
                      <a:pt x="1704" y="1353"/>
                    </a:lnTo>
                    <a:lnTo>
                      <a:pt x="1711" y="1395"/>
                    </a:lnTo>
                    <a:lnTo>
                      <a:pt x="1718" y="1455"/>
                    </a:lnTo>
                    <a:lnTo>
                      <a:pt x="1719" y="1516"/>
                    </a:lnTo>
                    <a:lnTo>
                      <a:pt x="1721" y="2061"/>
                    </a:lnTo>
                    <a:lnTo>
                      <a:pt x="1721" y="2115"/>
                    </a:lnTo>
                    <a:lnTo>
                      <a:pt x="2110" y="2115"/>
                    </a:lnTo>
                    <a:lnTo>
                      <a:pt x="2112" y="2096"/>
                    </a:lnTo>
                    <a:lnTo>
                      <a:pt x="2112" y="2079"/>
                    </a:lnTo>
                    <a:lnTo>
                      <a:pt x="2113" y="1761"/>
                    </a:lnTo>
                    <a:lnTo>
                      <a:pt x="2112" y="1441"/>
                    </a:lnTo>
                    <a:lnTo>
                      <a:pt x="2109" y="1377"/>
                    </a:lnTo>
                    <a:lnTo>
                      <a:pt x="2099" y="1312"/>
                    </a:lnTo>
                    <a:lnTo>
                      <a:pt x="2086" y="1250"/>
                    </a:lnTo>
                    <a:lnTo>
                      <a:pt x="2072" y="1196"/>
                    </a:lnTo>
                    <a:lnTo>
                      <a:pt x="2052" y="1147"/>
                    </a:lnTo>
                    <a:lnTo>
                      <a:pt x="2026" y="1102"/>
                    </a:lnTo>
                    <a:lnTo>
                      <a:pt x="1996" y="1062"/>
                    </a:lnTo>
                    <a:lnTo>
                      <a:pt x="1963" y="1029"/>
                    </a:lnTo>
                    <a:lnTo>
                      <a:pt x="1923" y="999"/>
                    </a:lnTo>
                    <a:lnTo>
                      <a:pt x="1878" y="975"/>
                    </a:lnTo>
                    <a:lnTo>
                      <a:pt x="1829" y="956"/>
                    </a:lnTo>
                    <a:lnTo>
                      <a:pt x="1773" y="943"/>
                    </a:lnTo>
                    <a:lnTo>
                      <a:pt x="1721" y="935"/>
                    </a:lnTo>
                    <a:lnTo>
                      <a:pt x="1669" y="932"/>
                    </a:lnTo>
                    <a:close/>
                    <a:moveTo>
                      <a:pt x="569" y="412"/>
                    </a:moveTo>
                    <a:lnTo>
                      <a:pt x="524" y="415"/>
                    </a:lnTo>
                    <a:lnTo>
                      <a:pt x="483" y="426"/>
                    </a:lnTo>
                    <a:lnTo>
                      <a:pt x="447" y="443"/>
                    </a:lnTo>
                    <a:lnTo>
                      <a:pt x="416" y="467"/>
                    </a:lnTo>
                    <a:lnTo>
                      <a:pt x="391" y="496"/>
                    </a:lnTo>
                    <a:lnTo>
                      <a:pt x="372" y="531"/>
                    </a:lnTo>
                    <a:lnTo>
                      <a:pt x="361" y="569"/>
                    </a:lnTo>
                    <a:lnTo>
                      <a:pt x="356" y="610"/>
                    </a:lnTo>
                    <a:lnTo>
                      <a:pt x="361" y="652"/>
                    </a:lnTo>
                    <a:lnTo>
                      <a:pt x="372" y="688"/>
                    </a:lnTo>
                    <a:lnTo>
                      <a:pt x="391" y="722"/>
                    </a:lnTo>
                    <a:lnTo>
                      <a:pt x="415" y="750"/>
                    </a:lnTo>
                    <a:lnTo>
                      <a:pt x="447" y="774"/>
                    </a:lnTo>
                    <a:lnTo>
                      <a:pt x="481" y="792"/>
                    </a:lnTo>
                    <a:lnTo>
                      <a:pt x="521" y="803"/>
                    </a:lnTo>
                    <a:lnTo>
                      <a:pt x="566" y="808"/>
                    </a:lnTo>
                    <a:lnTo>
                      <a:pt x="610" y="803"/>
                    </a:lnTo>
                    <a:lnTo>
                      <a:pt x="652" y="793"/>
                    </a:lnTo>
                    <a:lnTo>
                      <a:pt x="688" y="776"/>
                    </a:lnTo>
                    <a:lnTo>
                      <a:pt x="718" y="752"/>
                    </a:lnTo>
                    <a:lnTo>
                      <a:pt x="745" y="723"/>
                    </a:lnTo>
                    <a:lnTo>
                      <a:pt x="764" y="690"/>
                    </a:lnTo>
                    <a:lnTo>
                      <a:pt x="775" y="652"/>
                    </a:lnTo>
                    <a:lnTo>
                      <a:pt x="780" y="610"/>
                    </a:lnTo>
                    <a:lnTo>
                      <a:pt x="775" y="569"/>
                    </a:lnTo>
                    <a:lnTo>
                      <a:pt x="764" y="531"/>
                    </a:lnTo>
                    <a:lnTo>
                      <a:pt x="745" y="496"/>
                    </a:lnTo>
                    <a:lnTo>
                      <a:pt x="721" y="467"/>
                    </a:lnTo>
                    <a:lnTo>
                      <a:pt x="690" y="443"/>
                    </a:lnTo>
                    <a:lnTo>
                      <a:pt x="653" y="426"/>
                    </a:lnTo>
                    <a:lnTo>
                      <a:pt x="613" y="415"/>
                    </a:lnTo>
                    <a:lnTo>
                      <a:pt x="569" y="412"/>
                    </a:lnTo>
                    <a:close/>
                    <a:moveTo>
                      <a:pt x="427" y="0"/>
                    </a:moveTo>
                    <a:lnTo>
                      <a:pt x="2063" y="0"/>
                    </a:lnTo>
                    <a:lnTo>
                      <a:pt x="2071" y="3"/>
                    </a:lnTo>
                    <a:lnTo>
                      <a:pt x="2077" y="6"/>
                    </a:lnTo>
                    <a:lnTo>
                      <a:pt x="2085" y="9"/>
                    </a:lnTo>
                    <a:lnTo>
                      <a:pt x="2144" y="20"/>
                    </a:lnTo>
                    <a:lnTo>
                      <a:pt x="2199" y="38"/>
                    </a:lnTo>
                    <a:lnTo>
                      <a:pt x="2250" y="60"/>
                    </a:lnTo>
                    <a:lnTo>
                      <a:pt x="2296" y="90"/>
                    </a:lnTo>
                    <a:lnTo>
                      <a:pt x="2338" y="125"/>
                    </a:lnTo>
                    <a:lnTo>
                      <a:pt x="2376" y="165"/>
                    </a:lnTo>
                    <a:lnTo>
                      <a:pt x="2409" y="211"/>
                    </a:lnTo>
                    <a:lnTo>
                      <a:pt x="2439" y="264"/>
                    </a:lnTo>
                    <a:lnTo>
                      <a:pt x="2455" y="303"/>
                    </a:lnTo>
                    <a:lnTo>
                      <a:pt x="2468" y="345"/>
                    </a:lnTo>
                    <a:lnTo>
                      <a:pt x="2479" y="386"/>
                    </a:lnTo>
                    <a:lnTo>
                      <a:pt x="2492" y="429"/>
                    </a:lnTo>
                    <a:lnTo>
                      <a:pt x="2492" y="2064"/>
                    </a:lnTo>
                    <a:lnTo>
                      <a:pt x="2487" y="2072"/>
                    </a:lnTo>
                    <a:lnTo>
                      <a:pt x="2485" y="2080"/>
                    </a:lnTo>
                    <a:lnTo>
                      <a:pt x="2482" y="2087"/>
                    </a:lnTo>
                    <a:lnTo>
                      <a:pt x="2471" y="2146"/>
                    </a:lnTo>
                    <a:lnTo>
                      <a:pt x="2454" y="2201"/>
                    </a:lnTo>
                    <a:lnTo>
                      <a:pt x="2430" y="2252"/>
                    </a:lnTo>
                    <a:lnTo>
                      <a:pt x="2401" y="2298"/>
                    </a:lnTo>
                    <a:lnTo>
                      <a:pt x="2366" y="2341"/>
                    </a:lnTo>
                    <a:lnTo>
                      <a:pt x="2326" y="2379"/>
                    </a:lnTo>
                    <a:lnTo>
                      <a:pt x="2279" y="2413"/>
                    </a:lnTo>
                    <a:lnTo>
                      <a:pt x="2228" y="2442"/>
                    </a:lnTo>
                    <a:lnTo>
                      <a:pt x="2188" y="2457"/>
                    </a:lnTo>
                    <a:lnTo>
                      <a:pt x="2147" y="2470"/>
                    </a:lnTo>
                    <a:lnTo>
                      <a:pt x="2104" y="2481"/>
                    </a:lnTo>
                    <a:lnTo>
                      <a:pt x="2063" y="2494"/>
                    </a:lnTo>
                    <a:lnTo>
                      <a:pt x="427" y="2494"/>
                    </a:lnTo>
                    <a:lnTo>
                      <a:pt x="421" y="2491"/>
                    </a:lnTo>
                    <a:lnTo>
                      <a:pt x="413" y="2488"/>
                    </a:lnTo>
                    <a:lnTo>
                      <a:pt x="405" y="2486"/>
                    </a:lnTo>
                    <a:lnTo>
                      <a:pt x="346" y="2473"/>
                    </a:lnTo>
                    <a:lnTo>
                      <a:pt x="292" y="2456"/>
                    </a:lnTo>
                    <a:lnTo>
                      <a:pt x="242" y="2434"/>
                    </a:lnTo>
                    <a:lnTo>
                      <a:pt x="195" y="2403"/>
                    </a:lnTo>
                    <a:lnTo>
                      <a:pt x="153" y="2368"/>
                    </a:lnTo>
                    <a:lnTo>
                      <a:pt x="114" y="2329"/>
                    </a:lnTo>
                    <a:lnTo>
                      <a:pt x="81" y="2282"/>
                    </a:lnTo>
                    <a:lnTo>
                      <a:pt x="52" y="2230"/>
                    </a:lnTo>
                    <a:lnTo>
                      <a:pt x="35" y="2190"/>
                    </a:lnTo>
                    <a:lnTo>
                      <a:pt x="22" y="2149"/>
                    </a:lnTo>
                    <a:lnTo>
                      <a:pt x="11" y="2107"/>
                    </a:lnTo>
                    <a:lnTo>
                      <a:pt x="0" y="2064"/>
                    </a:lnTo>
                    <a:lnTo>
                      <a:pt x="0" y="429"/>
                    </a:lnTo>
                    <a:lnTo>
                      <a:pt x="3" y="421"/>
                    </a:lnTo>
                    <a:lnTo>
                      <a:pt x="6" y="413"/>
                    </a:lnTo>
                    <a:lnTo>
                      <a:pt x="8" y="407"/>
                    </a:lnTo>
                    <a:lnTo>
                      <a:pt x="19" y="348"/>
                    </a:lnTo>
                    <a:lnTo>
                      <a:pt x="37" y="292"/>
                    </a:lnTo>
                    <a:lnTo>
                      <a:pt x="60" y="241"/>
                    </a:lnTo>
                    <a:lnTo>
                      <a:pt x="89" y="195"/>
                    </a:lnTo>
                    <a:lnTo>
                      <a:pt x="124" y="152"/>
                    </a:lnTo>
                    <a:lnTo>
                      <a:pt x="165" y="114"/>
                    </a:lnTo>
                    <a:lnTo>
                      <a:pt x="211" y="81"/>
                    </a:lnTo>
                    <a:lnTo>
                      <a:pt x="264" y="52"/>
                    </a:lnTo>
                    <a:lnTo>
                      <a:pt x="304" y="36"/>
                    </a:lnTo>
                    <a:lnTo>
                      <a:pt x="345" y="23"/>
                    </a:lnTo>
                    <a:lnTo>
                      <a:pt x="386" y="12"/>
                    </a:lnTo>
                    <a:lnTo>
                      <a:pt x="427" y="0"/>
                    </a:lnTo>
                    <a:close/>
                  </a:path>
                </a:pathLst>
              </a:custGeom>
              <a:solidFill>
                <a:srgbClr val="1957A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4400" kern="1200" dirty="0">
                  <a:solidFill>
                    <a:prstClr val="black"/>
                  </a:solidFill>
                  <a:latin typeface="Arial" panose="020B0604020202020204" pitchFamily="34" charset="0"/>
                  <a:ea typeface="+mn-ea"/>
                  <a:cs typeface="Arial" panose="020B0604020202020204" pitchFamily="34" charset="0"/>
                </a:endParaRPr>
              </a:p>
            </p:txBody>
          </p:sp>
        </p:grpSp>
        <p:grpSp>
          <p:nvGrpSpPr>
            <p:cNvPr id="85" name="Group 84"/>
            <p:cNvGrpSpPr/>
            <p:nvPr userDrawn="1"/>
          </p:nvGrpSpPr>
          <p:grpSpPr>
            <a:xfrm>
              <a:off x="8620286" y="5048697"/>
              <a:ext cx="571116" cy="571112"/>
              <a:chOff x="8081746" y="5155194"/>
              <a:chExt cx="358117" cy="358117"/>
            </a:xfrm>
          </p:grpSpPr>
          <p:sp>
            <p:nvSpPr>
              <p:cNvPr id="86" name="Oval 85"/>
              <p:cNvSpPr/>
              <p:nvPr userDrawn="1"/>
            </p:nvSpPr>
            <p:spPr>
              <a:xfrm>
                <a:off x="8081746" y="5155194"/>
                <a:ext cx="358117" cy="35811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400" kern="1200" dirty="0">
                  <a:solidFill>
                    <a:prstClr val="white"/>
                  </a:solidFill>
                  <a:latin typeface="Arial" panose="020B0604020202020204" pitchFamily="34" charset="0"/>
                </a:endParaRPr>
              </a:p>
            </p:txBody>
          </p:sp>
          <p:sp>
            <p:nvSpPr>
              <p:cNvPr id="87" name="Freeform 86"/>
              <p:cNvSpPr>
                <a:spLocks noEditPoints="1"/>
              </p:cNvSpPr>
              <p:nvPr userDrawn="1"/>
            </p:nvSpPr>
            <p:spPr bwMode="auto">
              <a:xfrm>
                <a:off x="8171870" y="5243997"/>
                <a:ext cx="177867" cy="180512"/>
              </a:xfrm>
              <a:custGeom>
                <a:avLst/>
                <a:gdLst>
                  <a:gd name="T0" fmla="*/ 898 w 3629"/>
                  <a:gd name="T1" fmla="*/ 2249 h 3684"/>
                  <a:gd name="T2" fmla="*/ 767 w 3629"/>
                  <a:gd name="T3" fmla="*/ 2423 h 3684"/>
                  <a:gd name="T4" fmla="*/ 784 w 3629"/>
                  <a:gd name="T5" fmla="*/ 2649 h 3684"/>
                  <a:gd name="T6" fmla="*/ 936 w 3629"/>
                  <a:gd name="T7" fmla="*/ 2802 h 3684"/>
                  <a:gd name="T8" fmla="*/ 2596 w 3629"/>
                  <a:gd name="T9" fmla="*/ 2828 h 3684"/>
                  <a:gd name="T10" fmla="*/ 2787 w 3629"/>
                  <a:gd name="T11" fmla="*/ 2722 h 3684"/>
                  <a:gd name="T12" fmla="*/ 2865 w 3629"/>
                  <a:gd name="T13" fmla="*/ 2515 h 3684"/>
                  <a:gd name="T14" fmla="*/ 2787 w 3629"/>
                  <a:gd name="T15" fmla="*/ 2307 h 3684"/>
                  <a:gd name="T16" fmla="*/ 2596 w 3629"/>
                  <a:gd name="T17" fmla="*/ 2201 h 3684"/>
                  <a:gd name="T18" fmla="*/ 1112 w 3629"/>
                  <a:gd name="T19" fmla="*/ 750 h 3684"/>
                  <a:gd name="T20" fmla="*/ 918 w 3629"/>
                  <a:gd name="T21" fmla="*/ 853 h 3684"/>
                  <a:gd name="T22" fmla="*/ 838 w 3629"/>
                  <a:gd name="T23" fmla="*/ 1059 h 3684"/>
                  <a:gd name="T24" fmla="*/ 913 w 3629"/>
                  <a:gd name="T25" fmla="*/ 1268 h 3684"/>
                  <a:gd name="T26" fmla="*/ 1102 w 3629"/>
                  <a:gd name="T27" fmla="*/ 1377 h 3684"/>
                  <a:gd name="T28" fmla="*/ 1208 w 3629"/>
                  <a:gd name="T29" fmla="*/ 1380 h 3684"/>
                  <a:gd name="T30" fmla="*/ 1401 w 3629"/>
                  <a:gd name="T31" fmla="*/ 1380 h 3684"/>
                  <a:gd name="T32" fmla="*/ 1640 w 3629"/>
                  <a:gd name="T33" fmla="*/ 1380 h 3684"/>
                  <a:gd name="T34" fmla="*/ 1833 w 3629"/>
                  <a:gd name="T35" fmla="*/ 1380 h 3684"/>
                  <a:gd name="T36" fmla="*/ 1935 w 3629"/>
                  <a:gd name="T37" fmla="*/ 1378 h 3684"/>
                  <a:gd name="T38" fmla="*/ 2115 w 3629"/>
                  <a:gd name="T39" fmla="*/ 1295 h 3684"/>
                  <a:gd name="T40" fmla="*/ 2205 w 3629"/>
                  <a:gd name="T41" fmla="*/ 1123 h 3684"/>
                  <a:gd name="T42" fmla="*/ 2168 w 3629"/>
                  <a:gd name="T43" fmla="*/ 917 h 3684"/>
                  <a:gd name="T44" fmla="*/ 2021 w 3629"/>
                  <a:gd name="T45" fmla="*/ 775 h 3684"/>
                  <a:gd name="T46" fmla="*/ 1954 w 3629"/>
                  <a:gd name="T47" fmla="*/ 0 h 3684"/>
                  <a:gd name="T48" fmla="*/ 2281 w 3629"/>
                  <a:gd name="T49" fmla="*/ 54 h 3684"/>
                  <a:gd name="T50" fmla="*/ 2608 w 3629"/>
                  <a:gd name="T51" fmla="*/ 232 h 3684"/>
                  <a:gd name="T52" fmla="*/ 2834 w 3629"/>
                  <a:gd name="T53" fmla="*/ 513 h 3684"/>
                  <a:gd name="T54" fmla="*/ 2936 w 3629"/>
                  <a:gd name="T55" fmla="*/ 880 h 3684"/>
                  <a:gd name="T56" fmla="*/ 2938 w 3629"/>
                  <a:gd name="T57" fmla="*/ 1273 h 3684"/>
                  <a:gd name="T58" fmla="*/ 3050 w 3629"/>
                  <a:gd name="T59" fmla="*/ 1427 h 3684"/>
                  <a:gd name="T60" fmla="*/ 3285 w 3629"/>
                  <a:gd name="T61" fmla="*/ 1490 h 3684"/>
                  <a:gd name="T62" fmla="*/ 3490 w 3629"/>
                  <a:gd name="T63" fmla="*/ 1652 h 3684"/>
                  <a:gd name="T64" fmla="*/ 3603 w 3629"/>
                  <a:gd name="T65" fmla="*/ 1910 h 3684"/>
                  <a:gd name="T66" fmla="*/ 3627 w 3629"/>
                  <a:gd name="T67" fmla="*/ 2225 h 3684"/>
                  <a:gd name="T68" fmla="*/ 3628 w 3629"/>
                  <a:gd name="T69" fmla="*/ 2393 h 3684"/>
                  <a:gd name="T70" fmla="*/ 3629 w 3629"/>
                  <a:gd name="T71" fmla="*/ 2493 h 3684"/>
                  <a:gd name="T72" fmla="*/ 3583 w 3629"/>
                  <a:gd name="T73" fmla="*/ 2861 h 3684"/>
                  <a:gd name="T74" fmla="*/ 3414 w 3629"/>
                  <a:gd name="T75" fmla="*/ 3236 h 3684"/>
                  <a:gd name="T76" fmla="*/ 3129 w 3629"/>
                  <a:gd name="T77" fmla="*/ 3508 h 3684"/>
                  <a:gd name="T78" fmla="*/ 2749 w 3629"/>
                  <a:gd name="T79" fmla="*/ 3657 h 3684"/>
                  <a:gd name="T80" fmla="*/ 1134 w 3629"/>
                  <a:gd name="T81" fmla="*/ 3684 h 3684"/>
                  <a:gd name="T82" fmla="*/ 705 w 3629"/>
                  <a:gd name="T83" fmla="*/ 3629 h 3684"/>
                  <a:gd name="T84" fmla="*/ 370 w 3629"/>
                  <a:gd name="T85" fmla="*/ 3462 h 3684"/>
                  <a:gd name="T86" fmla="*/ 138 w 3629"/>
                  <a:gd name="T87" fmla="*/ 3191 h 3684"/>
                  <a:gd name="T88" fmla="*/ 24 w 3629"/>
                  <a:gd name="T89" fmla="*/ 2830 h 3684"/>
                  <a:gd name="T90" fmla="*/ 0 w 3629"/>
                  <a:gd name="T91" fmla="*/ 2426 h 3684"/>
                  <a:gd name="T92" fmla="*/ 28 w 3629"/>
                  <a:gd name="T93" fmla="*/ 780 h 3684"/>
                  <a:gd name="T94" fmla="*/ 131 w 3629"/>
                  <a:gd name="T95" fmla="*/ 512 h 3684"/>
                  <a:gd name="T96" fmla="*/ 262 w 3629"/>
                  <a:gd name="T97" fmla="*/ 328 h 3684"/>
                  <a:gd name="T98" fmla="*/ 524 w 3629"/>
                  <a:gd name="T99" fmla="*/ 122 h 3684"/>
                  <a:gd name="T100" fmla="*/ 902 w 3629"/>
                  <a:gd name="T101" fmla="*/ 11 h 3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629" h="3684">
                    <a:moveTo>
                      <a:pt x="1070" y="2198"/>
                    </a:moveTo>
                    <a:lnTo>
                      <a:pt x="1024" y="2201"/>
                    </a:lnTo>
                    <a:lnTo>
                      <a:pt x="978" y="2212"/>
                    </a:lnTo>
                    <a:lnTo>
                      <a:pt x="936" y="2228"/>
                    </a:lnTo>
                    <a:lnTo>
                      <a:pt x="898" y="2249"/>
                    </a:lnTo>
                    <a:lnTo>
                      <a:pt x="863" y="2275"/>
                    </a:lnTo>
                    <a:lnTo>
                      <a:pt x="831" y="2307"/>
                    </a:lnTo>
                    <a:lnTo>
                      <a:pt x="805" y="2342"/>
                    </a:lnTo>
                    <a:lnTo>
                      <a:pt x="784" y="2381"/>
                    </a:lnTo>
                    <a:lnTo>
                      <a:pt x="767" y="2423"/>
                    </a:lnTo>
                    <a:lnTo>
                      <a:pt x="758" y="2468"/>
                    </a:lnTo>
                    <a:lnTo>
                      <a:pt x="754" y="2515"/>
                    </a:lnTo>
                    <a:lnTo>
                      <a:pt x="758" y="2561"/>
                    </a:lnTo>
                    <a:lnTo>
                      <a:pt x="767" y="2607"/>
                    </a:lnTo>
                    <a:lnTo>
                      <a:pt x="784" y="2649"/>
                    </a:lnTo>
                    <a:lnTo>
                      <a:pt x="805" y="2687"/>
                    </a:lnTo>
                    <a:lnTo>
                      <a:pt x="831" y="2722"/>
                    </a:lnTo>
                    <a:lnTo>
                      <a:pt x="863" y="2754"/>
                    </a:lnTo>
                    <a:lnTo>
                      <a:pt x="898" y="2780"/>
                    </a:lnTo>
                    <a:lnTo>
                      <a:pt x="936" y="2802"/>
                    </a:lnTo>
                    <a:lnTo>
                      <a:pt x="978" y="2818"/>
                    </a:lnTo>
                    <a:lnTo>
                      <a:pt x="1024" y="2828"/>
                    </a:lnTo>
                    <a:lnTo>
                      <a:pt x="1070" y="2831"/>
                    </a:lnTo>
                    <a:lnTo>
                      <a:pt x="2549" y="2831"/>
                    </a:lnTo>
                    <a:lnTo>
                      <a:pt x="2596" y="2828"/>
                    </a:lnTo>
                    <a:lnTo>
                      <a:pt x="2640" y="2818"/>
                    </a:lnTo>
                    <a:lnTo>
                      <a:pt x="2681" y="2802"/>
                    </a:lnTo>
                    <a:lnTo>
                      <a:pt x="2721" y="2780"/>
                    </a:lnTo>
                    <a:lnTo>
                      <a:pt x="2756" y="2754"/>
                    </a:lnTo>
                    <a:lnTo>
                      <a:pt x="2787" y="2722"/>
                    </a:lnTo>
                    <a:lnTo>
                      <a:pt x="2814" y="2687"/>
                    </a:lnTo>
                    <a:lnTo>
                      <a:pt x="2835" y="2649"/>
                    </a:lnTo>
                    <a:lnTo>
                      <a:pt x="2851" y="2607"/>
                    </a:lnTo>
                    <a:lnTo>
                      <a:pt x="2861" y="2561"/>
                    </a:lnTo>
                    <a:lnTo>
                      <a:pt x="2865" y="2515"/>
                    </a:lnTo>
                    <a:lnTo>
                      <a:pt x="2861" y="2468"/>
                    </a:lnTo>
                    <a:lnTo>
                      <a:pt x="2851" y="2423"/>
                    </a:lnTo>
                    <a:lnTo>
                      <a:pt x="2835" y="2381"/>
                    </a:lnTo>
                    <a:lnTo>
                      <a:pt x="2814" y="2342"/>
                    </a:lnTo>
                    <a:lnTo>
                      <a:pt x="2787" y="2307"/>
                    </a:lnTo>
                    <a:lnTo>
                      <a:pt x="2756" y="2275"/>
                    </a:lnTo>
                    <a:lnTo>
                      <a:pt x="2721" y="2249"/>
                    </a:lnTo>
                    <a:lnTo>
                      <a:pt x="2681" y="2228"/>
                    </a:lnTo>
                    <a:lnTo>
                      <a:pt x="2640" y="2212"/>
                    </a:lnTo>
                    <a:lnTo>
                      <a:pt x="2596" y="2201"/>
                    </a:lnTo>
                    <a:lnTo>
                      <a:pt x="2549" y="2198"/>
                    </a:lnTo>
                    <a:lnTo>
                      <a:pt x="1070" y="2198"/>
                    </a:lnTo>
                    <a:close/>
                    <a:moveTo>
                      <a:pt x="1898" y="746"/>
                    </a:moveTo>
                    <a:lnTo>
                      <a:pt x="1158" y="747"/>
                    </a:lnTo>
                    <a:lnTo>
                      <a:pt x="1112" y="750"/>
                    </a:lnTo>
                    <a:lnTo>
                      <a:pt x="1068" y="759"/>
                    </a:lnTo>
                    <a:lnTo>
                      <a:pt x="1025" y="775"/>
                    </a:lnTo>
                    <a:lnTo>
                      <a:pt x="986" y="796"/>
                    </a:lnTo>
                    <a:lnTo>
                      <a:pt x="950" y="822"/>
                    </a:lnTo>
                    <a:lnTo>
                      <a:pt x="918" y="853"/>
                    </a:lnTo>
                    <a:lnTo>
                      <a:pt x="891" y="888"/>
                    </a:lnTo>
                    <a:lnTo>
                      <a:pt x="870" y="926"/>
                    </a:lnTo>
                    <a:lnTo>
                      <a:pt x="853" y="967"/>
                    </a:lnTo>
                    <a:lnTo>
                      <a:pt x="843" y="1012"/>
                    </a:lnTo>
                    <a:lnTo>
                      <a:pt x="838" y="1059"/>
                    </a:lnTo>
                    <a:lnTo>
                      <a:pt x="840" y="1106"/>
                    </a:lnTo>
                    <a:lnTo>
                      <a:pt x="850" y="1151"/>
                    </a:lnTo>
                    <a:lnTo>
                      <a:pt x="865" y="1193"/>
                    </a:lnTo>
                    <a:lnTo>
                      <a:pt x="887" y="1231"/>
                    </a:lnTo>
                    <a:lnTo>
                      <a:pt x="913" y="1268"/>
                    </a:lnTo>
                    <a:lnTo>
                      <a:pt x="943" y="1300"/>
                    </a:lnTo>
                    <a:lnTo>
                      <a:pt x="977" y="1327"/>
                    </a:lnTo>
                    <a:lnTo>
                      <a:pt x="1016" y="1348"/>
                    </a:lnTo>
                    <a:lnTo>
                      <a:pt x="1057" y="1365"/>
                    </a:lnTo>
                    <a:lnTo>
                      <a:pt x="1102" y="1377"/>
                    </a:lnTo>
                    <a:lnTo>
                      <a:pt x="1149" y="1380"/>
                    </a:lnTo>
                    <a:lnTo>
                      <a:pt x="1152" y="1380"/>
                    </a:lnTo>
                    <a:lnTo>
                      <a:pt x="1165" y="1380"/>
                    </a:lnTo>
                    <a:lnTo>
                      <a:pt x="1183" y="1380"/>
                    </a:lnTo>
                    <a:lnTo>
                      <a:pt x="1208" y="1380"/>
                    </a:lnTo>
                    <a:lnTo>
                      <a:pt x="1238" y="1380"/>
                    </a:lnTo>
                    <a:lnTo>
                      <a:pt x="1273" y="1380"/>
                    </a:lnTo>
                    <a:lnTo>
                      <a:pt x="1313" y="1380"/>
                    </a:lnTo>
                    <a:lnTo>
                      <a:pt x="1356" y="1380"/>
                    </a:lnTo>
                    <a:lnTo>
                      <a:pt x="1401" y="1380"/>
                    </a:lnTo>
                    <a:lnTo>
                      <a:pt x="1448" y="1380"/>
                    </a:lnTo>
                    <a:lnTo>
                      <a:pt x="1496" y="1380"/>
                    </a:lnTo>
                    <a:lnTo>
                      <a:pt x="1545" y="1380"/>
                    </a:lnTo>
                    <a:lnTo>
                      <a:pt x="1592" y="1380"/>
                    </a:lnTo>
                    <a:lnTo>
                      <a:pt x="1640" y="1380"/>
                    </a:lnTo>
                    <a:lnTo>
                      <a:pt x="1685" y="1380"/>
                    </a:lnTo>
                    <a:lnTo>
                      <a:pt x="1728" y="1380"/>
                    </a:lnTo>
                    <a:lnTo>
                      <a:pt x="1767" y="1380"/>
                    </a:lnTo>
                    <a:lnTo>
                      <a:pt x="1803" y="1380"/>
                    </a:lnTo>
                    <a:lnTo>
                      <a:pt x="1833" y="1380"/>
                    </a:lnTo>
                    <a:lnTo>
                      <a:pt x="1858" y="1380"/>
                    </a:lnTo>
                    <a:lnTo>
                      <a:pt x="1877" y="1380"/>
                    </a:lnTo>
                    <a:lnTo>
                      <a:pt x="1889" y="1380"/>
                    </a:lnTo>
                    <a:lnTo>
                      <a:pt x="1893" y="1380"/>
                    </a:lnTo>
                    <a:lnTo>
                      <a:pt x="1935" y="1378"/>
                    </a:lnTo>
                    <a:lnTo>
                      <a:pt x="1976" y="1370"/>
                    </a:lnTo>
                    <a:lnTo>
                      <a:pt x="2014" y="1357"/>
                    </a:lnTo>
                    <a:lnTo>
                      <a:pt x="2050" y="1340"/>
                    </a:lnTo>
                    <a:lnTo>
                      <a:pt x="2084" y="1320"/>
                    </a:lnTo>
                    <a:lnTo>
                      <a:pt x="2115" y="1295"/>
                    </a:lnTo>
                    <a:lnTo>
                      <a:pt x="2141" y="1267"/>
                    </a:lnTo>
                    <a:lnTo>
                      <a:pt x="2164" y="1235"/>
                    </a:lnTo>
                    <a:lnTo>
                      <a:pt x="2183" y="1201"/>
                    </a:lnTo>
                    <a:lnTo>
                      <a:pt x="2196" y="1162"/>
                    </a:lnTo>
                    <a:lnTo>
                      <a:pt x="2205" y="1123"/>
                    </a:lnTo>
                    <a:lnTo>
                      <a:pt x="2209" y="1081"/>
                    </a:lnTo>
                    <a:lnTo>
                      <a:pt x="2206" y="1037"/>
                    </a:lnTo>
                    <a:lnTo>
                      <a:pt x="2199" y="995"/>
                    </a:lnTo>
                    <a:lnTo>
                      <a:pt x="2186" y="955"/>
                    </a:lnTo>
                    <a:lnTo>
                      <a:pt x="2168" y="917"/>
                    </a:lnTo>
                    <a:lnTo>
                      <a:pt x="2147" y="881"/>
                    </a:lnTo>
                    <a:lnTo>
                      <a:pt x="2119" y="849"/>
                    </a:lnTo>
                    <a:lnTo>
                      <a:pt x="2090" y="820"/>
                    </a:lnTo>
                    <a:lnTo>
                      <a:pt x="2057" y="796"/>
                    </a:lnTo>
                    <a:lnTo>
                      <a:pt x="2021" y="775"/>
                    </a:lnTo>
                    <a:lnTo>
                      <a:pt x="1981" y="759"/>
                    </a:lnTo>
                    <a:lnTo>
                      <a:pt x="1941" y="750"/>
                    </a:lnTo>
                    <a:lnTo>
                      <a:pt x="1898" y="746"/>
                    </a:lnTo>
                    <a:close/>
                    <a:moveTo>
                      <a:pt x="1953" y="0"/>
                    </a:moveTo>
                    <a:lnTo>
                      <a:pt x="1954" y="0"/>
                    </a:lnTo>
                    <a:lnTo>
                      <a:pt x="1962" y="0"/>
                    </a:lnTo>
                    <a:lnTo>
                      <a:pt x="2046" y="5"/>
                    </a:lnTo>
                    <a:lnTo>
                      <a:pt x="2127" y="16"/>
                    </a:lnTo>
                    <a:lnTo>
                      <a:pt x="2205" y="32"/>
                    </a:lnTo>
                    <a:lnTo>
                      <a:pt x="2281" y="54"/>
                    </a:lnTo>
                    <a:lnTo>
                      <a:pt x="2354" y="80"/>
                    </a:lnTo>
                    <a:lnTo>
                      <a:pt x="2422" y="111"/>
                    </a:lnTo>
                    <a:lnTo>
                      <a:pt x="2488" y="147"/>
                    </a:lnTo>
                    <a:lnTo>
                      <a:pt x="2549" y="187"/>
                    </a:lnTo>
                    <a:lnTo>
                      <a:pt x="2608" y="232"/>
                    </a:lnTo>
                    <a:lnTo>
                      <a:pt x="2662" y="281"/>
                    </a:lnTo>
                    <a:lnTo>
                      <a:pt x="2712" y="333"/>
                    </a:lnTo>
                    <a:lnTo>
                      <a:pt x="2757" y="390"/>
                    </a:lnTo>
                    <a:lnTo>
                      <a:pt x="2798" y="450"/>
                    </a:lnTo>
                    <a:lnTo>
                      <a:pt x="2834" y="513"/>
                    </a:lnTo>
                    <a:lnTo>
                      <a:pt x="2865" y="581"/>
                    </a:lnTo>
                    <a:lnTo>
                      <a:pt x="2891" y="652"/>
                    </a:lnTo>
                    <a:lnTo>
                      <a:pt x="2911" y="724"/>
                    </a:lnTo>
                    <a:lnTo>
                      <a:pt x="2927" y="800"/>
                    </a:lnTo>
                    <a:lnTo>
                      <a:pt x="2936" y="880"/>
                    </a:lnTo>
                    <a:lnTo>
                      <a:pt x="2939" y="961"/>
                    </a:lnTo>
                    <a:lnTo>
                      <a:pt x="2945" y="1042"/>
                    </a:lnTo>
                    <a:lnTo>
                      <a:pt x="2947" y="1121"/>
                    </a:lnTo>
                    <a:lnTo>
                      <a:pt x="2944" y="1199"/>
                    </a:lnTo>
                    <a:lnTo>
                      <a:pt x="2938" y="1273"/>
                    </a:lnTo>
                    <a:lnTo>
                      <a:pt x="2928" y="1346"/>
                    </a:lnTo>
                    <a:lnTo>
                      <a:pt x="2913" y="1416"/>
                    </a:lnTo>
                    <a:lnTo>
                      <a:pt x="2959" y="1419"/>
                    </a:lnTo>
                    <a:lnTo>
                      <a:pt x="3004" y="1421"/>
                    </a:lnTo>
                    <a:lnTo>
                      <a:pt x="3050" y="1427"/>
                    </a:lnTo>
                    <a:lnTo>
                      <a:pt x="3098" y="1433"/>
                    </a:lnTo>
                    <a:lnTo>
                      <a:pt x="3145" y="1442"/>
                    </a:lnTo>
                    <a:lnTo>
                      <a:pt x="3193" y="1455"/>
                    </a:lnTo>
                    <a:lnTo>
                      <a:pt x="3239" y="1471"/>
                    </a:lnTo>
                    <a:lnTo>
                      <a:pt x="3285" y="1490"/>
                    </a:lnTo>
                    <a:lnTo>
                      <a:pt x="3331" y="1513"/>
                    </a:lnTo>
                    <a:lnTo>
                      <a:pt x="3374" y="1541"/>
                    </a:lnTo>
                    <a:lnTo>
                      <a:pt x="3414" y="1573"/>
                    </a:lnTo>
                    <a:lnTo>
                      <a:pt x="3454" y="1610"/>
                    </a:lnTo>
                    <a:lnTo>
                      <a:pt x="3490" y="1652"/>
                    </a:lnTo>
                    <a:lnTo>
                      <a:pt x="3524" y="1701"/>
                    </a:lnTo>
                    <a:lnTo>
                      <a:pt x="3551" y="1750"/>
                    </a:lnTo>
                    <a:lnTo>
                      <a:pt x="3574" y="1801"/>
                    </a:lnTo>
                    <a:lnTo>
                      <a:pt x="3591" y="1854"/>
                    </a:lnTo>
                    <a:lnTo>
                      <a:pt x="3603" y="1910"/>
                    </a:lnTo>
                    <a:lnTo>
                      <a:pt x="3613" y="1968"/>
                    </a:lnTo>
                    <a:lnTo>
                      <a:pt x="3619" y="2028"/>
                    </a:lnTo>
                    <a:lnTo>
                      <a:pt x="3624" y="2090"/>
                    </a:lnTo>
                    <a:lnTo>
                      <a:pt x="3626" y="2156"/>
                    </a:lnTo>
                    <a:lnTo>
                      <a:pt x="3627" y="2225"/>
                    </a:lnTo>
                    <a:lnTo>
                      <a:pt x="3627" y="2299"/>
                    </a:lnTo>
                    <a:lnTo>
                      <a:pt x="3627" y="2318"/>
                    </a:lnTo>
                    <a:lnTo>
                      <a:pt x="3627" y="2341"/>
                    </a:lnTo>
                    <a:lnTo>
                      <a:pt x="3627" y="2366"/>
                    </a:lnTo>
                    <a:lnTo>
                      <a:pt x="3628" y="2393"/>
                    </a:lnTo>
                    <a:lnTo>
                      <a:pt x="3628" y="2419"/>
                    </a:lnTo>
                    <a:lnTo>
                      <a:pt x="3628" y="2443"/>
                    </a:lnTo>
                    <a:lnTo>
                      <a:pt x="3628" y="2465"/>
                    </a:lnTo>
                    <a:lnTo>
                      <a:pt x="3628" y="2482"/>
                    </a:lnTo>
                    <a:lnTo>
                      <a:pt x="3629" y="2493"/>
                    </a:lnTo>
                    <a:lnTo>
                      <a:pt x="3629" y="2498"/>
                    </a:lnTo>
                    <a:lnTo>
                      <a:pt x="3625" y="2593"/>
                    </a:lnTo>
                    <a:lnTo>
                      <a:pt x="3617" y="2685"/>
                    </a:lnTo>
                    <a:lnTo>
                      <a:pt x="3602" y="2774"/>
                    </a:lnTo>
                    <a:lnTo>
                      <a:pt x="3583" y="2861"/>
                    </a:lnTo>
                    <a:lnTo>
                      <a:pt x="3559" y="2942"/>
                    </a:lnTo>
                    <a:lnTo>
                      <a:pt x="3531" y="3022"/>
                    </a:lnTo>
                    <a:lnTo>
                      <a:pt x="3497" y="3098"/>
                    </a:lnTo>
                    <a:lnTo>
                      <a:pt x="3458" y="3169"/>
                    </a:lnTo>
                    <a:lnTo>
                      <a:pt x="3414" y="3236"/>
                    </a:lnTo>
                    <a:lnTo>
                      <a:pt x="3366" y="3300"/>
                    </a:lnTo>
                    <a:lnTo>
                      <a:pt x="3314" y="3359"/>
                    </a:lnTo>
                    <a:lnTo>
                      <a:pt x="3256" y="3414"/>
                    </a:lnTo>
                    <a:lnTo>
                      <a:pt x="3195" y="3464"/>
                    </a:lnTo>
                    <a:lnTo>
                      <a:pt x="3129" y="3508"/>
                    </a:lnTo>
                    <a:lnTo>
                      <a:pt x="3060" y="3548"/>
                    </a:lnTo>
                    <a:lnTo>
                      <a:pt x="2988" y="3583"/>
                    </a:lnTo>
                    <a:lnTo>
                      <a:pt x="2911" y="3613"/>
                    </a:lnTo>
                    <a:lnTo>
                      <a:pt x="2832" y="3638"/>
                    </a:lnTo>
                    <a:lnTo>
                      <a:pt x="2749" y="3657"/>
                    </a:lnTo>
                    <a:lnTo>
                      <a:pt x="2665" y="3672"/>
                    </a:lnTo>
                    <a:lnTo>
                      <a:pt x="2576" y="3680"/>
                    </a:lnTo>
                    <a:lnTo>
                      <a:pt x="2485" y="3684"/>
                    </a:lnTo>
                    <a:lnTo>
                      <a:pt x="1159" y="3684"/>
                    </a:lnTo>
                    <a:lnTo>
                      <a:pt x="1134" y="3684"/>
                    </a:lnTo>
                    <a:lnTo>
                      <a:pt x="1042" y="3682"/>
                    </a:lnTo>
                    <a:lnTo>
                      <a:pt x="951" y="3675"/>
                    </a:lnTo>
                    <a:lnTo>
                      <a:pt x="865" y="3664"/>
                    </a:lnTo>
                    <a:lnTo>
                      <a:pt x="784" y="3648"/>
                    </a:lnTo>
                    <a:lnTo>
                      <a:pt x="705" y="3629"/>
                    </a:lnTo>
                    <a:lnTo>
                      <a:pt x="630" y="3604"/>
                    </a:lnTo>
                    <a:lnTo>
                      <a:pt x="560" y="3574"/>
                    </a:lnTo>
                    <a:lnTo>
                      <a:pt x="492" y="3541"/>
                    </a:lnTo>
                    <a:lnTo>
                      <a:pt x="429" y="3504"/>
                    </a:lnTo>
                    <a:lnTo>
                      <a:pt x="370" y="3462"/>
                    </a:lnTo>
                    <a:lnTo>
                      <a:pt x="314" y="3415"/>
                    </a:lnTo>
                    <a:lnTo>
                      <a:pt x="262" y="3364"/>
                    </a:lnTo>
                    <a:lnTo>
                      <a:pt x="216" y="3310"/>
                    </a:lnTo>
                    <a:lnTo>
                      <a:pt x="174" y="3252"/>
                    </a:lnTo>
                    <a:lnTo>
                      <a:pt x="138" y="3191"/>
                    </a:lnTo>
                    <a:lnTo>
                      <a:pt x="106" y="3126"/>
                    </a:lnTo>
                    <a:lnTo>
                      <a:pt x="79" y="3058"/>
                    </a:lnTo>
                    <a:lnTo>
                      <a:pt x="57" y="2985"/>
                    </a:lnTo>
                    <a:lnTo>
                      <a:pt x="38" y="2909"/>
                    </a:lnTo>
                    <a:lnTo>
                      <a:pt x="24" y="2830"/>
                    </a:lnTo>
                    <a:lnTo>
                      <a:pt x="14" y="2746"/>
                    </a:lnTo>
                    <a:lnTo>
                      <a:pt x="6" y="2658"/>
                    </a:lnTo>
                    <a:lnTo>
                      <a:pt x="1" y="2565"/>
                    </a:lnTo>
                    <a:lnTo>
                      <a:pt x="0" y="2467"/>
                    </a:lnTo>
                    <a:lnTo>
                      <a:pt x="0" y="2426"/>
                    </a:lnTo>
                    <a:lnTo>
                      <a:pt x="0" y="2386"/>
                    </a:lnTo>
                    <a:lnTo>
                      <a:pt x="0" y="985"/>
                    </a:lnTo>
                    <a:lnTo>
                      <a:pt x="6" y="913"/>
                    </a:lnTo>
                    <a:lnTo>
                      <a:pt x="16" y="845"/>
                    </a:lnTo>
                    <a:lnTo>
                      <a:pt x="28" y="780"/>
                    </a:lnTo>
                    <a:lnTo>
                      <a:pt x="44" y="720"/>
                    </a:lnTo>
                    <a:lnTo>
                      <a:pt x="63" y="662"/>
                    </a:lnTo>
                    <a:lnTo>
                      <a:pt x="84" y="609"/>
                    </a:lnTo>
                    <a:lnTo>
                      <a:pt x="106" y="559"/>
                    </a:lnTo>
                    <a:lnTo>
                      <a:pt x="131" y="512"/>
                    </a:lnTo>
                    <a:lnTo>
                      <a:pt x="156" y="469"/>
                    </a:lnTo>
                    <a:lnTo>
                      <a:pt x="183" y="429"/>
                    </a:lnTo>
                    <a:lnTo>
                      <a:pt x="209" y="393"/>
                    </a:lnTo>
                    <a:lnTo>
                      <a:pt x="236" y="359"/>
                    </a:lnTo>
                    <a:lnTo>
                      <a:pt x="262" y="328"/>
                    </a:lnTo>
                    <a:lnTo>
                      <a:pt x="288" y="300"/>
                    </a:lnTo>
                    <a:lnTo>
                      <a:pt x="342" y="249"/>
                    </a:lnTo>
                    <a:lnTo>
                      <a:pt x="398" y="201"/>
                    </a:lnTo>
                    <a:lnTo>
                      <a:pt x="459" y="159"/>
                    </a:lnTo>
                    <a:lnTo>
                      <a:pt x="524" y="122"/>
                    </a:lnTo>
                    <a:lnTo>
                      <a:pt x="593" y="90"/>
                    </a:lnTo>
                    <a:lnTo>
                      <a:pt x="664" y="63"/>
                    </a:lnTo>
                    <a:lnTo>
                      <a:pt x="740" y="40"/>
                    </a:lnTo>
                    <a:lnTo>
                      <a:pt x="820" y="23"/>
                    </a:lnTo>
                    <a:lnTo>
                      <a:pt x="902" y="11"/>
                    </a:lnTo>
                    <a:lnTo>
                      <a:pt x="988" y="3"/>
                    </a:lnTo>
                    <a:lnTo>
                      <a:pt x="1079" y="0"/>
                    </a:lnTo>
                    <a:lnTo>
                      <a:pt x="1088" y="0"/>
                    </a:lnTo>
                    <a:lnTo>
                      <a:pt x="1953" y="0"/>
                    </a:lnTo>
                    <a:close/>
                  </a:path>
                </a:pathLst>
              </a:custGeom>
              <a:solidFill>
                <a:srgbClr val="1957A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4400" kern="1200" dirty="0">
                  <a:solidFill>
                    <a:prstClr val="black"/>
                  </a:solidFill>
                  <a:latin typeface="Arial" panose="020B0604020202020204" pitchFamily="34" charset="0"/>
                  <a:ea typeface="+mn-ea"/>
                  <a:cs typeface="Arial" panose="020B0604020202020204" pitchFamily="34" charset="0"/>
                </a:endParaRPr>
              </a:p>
            </p:txBody>
          </p:sp>
        </p:grpSp>
      </p:grpSp>
      <p:sp>
        <p:nvSpPr>
          <p:cNvPr id="94" name="Subtitle 2">
            <a:hlinkClick r:id="rId3"/>
          </p:cNvPr>
          <p:cNvSpPr txBox="1">
            <a:spLocks/>
          </p:cNvSpPr>
          <p:nvPr userDrawn="1"/>
        </p:nvSpPr>
        <p:spPr>
          <a:xfrm>
            <a:off x="9370955" y="6165432"/>
            <a:ext cx="2959632" cy="422516"/>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Clr>
                <a:srgbClr val="0095D8"/>
              </a:buClr>
              <a:buFont typeface="Arial"/>
              <a:buNone/>
              <a:defRPr sz="900" kern="1200">
                <a:solidFill>
                  <a:schemeClr val="bg1"/>
                </a:solidFill>
                <a:latin typeface="Gill Sans MT" charset="0"/>
                <a:ea typeface="Gill Sans MT" charset="0"/>
                <a:cs typeface="Gill Sans MT" charset="0"/>
              </a:defRPr>
            </a:lvl1pPr>
            <a:lvl2pPr marL="457200" indent="0" algn="ctr" defTabSz="914400" rtl="0" eaLnBrk="1" latinLnBrk="0" hangingPunct="1">
              <a:lnSpc>
                <a:spcPct val="90000"/>
              </a:lnSpc>
              <a:spcBef>
                <a:spcPts val="500"/>
              </a:spcBef>
              <a:buFont typeface="Arial"/>
              <a:buNone/>
              <a:defRPr sz="2000" kern="1200">
                <a:solidFill>
                  <a:schemeClr val="tx1">
                    <a:lumMod val="65000"/>
                    <a:lumOff val="35000"/>
                  </a:schemeClr>
                </a:solidFill>
                <a:latin typeface="+mn-lt"/>
                <a:ea typeface="+mn-ea"/>
                <a:cs typeface="+mn-cs"/>
              </a:defRPr>
            </a:lvl2pPr>
            <a:lvl3pPr marL="914400" indent="0" algn="ctr" defTabSz="914400" rtl="0" eaLnBrk="1" latinLnBrk="0" hangingPunct="1">
              <a:lnSpc>
                <a:spcPct val="90000"/>
              </a:lnSpc>
              <a:spcBef>
                <a:spcPts val="500"/>
              </a:spcBef>
              <a:buFont typeface="LucidaGrande" charset="0"/>
              <a:buNone/>
              <a:defRPr sz="1800" kern="1200">
                <a:solidFill>
                  <a:schemeClr val="tx1">
                    <a:lumMod val="65000"/>
                    <a:lumOff val="35000"/>
                  </a:schemeClr>
                </a:solidFill>
                <a:latin typeface="+mn-lt"/>
                <a:ea typeface="+mn-ea"/>
                <a:cs typeface="+mn-cs"/>
              </a:defRPr>
            </a:lvl3pPr>
            <a:lvl4pPr marL="1371600" indent="0" algn="ctr" defTabSz="914400" rtl="0" eaLnBrk="1" latinLnBrk="0" hangingPunct="1">
              <a:lnSpc>
                <a:spcPct val="90000"/>
              </a:lnSpc>
              <a:spcBef>
                <a:spcPts val="500"/>
              </a:spcBef>
              <a:buFont typeface="LucidaGrande" charset="0"/>
              <a:buNone/>
              <a:defRPr sz="1600" kern="1200">
                <a:solidFill>
                  <a:schemeClr val="tx1">
                    <a:lumMod val="65000"/>
                    <a:lumOff val="35000"/>
                  </a:schemeClr>
                </a:solidFill>
                <a:latin typeface="+mn-lt"/>
                <a:ea typeface="+mn-ea"/>
                <a:cs typeface="+mn-cs"/>
              </a:defRPr>
            </a:lvl4pPr>
            <a:lvl5pPr marL="1828800" indent="0" algn="ctr" defTabSz="914400" rtl="0" eaLnBrk="1" latinLnBrk="0" hangingPunct="1">
              <a:lnSpc>
                <a:spcPct val="90000"/>
              </a:lnSpc>
              <a:spcBef>
                <a:spcPts val="500"/>
              </a:spcBef>
              <a:buFont typeface="LucidaGrande" charset="0"/>
              <a:buNone/>
              <a:defRPr sz="1600" kern="1200">
                <a:solidFill>
                  <a:schemeClr val="tx1">
                    <a:lumMod val="65000"/>
                    <a:lumOff val="35000"/>
                  </a:schemeClr>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ctr"/>
            <a:r>
              <a:rPr lang="en-US" sz="1600" dirty="0">
                <a:solidFill>
                  <a:prstClr val="white"/>
                </a:solidFill>
                <a:latin typeface="Arial" panose="020B0604020202020204" pitchFamily="34" charset="0"/>
                <a:cs typeface="Arial" panose="020B0604020202020204" pitchFamily="34" charset="0"/>
              </a:rPr>
              <a:t>www.latentview.com</a:t>
            </a:r>
          </a:p>
        </p:txBody>
      </p:sp>
    </p:spTree>
    <p:extLst>
      <p:ext uri="{BB962C8B-B14F-4D97-AF65-F5344CB8AC3E}">
        <p14:creationId xmlns:p14="http://schemas.microsoft.com/office/powerpoint/2010/main" val="3191823651"/>
      </p:ext>
    </p:extLst>
  </p:cSld>
  <p:clrMapOvr>
    <a:masterClrMapping/>
  </p:clrMapOvr>
  <p:extLst mod="1">
    <p:ext uri="{DCECCB84-F9BA-43D5-87BE-67443E8EF086}">
      <p15:sldGuideLst xmlns:p15="http://schemas.microsoft.com/office/powerpoint/2012/main">
        <p15:guide id="1" orient="horz" pos="2160">
          <p15:clr>
            <a:srgbClr val="FBAE40"/>
          </p15:clr>
        </p15:guide>
        <p15:guide id="2" pos="3774">
          <p15:clr>
            <a:srgbClr val="FBAE40"/>
          </p15:clr>
        </p15:guide>
        <p15:guide id="3" orient="horz" pos="2694">
          <p15:clr>
            <a:srgbClr val="FBAE40"/>
          </p15:clr>
        </p15:guide>
        <p15:guide id="4" orient="horz" pos="-2">
          <p15:clr>
            <a:srgbClr val="FBAE40"/>
          </p15:clr>
        </p15:guide>
        <p15:guide id="5" pos="7675">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ounded Rectangle 6">
            <a:extLst>
              <a:ext uri="{FF2B5EF4-FFF2-40B4-BE49-F238E27FC236}">
                <a16:creationId xmlns:a16="http://schemas.microsoft.com/office/drawing/2014/main" id="{4CC82F69-6481-4FDB-B80F-F69D48C67F0C}"/>
              </a:ext>
            </a:extLst>
          </p:cNvPr>
          <p:cNvSpPr/>
          <p:nvPr userDrawn="1"/>
        </p:nvSpPr>
        <p:spPr>
          <a:xfrm>
            <a:off x="0" y="0"/>
            <a:ext cx="12192000" cy="526198"/>
          </a:xfrm>
          <a:prstGeom prst="roundRect">
            <a:avLst>
              <a:gd name="adj" fmla="val 0"/>
            </a:avLst>
          </a:prstGeom>
          <a:gradFill>
            <a:gsLst>
              <a:gs pos="0">
                <a:srgbClr val="052049"/>
              </a:gs>
              <a:gs pos="90000">
                <a:srgbClr val="1957A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
        <p:nvSpPr>
          <p:cNvPr id="2" name="Title Placeholder 1">
            <a:extLst>
              <a:ext uri="{FF2B5EF4-FFF2-40B4-BE49-F238E27FC236}">
                <a16:creationId xmlns:a16="http://schemas.microsoft.com/office/drawing/2014/main" id="{84944053-C2CE-4A8F-8254-E00EEBFA86F0}"/>
              </a:ext>
            </a:extLst>
          </p:cNvPr>
          <p:cNvSpPr>
            <a:spLocks noGrp="1"/>
          </p:cNvSpPr>
          <p:nvPr>
            <p:ph type="title"/>
          </p:nvPr>
        </p:nvSpPr>
        <p:spPr>
          <a:xfrm>
            <a:off x="599655" y="58925"/>
            <a:ext cx="10940304" cy="408349"/>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a:extLst>
              <a:ext uri="{FF2B5EF4-FFF2-40B4-BE49-F238E27FC236}">
                <a16:creationId xmlns:a16="http://schemas.microsoft.com/office/drawing/2014/main" id="{DBF476DF-F9BA-4DC2-9DF5-0B38E68B3170}"/>
              </a:ext>
            </a:extLst>
          </p:cNvPr>
          <p:cNvSpPr>
            <a:spLocks noGrp="1"/>
          </p:cNvSpPr>
          <p:nvPr>
            <p:ph type="body" idx="1"/>
          </p:nvPr>
        </p:nvSpPr>
        <p:spPr>
          <a:xfrm>
            <a:off x="219076" y="1123951"/>
            <a:ext cx="11744324" cy="4895850"/>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Rectangle: Rounded Corners 10">
            <a:extLst>
              <a:ext uri="{FF2B5EF4-FFF2-40B4-BE49-F238E27FC236}">
                <a16:creationId xmlns:a16="http://schemas.microsoft.com/office/drawing/2014/main" id="{D8011362-B18C-424D-A9DF-C8A495F0FC03}"/>
              </a:ext>
            </a:extLst>
          </p:cNvPr>
          <p:cNvSpPr/>
          <p:nvPr userDrawn="1"/>
        </p:nvSpPr>
        <p:spPr>
          <a:xfrm flipH="1">
            <a:off x="11037890" y="6196877"/>
            <a:ext cx="1149348" cy="656012"/>
          </a:xfrm>
          <a:prstGeom prst="roundRect">
            <a:avLst>
              <a:gd name="adj" fmla="val 0"/>
            </a:avLst>
          </a:prstGeom>
          <a:solidFill>
            <a:schemeClr val="bg1"/>
          </a:solidFill>
          <a:ln w="1905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3" name="Slide Number Placeholder 5">
            <a:extLst>
              <a:ext uri="{FF2B5EF4-FFF2-40B4-BE49-F238E27FC236}">
                <a16:creationId xmlns:a16="http://schemas.microsoft.com/office/drawing/2014/main" id="{C4D7D9BC-1ED0-404A-9BA4-C76BC0FBAE02}"/>
              </a:ext>
            </a:extLst>
          </p:cNvPr>
          <p:cNvSpPr>
            <a:spLocks noGrp="1"/>
          </p:cNvSpPr>
          <p:nvPr>
            <p:ph type="sldNum" sz="quarter" idx="4"/>
          </p:nvPr>
        </p:nvSpPr>
        <p:spPr>
          <a:xfrm>
            <a:off x="121650" y="6527800"/>
            <a:ext cx="228600" cy="177800"/>
          </a:xfrm>
          <a:prstGeom prst="rect">
            <a:avLst/>
          </a:prstGeom>
          <a:noFill/>
        </p:spPr>
        <p:txBody>
          <a:bodyPr wrap="none" lIns="0" tIns="0" rIns="0" bIns="0" anchor="ctr" anchorCtr="0"/>
          <a:lstStyle>
            <a:lvl1pPr algn="ctr">
              <a:defRPr sz="800" b="1">
                <a:solidFill>
                  <a:schemeClr val="tx1"/>
                </a:solidFill>
                <a:latin typeface="Arial" panose="020B0604020202020204" pitchFamily="34" charset="0"/>
                <a:cs typeface="Arial" panose="020B0604020202020204" pitchFamily="34" charset="0"/>
              </a:defRPr>
            </a:lvl1pPr>
          </a:lstStyle>
          <a:p>
            <a:fld id="{BA6739A3-A001-4132-AECF-E1735C6210C2}" type="slidenum">
              <a:rPr lang="en-US" smtClean="0"/>
              <a:pPr/>
              <a:t>‹#›</a:t>
            </a:fld>
            <a:endParaRPr lang="en-US" dirty="0"/>
          </a:p>
        </p:txBody>
      </p:sp>
      <p:pic>
        <p:nvPicPr>
          <p:cNvPr id="14" name="Picture 13">
            <a:extLst>
              <a:ext uri="{FF2B5EF4-FFF2-40B4-BE49-F238E27FC236}">
                <a16:creationId xmlns:a16="http://schemas.microsoft.com/office/drawing/2014/main" id="{ED0CB488-30EA-4015-9174-1E0A80F1A15A}"/>
              </a:ext>
            </a:extLst>
          </p:cNvPr>
          <p:cNvPicPr>
            <a:picLocks noChangeAspect="1"/>
          </p:cNvPicPr>
          <p:nvPr userDrawn="1"/>
        </p:nvPicPr>
        <p:blipFill>
          <a:blip r:embed="rId11" cstate="hqprint">
            <a:extLst>
              <a:ext uri="{28A0092B-C50C-407E-A947-70E740481C1C}">
                <a14:useLocalDpi xmlns:a14="http://schemas.microsoft.com/office/drawing/2010/main" val="0"/>
              </a:ext>
            </a:extLst>
          </a:blip>
          <a:stretch>
            <a:fillRect/>
          </a:stretch>
        </p:blipFill>
        <p:spPr>
          <a:xfrm>
            <a:off x="10695009" y="5850030"/>
            <a:ext cx="1418240" cy="1002859"/>
          </a:xfrm>
          <a:prstGeom prst="rect">
            <a:avLst/>
          </a:prstGeom>
        </p:spPr>
      </p:pic>
    </p:spTree>
    <p:extLst>
      <p:ext uri="{BB962C8B-B14F-4D97-AF65-F5344CB8AC3E}">
        <p14:creationId xmlns:p14="http://schemas.microsoft.com/office/powerpoint/2010/main" val="3742042911"/>
      </p:ext>
    </p:extLst>
  </p:cSld>
  <p:clrMap bg1="lt1" tx1="dk1" bg2="lt2" tx2="dk2" accent1="accent1" accent2="accent2" accent3="accent3" accent4="accent4" accent5="accent5" accent6="accent6" hlink="hlink" folHlink="folHlink"/>
  <p:sldLayoutIdLst>
    <p:sldLayoutId id="2147483682" r:id="rId1"/>
    <p:sldLayoutId id="2147483666" r:id="rId2"/>
    <p:sldLayoutId id="2147483683" r:id="rId3"/>
    <p:sldLayoutId id="2147483681" r:id="rId4"/>
    <p:sldLayoutId id="2147483669" r:id="rId5"/>
    <p:sldLayoutId id="2147483670" r:id="rId6"/>
    <p:sldLayoutId id="2147483671" r:id="rId7"/>
    <p:sldLayoutId id="2147483675" r:id="rId8"/>
    <p:sldLayoutId id="2147483684" r:id="rId9"/>
  </p:sldLayoutIdLst>
  <p:hf hdr="0"/>
  <p:txStyles>
    <p:titleStyle>
      <a:lvl1pPr algn="ctr" defTabSz="914400" rtl="0" eaLnBrk="1" latinLnBrk="0" hangingPunct="1">
        <a:lnSpc>
          <a:spcPct val="90000"/>
        </a:lnSpc>
        <a:spcBef>
          <a:spcPct val="0"/>
        </a:spcBef>
        <a:buNone/>
        <a:defRPr sz="2800" kern="1200">
          <a:solidFill>
            <a:schemeClr val="bg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100000"/>
        </a:lnSpc>
        <a:spcBef>
          <a:spcPts val="1000"/>
        </a:spcBef>
        <a:buClr>
          <a:schemeClr val="accent1"/>
        </a:buClr>
        <a:buFont typeface="Wingdings" panose="05000000000000000000" pitchFamily="2" charset="2"/>
        <a:buChar char="§"/>
        <a:defRPr sz="2000" kern="1200">
          <a:solidFill>
            <a:schemeClr val="tx1"/>
          </a:solidFill>
          <a:latin typeface="Arial" panose="020B0604020202020204" pitchFamily="34" charset="0"/>
          <a:ea typeface="+mn-ea"/>
          <a:cs typeface="Arial" panose="020B0604020202020204" pitchFamily="34" charset="0"/>
        </a:defRPr>
      </a:lvl1pPr>
      <a:lvl2pPr marL="457200" indent="-228600" algn="l" defTabSz="914400" rtl="0" eaLnBrk="1" latinLnBrk="0" hangingPunct="1">
        <a:lnSpc>
          <a:spcPct val="100000"/>
        </a:lnSpc>
        <a:spcBef>
          <a:spcPts val="500"/>
        </a:spcBef>
        <a:buClr>
          <a:schemeClr val="accent1"/>
        </a:buClr>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685800" indent="-228600" algn="l" defTabSz="914400" rtl="0" eaLnBrk="1" latinLnBrk="0" hangingPunct="1">
        <a:lnSpc>
          <a:spcPct val="100000"/>
        </a:lnSpc>
        <a:spcBef>
          <a:spcPts val="500"/>
        </a:spcBef>
        <a:buClr>
          <a:schemeClr val="accent1"/>
        </a:buClr>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3pPr>
      <a:lvl4pPr marL="914400" indent="-228600" algn="l" defTabSz="914400" rtl="0" eaLnBrk="1" latinLnBrk="0" hangingPunct="1">
        <a:lnSpc>
          <a:spcPct val="100000"/>
        </a:lnSpc>
        <a:spcBef>
          <a:spcPts val="500"/>
        </a:spcBef>
        <a:buClr>
          <a:schemeClr val="accent1"/>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4pPr>
      <a:lvl5pPr marL="1143000" indent="-228600" algn="l" defTabSz="914400" rtl="0" eaLnBrk="1" latinLnBrk="0" hangingPunct="1">
        <a:lnSpc>
          <a:spcPct val="100000"/>
        </a:lnSpc>
        <a:spcBef>
          <a:spcPts val="500"/>
        </a:spcBef>
        <a:buClr>
          <a:schemeClr val="accent1"/>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2" pos="7536">
          <p15:clr>
            <a:srgbClr val="F26B43"/>
          </p15:clr>
        </p15:guide>
        <p15:guide id="3" pos="12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38.png"/><Relationship Id="rId3" Type="http://schemas.microsoft.com/office/2007/relationships/hdphoto" Target="../media/hdphoto2.wdp"/><Relationship Id="rId7" Type="http://schemas.openxmlformats.org/officeDocument/2006/relationships/image" Target="../media/image37.jpeg"/><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10" Type="http://schemas.openxmlformats.org/officeDocument/2006/relationships/image" Target="../media/image40.jpeg"/><Relationship Id="rId4" Type="http://schemas.openxmlformats.org/officeDocument/2006/relationships/image" Target="../media/image34.png"/><Relationship Id="rId9" Type="http://schemas.openxmlformats.org/officeDocument/2006/relationships/image" Target="../media/image3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8" Type="http://schemas.openxmlformats.org/officeDocument/2006/relationships/image" Target="../media/image41.png"/><Relationship Id="rId13" Type="http://schemas.microsoft.com/office/2007/relationships/hdphoto" Target="../media/hdphoto3.wdp"/><Relationship Id="rId18" Type="http://schemas.openxmlformats.org/officeDocument/2006/relationships/image" Target="../media/image50.png"/><Relationship Id="rId3" Type="http://schemas.openxmlformats.org/officeDocument/2006/relationships/diagramData" Target="../diagrams/data1.xml"/><Relationship Id="rId21" Type="http://schemas.openxmlformats.org/officeDocument/2006/relationships/image" Target="../media/image53.jpeg"/><Relationship Id="rId7" Type="http://schemas.microsoft.com/office/2007/relationships/diagramDrawing" Target="../diagrams/drawing1.xml"/><Relationship Id="rId12" Type="http://schemas.openxmlformats.org/officeDocument/2006/relationships/image" Target="../media/image45.png"/><Relationship Id="rId17" Type="http://schemas.openxmlformats.org/officeDocument/2006/relationships/image" Target="../media/image49.png"/><Relationship Id="rId2" Type="http://schemas.openxmlformats.org/officeDocument/2006/relationships/notesSlide" Target="../notesSlides/notesSlide5.xml"/><Relationship Id="rId16" Type="http://schemas.openxmlformats.org/officeDocument/2006/relationships/image" Target="../media/image48.png"/><Relationship Id="rId20" Type="http://schemas.openxmlformats.org/officeDocument/2006/relationships/image" Target="../media/image52.jpeg"/><Relationship Id="rId1" Type="http://schemas.openxmlformats.org/officeDocument/2006/relationships/slideLayout" Target="../slideLayouts/slideLayout8.xml"/><Relationship Id="rId6" Type="http://schemas.openxmlformats.org/officeDocument/2006/relationships/diagramColors" Target="../diagrams/colors1.xml"/><Relationship Id="rId11" Type="http://schemas.openxmlformats.org/officeDocument/2006/relationships/image" Target="../media/image44.png"/><Relationship Id="rId5" Type="http://schemas.openxmlformats.org/officeDocument/2006/relationships/diagramQuickStyle" Target="../diagrams/quickStyle1.xml"/><Relationship Id="rId15" Type="http://schemas.openxmlformats.org/officeDocument/2006/relationships/image" Target="../media/image47.jpeg"/><Relationship Id="rId10" Type="http://schemas.openxmlformats.org/officeDocument/2006/relationships/image" Target="../media/image43.png"/><Relationship Id="rId19" Type="http://schemas.openxmlformats.org/officeDocument/2006/relationships/image" Target="../media/image51.png"/><Relationship Id="rId4" Type="http://schemas.openxmlformats.org/officeDocument/2006/relationships/diagramLayout" Target="../diagrams/layout1.xml"/><Relationship Id="rId9" Type="http://schemas.openxmlformats.org/officeDocument/2006/relationships/image" Target="../media/image42.png"/><Relationship Id="rId14" Type="http://schemas.openxmlformats.org/officeDocument/2006/relationships/image" Target="../media/image46.png"/></Relationships>
</file>

<file path=ppt/slides/_rels/slide1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6.xml"/><Relationship Id="rId1" Type="http://schemas.openxmlformats.org/officeDocument/2006/relationships/slideLayout" Target="../slideLayouts/slideLayout8.xml"/><Relationship Id="rId5" Type="http://schemas.openxmlformats.org/officeDocument/2006/relationships/image" Target="../media/image56.png"/><Relationship Id="rId4" Type="http://schemas.openxmlformats.org/officeDocument/2006/relationships/image" Target="../media/image55.png"/></Relationships>
</file>

<file path=ppt/slides/_rels/slide1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7.xml"/><Relationship Id="rId1" Type="http://schemas.openxmlformats.org/officeDocument/2006/relationships/slideLayout" Target="../slideLayouts/slideLayout8.xml"/><Relationship Id="rId5" Type="http://schemas.openxmlformats.org/officeDocument/2006/relationships/image" Target="../media/image59.png"/><Relationship Id="rId4" Type="http://schemas.openxmlformats.org/officeDocument/2006/relationships/image" Target="../media/image58.png"/></Relationships>
</file>

<file path=ppt/slides/_rels/slide16.xml.rels><?xml version="1.0" encoding="UTF-8" standalone="yes"?>
<Relationships xmlns="http://schemas.openxmlformats.org/package/2006/relationships"><Relationship Id="rId8" Type="http://schemas.openxmlformats.org/officeDocument/2006/relationships/image" Target="../media/image66.png"/><Relationship Id="rId13" Type="http://schemas.openxmlformats.org/officeDocument/2006/relationships/image" Target="../media/image71.jpeg"/><Relationship Id="rId3" Type="http://schemas.openxmlformats.org/officeDocument/2006/relationships/image" Target="../media/image61.png"/><Relationship Id="rId7" Type="http://schemas.openxmlformats.org/officeDocument/2006/relationships/image" Target="../media/image65.png"/><Relationship Id="rId12" Type="http://schemas.openxmlformats.org/officeDocument/2006/relationships/image" Target="../media/image70.jpeg"/><Relationship Id="rId2" Type="http://schemas.openxmlformats.org/officeDocument/2006/relationships/image" Target="../media/image60.png"/><Relationship Id="rId1" Type="http://schemas.openxmlformats.org/officeDocument/2006/relationships/slideLayout" Target="../slideLayouts/slideLayout2.xml"/><Relationship Id="rId6" Type="http://schemas.openxmlformats.org/officeDocument/2006/relationships/image" Target="../media/image64.png"/><Relationship Id="rId11" Type="http://schemas.openxmlformats.org/officeDocument/2006/relationships/image" Target="../media/image69.jpeg"/><Relationship Id="rId5" Type="http://schemas.openxmlformats.org/officeDocument/2006/relationships/image" Target="../media/image63.png"/><Relationship Id="rId10" Type="http://schemas.openxmlformats.org/officeDocument/2006/relationships/image" Target="../media/image68.png"/><Relationship Id="rId4" Type="http://schemas.openxmlformats.org/officeDocument/2006/relationships/image" Target="../media/image62.png"/><Relationship Id="rId9" Type="http://schemas.openxmlformats.org/officeDocument/2006/relationships/image" Target="../media/image67.png"/><Relationship Id="rId14" Type="http://schemas.openxmlformats.org/officeDocument/2006/relationships/image" Target="../media/image7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s>
</file>

<file path=ppt/slides/_rels/slide1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8" Type="http://schemas.openxmlformats.org/officeDocument/2006/relationships/image" Target="../media/image87.png"/><Relationship Id="rId13" Type="http://schemas.openxmlformats.org/officeDocument/2006/relationships/image" Target="../media/image92.png"/><Relationship Id="rId3" Type="http://schemas.openxmlformats.org/officeDocument/2006/relationships/image" Target="../media/image82.png"/><Relationship Id="rId7" Type="http://schemas.openxmlformats.org/officeDocument/2006/relationships/image" Target="../media/image86.png"/><Relationship Id="rId12" Type="http://schemas.openxmlformats.org/officeDocument/2006/relationships/image" Target="../media/image91.png"/><Relationship Id="rId2" Type="http://schemas.openxmlformats.org/officeDocument/2006/relationships/image" Target="../media/image81.png"/><Relationship Id="rId16" Type="http://schemas.openxmlformats.org/officeDocument/2006/relationships/image" Target="../media/image95.png"/><Relationship Id="rId1" Type="http://schemas.openxmlformats.org/officeDocument/2006/relationships/slideLayout" Target="../slideLayouts/slideLayout2.xml"/><Relationship Id="rId6" Type="http://schemas.openxmlformats.org/officeDocument/2006/relationships/image" Target="../media/image85.png"/><Relationship Id="rId11" Type="http://schemas.openxmlformats.org/officeDocument/2006/relationships/image" Target="../media/image90.png"/><Relationship Id="rId5" Type="http://schemas.openxmlformats.org/officeDocument/2006/relationships/image" Target="../media/image84.png"/><Relationship Id="rId15" Type="http://schemas.openxmlformats.org/officeDocument/2006/relationships/image" Target="../media/image94.jpeg"/><Relationship Id="rId10" Type="http://schemas.openxmlformats.org/officeDocument/2006/relationships/image" Target="../media/image89.png"/><Relationship Id="rId4" Type="http://schemas.openxmlformats.org/officeDocument/2006/relationships/image" Target="../media/image83.png"/><Relationship Id="rId9" Type="http://schemas.openxmlformats.org/officeDocument/2006/relationships/image" Target="../media/image88.png"/><Relationship Id="rId14" Type="http://schemas.openxmlformats.org/officeDocument/2006/relationships/image" Target="../media/image93.png"/></Relationships>
</file>

<file path=ppt/slides/_rels/slide24.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93.png"/><Relationship Id="rId5" Type="http://schemas.openxmlformats.org/officeDocument/2006/relationships/image" Target="../media/image94.jpeg"/><Relationship Id="rId4" Type="http://schemas.openxmlformats.org/officeDocument/2006/relationships/image" Target="../media/image9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8.xml"/><Relationship Id="rId1" Type="http://schemas.openxmlformats.org/officeDocument/2006/relationships/tags" Target="../tags/tag2.xml"/></Relationships>
</file>

<file path=ppt/slides/_rels/slide27.xml.rels><?xml version="1.0" encoding="UTF-8" standalone="yes"?>
<Relationships xmlns="http://schemas.openxmlformats.org/package/2006/relationships"><Relationship Id="rId8" Type="http://schemas.openxmlformats.org/officeDocument/2006/relationships/image" Target="../media/image103.png"/><Relationship Id="rId13" Type="http://schemas.openxmlformats.org/officeDocument/2006/relationships/image" Target="../media/image107.png"/><Relationship Id="rId3" Type="http://schemas.openxmlformats.org/officeDocument/2006/relationships/image" Target="../media/image98.png"/><Relationship Id="rId7" Type="http://schemas.openxmlformats.org/officeDocument/2006/relationships/image" Target="../media/image102.png"/><Relationship Id="rId12" Type="http://schemas.openxmlformats.org/officeDocument/2006/relationships/image" Target="../media/image106.png"/><Relationship Id="rId2" Type="http://schemas.openxmlformats.org/officeDocument/2006/relationships/notesSlide" Target="../notesSlides/notesSlide13.xml"/><Relationship Id="rId1" Type="http://schemas.openxmlformats.org/officeDocument/2006/relationships/slideLayout" Target="../slideLayouts/slideLayout8.xml"/><Relationship Id="rId6" Type="http://schemas.openxmlformats.org/officeDocument/2006/relationships/image" Target="../media/image101.png"/><Relationship Id="rId11" Type="http://schemas.openxmlformats.org/officeDocument/2006/relationships/hyperlink" Target="https://appsource.microsoft.com/en-us/product/cortana-intelligence/latentview.latentview-maf" TargetMode="External"/><Relationship Id="rId5" Type="http://schemas.openxmlformats.org/officeDocument/2006/relationships/image" Target="../media/image100.png"/><Relationship Id="rId10" Type="http://schemas.openxmlformats.org/officeDocument/2006/relationships/image" Target="../media/image105.png"/><Relationship Id="rId4" Type="http://schemas.openxmlformats.org/officeDocument/2006/relationships/image" Target="../media/image99.png"/><Relationship Id="rId9" Type="http://schemas.openxmlformats.org/officeDocument/2006/relationships/image" Target="../media/image104.png"/><Relationship Id="rId14" Type="http://schemas.openxmlformats.org/officeDocument/2006/relationships/image" Target="../media/image108.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pn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s>
</file>

<file path=ppt/slides/_rels/slide6.xml.rels><?xml version="1.0" encoding="UTF-8" standalone="yes"?>
<Relationships xmlns="http://schemas.openxmlformats.org/package/2006/relationships"><Relationship Id="rId8" Type="http://schemas.openxmlformats.org/officeDocument/2006/relationships/image" Target="../media/image22.jpe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10" Type="http://schemas.openxmlformats.org/officeDocument/2006/relationships/image" Target="../media/image24.png"/><Relationship Id="rId4" Type="http://schemas.openxmlformats.org/officeDocument/2006/relationships/image" Target="../media/image18.png"/><Relationship Id="rId9" Type="http://schemas.openxmlformats.org/officeDocument/2006/relationships/image" Target="../media/image23.png"/></Relationships>
</file>

<file path=ppt/slides/_rels/slide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722868" y="887896"/>
            <a:ext cx="7771775" cy="1450333"/>
          </a:xfrm>
        </p:spPr>
        <p:txBody>
          <a:bodyPr/>
          <a:lstStyle/>
          <a:p>
            <a:r>
              <a:rPr lang="en-US" dirty="0"/>
              <a:t>LatentView Capability Demonstration on Data Platform</a:t>
            </a:r>
          </a:p>
        </p:txBody>
      </p:sp>
      <p:sp>
        <p:nvSpPr>
          <p:cNvPr id="2" name="Content Placeholder 1"/>
          <p:cNvSpPr>
            <a:spLocks noGrp="1"/>
          </p:cNvSpPr>
          <p:nvPr>
            <p:ph sz="quarter" idx="13"/>
          </p:nvPr>
        </p:nvSpPr>
        <p:spPr/>
        <p:txBody>
          <a:bodyPr/>
          <a:lstStyle/>
          <a:p>
            <a:r>
              <a:rPr lang="en-US" dirty="0"/>
              <a:t>January, 2019</a:t>
            </a:r>
          </a:p>
        </p:txBody>
      </p:sp>
    </p:spTree>
    <p:extLst>
      <p:ext uri="{BB962C8B-B14F-4D97-AF65-F5344CB8AC3E}">
        <p14:creationId xmlns:p14="http://schemas.microsoft.com/office/powerpoint/2010/main" val="35150940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99654" y="58925"/>
            <a:ext cx="11223151" cy="408349"/>
          </a:xfrm>
        </p:spPr>
        <p:txBody>
          <a:bodyPr/>
          <a:lstStyle/>
          <a:p>
            <a:r>
              <a:rPr lang="en-US" dirty="0"/>
              <a:t>Integrating Data from Multiple Sources</a:t>
            </a:r>
          </a:p>
        </p:txBody>
      </p:sp>
      <p:cxnSp>
        <p:nvCxnSpPr>
          <p:cNvPr id="142" name="Straight Arrow Connector 141"/>
          <p:cNvCxnSpPr>
            <a:cxnSpLocks/>
          </p:cNvCxnSpPr>
          <p:nvPr/>
        </p:nvCxnSpPr>
        <p:spPr>
          <a:xfrm>
            <a:off x="8928692" y="3219952"/>
            <a:ext cx="944496" cy="0"/>
          </a:xfrm>
          <a:prstGeom prst="straightConnector1">
            <a:avLst/>
          </a:prstGeom>
          <a:ln w="38100">
            <a:solidFill>
              <a:schemeClr val="bg1">
                <a:lumMod val="75000"/>
              </a:schemeClr>
            </a:solidFill>
            <a:tailEnd type="triangle"/>
          </a:ln>
        </p:spPr>
        <p:style>
          <a:lnRef idx="1">
            <a:schemeClr val="accent2"/>
          </a:lnRef>
          <a:fillRef idx="0">
            <a:schemeClr val="accent2"/>
          </a:fillRef>
          <a:effectRef idx="0">
            <a:schemeClr val="accent2"/>
          </a:effectRef>
          <a:fontRef idx="minor">
            <a:schemeClr val="tx1"/>
          </a:fontRef>
        </p:style>
      </p:cxnSp>
      <p:cxnSp>
        <p:nvCxnSpPr>
          <p:cNvPr id="143" name="Straight Arrow Connector 142"/>
          <p:cNvCxnSpPr>
            <a:cxnSpLocks/>
          </p:cNvCxnSpPr>
          <p:nvPr/>
        </p:nvCxnSpPr>
        <p:spPr>
          <a:xfrm>
            <a:off x="8928692" y="3992278"/>
            <a:ext cx="944496" cy="0"/>
          </a:xfrm>
          <a:prstGeom prst="straightConnector1">
            <a:avLst/>
          </a:prstGeom>
          <a:ln w="38100">
            <a:solidFill>
              <a:schemeClr val="bg1">
                <a:lumMod val="75000"/>
              </a:schemeClr>
            </a:solidFill>
            <a:tailEnd type="triangle"/>
          </a:ln>
        </p:spPr>
        <p:style>
          <a:lnRef idx="1">
            <a:schemeClr val="accent2"/>
          </a:lnRef>
          <a:fillRef idx="0">
            <a:schemeClr val="accent2"/>
          </a:fillRef>
          <a:effectRef idx="0">
            <a:schemeClr val="accent2"/>
          </a:effectRef>
          <a:fontRef idx="minor">
            <a:schemeClr val="tx1"/>
          </a:fontRef>
        </p:style>
      </p:cxnSp>
      <p:cxnSp>
        <p:nvCxnSpPr>
          <p:cNvPr id="144" name="Straight Arrow Connector 143"/>
          <p:cNvCxnSpPr>
            <a:cxnSpLocks/>
          </p:cNvCxnSpPr>
          <p:nvPr/>
        </p:nvCxnSpPr>
        <p:spPr>
          <a:xfrm flipV="1">
            <a:off x="9144507" y="4763187"/>
            <a:ext cx="728680" cy="4764"/>
          </a:xfrm>
          <a:prstGeom prst="straightConnector1">
            <a:avLst/>
          </a:prstGeom>
          <a:ln w="38100">
            <a:solidFill>
              <a:schemeClr val="bg1">
                <a:lumMod val="75000"/>
              </a:schemeClr>
            </a:solidFill>
            <a:tailEnd type="triangle"/>
          </a:ln>
        </p:spPr>
        <p:style>
          <a:lnRef idx="1">
            <a:schemeClr val="accent2"/>
          </a:lnRef>
          <a:fillRef idx="0">
            <a:schemeClr val="accent2"/>
          </a:fillRef>
          <a:effectRef idx="0">
            <a:schemeClr val="accent2"/>
          </a:effectRef>
          <a:fontRef idx="minor">
            <a:schemeClr val="tx1"/>
          </a:fontRef>
        </p:style>
      </p:cxnSp>
      <p:sp>
        <p:nvSpPr>
          <p:cNvPr id="148" name="Rectangle 147"/>
          <p:cNvSpPr/>
          <p:nvPr/>
        </p:nvSpPr>
        <p:spPr bwMode="auto">
          <a:xfrm>
            <a:off x="4107522" y="2474608"/>
            <a:ext cx="4527079" cy="1445274"/>
          </a:xfrm>
          <a:prstGeom prst="rect">
            <a:avLst/>
          </a:prstGeom>
          <a:solidFill>
            <a:schemeClr val="accent3">
              <a:lumMod val="60000"/>
              <a:lumOff val="40000"/>
            </a:schemeClr>
          </a:solidFill>
          <a:ln>
            <a:noFill/>
            <a:headEnd/>
            <a:tailEnd/>
          </a:ln>
        </p:spPr>
        <p:style>
          <a:lnRef idx="2">
            <a:schemeClr val="accent1"/>
          </a:lnRef>
          <a:fillRef idx="1">
            <a:schemeClr val="lt1"/>
          </a:fillRef>
          <a:effectRef idx="0">
            <a:schemeClr val="accent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IN" sz="1200" b="1" dirty="0">
                <a:solidFill>
                  <a:schemeClr val="tx2"/>
                </a:solidFill>
                <a:latin typeface="Arial" panose="020B0604020202020204" pitchFamily="34" charset="0"/>
                <a:ea typeface="Segoe UI" panose="020B0502040204020203" pitchFamily="34" charset="0"/>
                <a:cs typeface="Arial" panose="020B0604020202020204" pitchFamily="34" charset="0"/>
              </a:rPr>
              <a:t>Data Mart / Data Lake</a:t>
            </a:r>
          </a:p>
        </p:txBody>
      </p:sp>
      <p:grpSp>
        <p:nvGrpSpPr>
          <p:cNvPr id="125" name="Group 124"/>
          <p:cNvGrpSpPr/>
          <p:nvPr/>
        </p:nvGrpSpPr>
        <p:grpSpPr>
          <a:xfrm>
            <a:off x="541382" y="1491032"/>
            <a:ext cx="3067911" cy="4059614"/>
            <a:chOff x="58035" y="1888784"/>
            <a:chExt cx="3403362" cy="4503501"/>
          </a:xfrm>
        </p:grpSpPr>
        <p:sp>
          <p:nvSpPr>
            <p:cNvPr id="126" name="Rectangle 125"/>
            <p:cNvSpPr/>
            <p:nvPr/>
          </p:nvSpPr>
          <p:spPr bwMode="auto">
            <a:xfrm>
              <a:off x="1587823" y="1888784"/>
              <a:ext cx="1513574" cy="3793810"/>
            </a:xfrm>
            <a:prstGeom prst="rect">
              <a:avLst/>
            </a:prstGeom>
            <a:solidFill>
              <a:schemeClr val="bg1">
                <a:lumMod val="95000"/>
              </a:schemeClr>
            </a:solidFill>
            <a:ln>
              <a:noFill/>
              <a:headEnd/>
              <a:tailEnd/>
            </a:ln>
          </p:spPr>
          <p:style>
            <a:lnRef idx="2">
              <a:schemeClr val="accent1"/>
            </a:lnRef>
            <a:fillRef idx="1">
              <a:schemeClr val="lt1"/>
            </a:fillRef>
            <a:effectRef idx="0">
              <a:schemeClr val="accent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lnSpc>
                  <a:spcPct val="150000"/>
                </a:lnSpc>
              </a:pPr>
              <a:r>
                <a:rPr lang="en-IN" sz="1200" b="1" dirty="0">
                  <a:solidFill>
                    <a:schemeClr val="tx2"/>
                  </a:solidFill>
                  <a:latin typeface="Arial" panose="020B0604020202020204" pitchFamily="34" charset="0"/>
                  <a:ea typeface="Segoe UI" panose="020B0502040204020203" pitchFamily="34" charset="0"/>
                  <a:cs typeface="Arial" panose="020B0604020202020204" pitchFamily="34" charset="0"/>
                </a:rPr>
                <a:t>Data Integration</a:t>
              </a:r>
              <a:endParaRPr lang="en-IN" sz="1200" dirty="0">
                <a:solidFill>
                  <a:schemeClr val="tx2"/>
                </a:solidFill>
                <a:latin typeface="Arial" panose="020B0604020202020204" pitchFamily="34" charset="0"/>
                <a:ea typeface="Segoe UI" panose="020B0502040204020203" pitchFamily="34" charset="0"/>
                <a:cs typeface="Arial" panose="020B0604020202020204" pitchFamily="34" charset="0"/>
              </a:endParaRPr>
            </a:p>
          </p:txBody>
        </p:sp>
        <p:cxnSp>
          <p:nvCxnSpPr>
            <p:cNvPr id="127" name="Straight Arrow Connector 126"/>
            <p:cNvCxnSpPr/>
            <p:nvPr/>
          </p:nvCxnSpPr>
          <p:spPr>
            <a:xfrm flipV="1">
              <a:off x="3101397" y="3782492"/>
              <a:ext cx="360000" cy="0"/>
            </a:xfrm>
            <a:prstGeom prst="straightConnector1">
              <a:avLst/>
            </a:prstGeom>
            <a:ln w="38100">
              <a:solidFill>
                <a:schemeClr val="bg1">
                  <a:lumMod val="75000"/>
                </a:schemeClr>
              </a:solidFill>
              <a:tailEnd type="arrow"/>
            </a:ln>
          </p:spPr>
          <p:style>
            <a:lnRef idx="1">
              <a:schemeClr val="accent2"/>
            </a:lnRef>
            <a:fillRef idx="0">
              <a:schemeClr val="accent2"/>
            </a:fillRef>
            <a:effectRef idx="0">
              <a:schemeClr val="accent2"/>
            </a:effectRef>
            <a:fontRef idx="minor">
              <a:schemeClr val="tx1"/>
            </a:fontRef>
          </p:style>
        </p:cxnSp>
        <p:sp>
          <p:nvSpPr>
            <p:cNvPr id="128" name="Rectangle 127"/>
            <p:cNvSpPr/>
            <p:nvPr/>
          </p:nvSpPr>
          <p:spPr bwMode="auto">
            <a:xfrm>
              <a:off x="162674" y="1893224"/>
              <a:ext cx="1242478" cy="3776670"/>
            </a:xfrm>
            <a:prstGeom prst="rect">
              <a:avLst/>
            </a:prstGeom>
            <a:solidFill>
              <a:schemeClr val="bg1">
                <a:lumMod val="95000"/>
              </a:schemeClr>
            </a:solidFill>
            <a:ln>
              <a:noFill/>
              <a:headEnd/>
              <a:tailEnd/>
            </a:ln>
          </p:spPr>
          <p:style>
            <a:lnRef idx="2">
              <a:schemeClr val="accent1"/>
            </a:lnRef>
            <a:fillRef idx="1">
              <a:schemeClr val="lt1"/>
            </a:fillRef>
            <a:effectRef idx="0">
              <a:schemeClr val="accent1"/>
            </a:effectRef>
            <a:fontRef idx="minor">
              <a:schemeClr val="dk1"/>
            </a:fontRef>
          </p:style>
          <p:txBody>
            <a:bodyPr vert="horz"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IN" sz="1400" b="1" dirty="0">
                <a:solidFill>
                  <a:srgbClr val="0070C0"/>
                </a:solidFill>
                <a:latin typeface="Arial" panose="020B0604020202020204" pitchFamily="34" charset="0"/>
                <a:ea typeface="Segoe UI" panose="020B0502040204020203" pitchFamily="34" charset="0"/>
                <a:cs typeface="Arial" panose="020B0604020202020204" pitchFamily="34" charset="0"/>
              </a:endParaRPr>
            </a:p>
          </p:txBody>
        </p:sp>
        <p:sp>
          <p:nvSpPr>
            <p:cNvPr id="129" name="Rectangle 128"/>
            <p:cNvSpPr/>
            <p:nvPr/>
          </p:nvSpPr>
          <p:spPr bwMode="auto">
            <a:xfrm>
              <a:off x="1694900" y="1975729"/>
              <a:ext cx="1308080" cy="1508404"/>
            </a:xfrm>
            <a:prstGeom prst="rect">
              <a:avLst/>
            </a:prstGeom>
            <a:solidFill>
              <a:schemeClr val="bg1">
                <a:lumMod val="75000"/>
              </a:schemeClr>
            </a:solidFill>
            <a:ln>
              <a:noFill/>
              <a:headEnd/>
              <a:tailEnd/>
            </a:ln>
          </p:spPr>
          <p:style>
            <a:lnRef idx="2">
              <a:schemeClr val="accent1"/>
            </a:lnRef>
            <a:fillRef idx="1">
              <a:schemeClr val="lt1"/>
            </a:fillRef>
            <a:effectRef idx="0">
              <a:schemeClr val="accent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lnSpc>
                  <a:spcPct val="150000"/>
                </a:lnSpc>
              </a:pPr>
              <a:endParaRPr lang="en-IN" sz="1200" b="1" dirty="0">
                <a:solidFill>
                  <a:schemeClr val="bg1"/>
                </a:solidFill>
                <a:latin typeface="Arial" panose="020B0604020202020204" pitchFamily="34" charset="0"/>
                <a:ea typeface="Segoe UI" panose="020B0502040204020203" pitchFamily="34" charset="0"/>
                <a:cs typeface="Arial" panose="020B0604020202020204" pitchFamily="34" charset="0"/>
              </a:endParaRPr>
            </a:p>
            <a:p>
              <a:pPr algn="ctr">
                <a:lnSpc>
                  <a:spcPct val="150000"/>
                </a:lnSpc>
              </a:pPr>
              <a:endParaRPr lang="en-IN" sz="1200" b="1" dirty="0">
                <a:solidFill>
                  <a:schemeClr val="bg1"/>
                </a:solidFill>
                <a:latin typeface="Arial" panose="020B0604020202020204" pitchFamily="34" charset="0"/>
                <a:ea typeface="Segoe UI" panose="020B0502040204020203" pitchFamily="34" charset="0"/>
                <a:cs typeface="Arial" panose="020B0604020202020204" pitchFamily="34" charset="0"/>
              </a:endParaRPr>
            </a:p>
            <a:p>
              <a:pPr algn="ctr">
                <a:lnSpc>
                  <a:spcPct val="150000"/>
                </a:lnSpc>
              </a:pPr>
              <a:r>
                <a:rPr lang="en-IN" sz="1200" b="1" dirty="0">
                  <a:solidFill>
                    <a:schemeClr val="bg1"/>
                  </a:solidFill>
                  <a:latin typeface="Arial" panose="020B0604020202020204" pitchFamily="34" charset="0"/>
                  <a:ea typeface="Segoe UI" panose="020B0502040204020203" pitchFamily="34" charset="0"/>
                  <a:cs typeface="Arial" panose="020B0604020202020204" pitchFamily="34" charset="0"/>
                </a:rPr>
                <a:t>Structured </a:t>
              </a:r>
              <a:endParaRPr lang="en-IN" sz="1200" dirty="0">
                <a:solidFill>
                  <a:schemeClr val="bg1"/>
                </a:solidFill>
                <a:latin typeface="Arial" panose="020B0604020202020204" pitchFamily="34" charset="0"/>
                <a:ea typeface="Segoe UI" panose="020B0502040204020203" pitchFamily="34" charset="0"/>
                <a:cs typeface="Arial" panose="020B0604020202020204" pitchFamily="34" charset="0"/>
              </a:endParaRPr>
            </a:p>
          </p:txBody>
        </p:sp>
        <p:sp>
          <p:nvSpPr>
            <p:cNvPr id="130" name="Rectangle 129"/>
            <p:cNvSpPr/>
            <p:nvPr/>
          </p:nvSpPr>
          <p:spPr bwMode="auto">
            <a:xfrm>
              <a:off x="1681663" y="4071528"/>
              <a:ext cx="1308080" cy="1508404"/>
            </a:xfrm>
            <a:prstGeom prst="rect">
              <a:avLst/>
            </a:prstGeom>
            <a:solidFill>
              <a:schemeClr val="bg1">
                <a:lumMod val="75000"/>
              </a:schemeClr>
            </a:solidFill>
            <a:ln>
              <a:noFill/>
              <a:headEnd/>
              <a:tailEnd/>
            </a:ln>
          </p:spPr>
          <p:style>
            <a:lnRef idx="2">
              <a:schemeClr val="accent1"/>
            </a:lnRef>
            <a:fillRef idx="1">
              <a:schemeClr val="lt1"/>
            </a:fillRef>
            <a:effectRef idx="0">
              <a:schemeClr val="accent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lnSpc>
                  <a:spcPct val="150000"/>
                </a:lnSpc>
              </a:pPr>
              <a:endParaRPr lang="en-IN" sz="1200" b="1" dirty="0">
                <a:solidFill>
                  <a:schemeClr val="bg1"/>
                </a:solidFill>
                <a:latin typeface="Arial" panose="020B0604020202020204" pitchFamily="34" charset="0"/>
                <a:ea typeface="Segoe UI" panose="020B0502040204020203" pitchFamily="34" charset="0"/>
                <a:cs typeface="Arial" panose="020B0604020202020204" pitchFamily="34" charset="0"/>
              </a:endParaRPr>
            </a:p>
            <a:p>
              <a:pPr algn="ctr">
                <a:lnSpc>
                  <a:spcPct val="150000"/>
                </a:lnSpc>
              </a:pPr>
              <a:endParaRPr lang="en-IN" sz="1200" b="1" dirty="0">
                <a:solidFill>
                  <a:schemeClr val="bg1"/>
                </a:solidFill>
                <a:latin typeface="Arial" panose="020B0604020202020204" pitchFamily="34" charset="0"/>
                <a:ea typeface="Segoe UI" panose="020B0502040204020203" pitchFamily="34" charset="0"/>
                <a:cs typeface="Arial" panose="020B0604020202020204" pitchFamily="34" charset="0"/>
              </a:endParaRPr>
            </a:p>
            <a:p>
              <a:pPr algn="ctr">
                <a:lnSpc>
                  <a:spcPct val="150000"/>
                </a:lnSpc>
              </a:pPr>
              <a:r>
                <a:rPr lang="en-IN" sz="1200" b="1" dirty="0">
                  <a:solidFill>
                    <a:schemeClr val="bg1"/>
                  </a:solidFill>
                  <a:latin typeface="Arial" panose="020B0604020202020204" pitchFamily="34" charset="0"/>
                  <a:ea typeface="Segoe UI" panose="020B0502040204020203" pitchFamily="34" charset="0"/>
                  <a:cs typeface="Arial" panose="020B0604020202020204" pitchFamily="34" charset="0"/>
                </a:rPr>
                <a:t>Unstructured</a:t>
              </a:r>
              <a:endParaRPr lang="en-IN" sz="1200" dirty="0">
                <a:solidFill>
                  <a:schemeClr val="bg1"/>
                </a:solidFill>
                <a:latin typeface="Arial" panose="020B0604020202020204" pitchFamily="34" charset="0"/>
                <a:ea typeface="Segoe UI" panose="020B0502040204020203" pitchFamily="34" charset="0"/>
                <a:cs typeface="Arial" panose="020B0604020202020204" pitchFamily="34" charset="0"/>
              </a:endParaRPr>
            </a:p>
          </p:txBody>
        </p:sp>
        <p:sp>
          <p:nvSpPr>
            <p:cNvPr id="131" name="TextBox 2">
              <a:extLst>
                <a:ext uri="{FF2B5EF4-FFF2-40B4-BE49-F238E27FC236}">
                  <a16:creationId xmlns:a16="http://schemas.microsoft.com/office/drawing/2014/main" id="{86E0932B-348A-4C8F-8E43-4C37E1ABE4C7}"/>
                </a:ext>
              </a:extLst>
            </p:cNvPr>
            <p:cNvSpPr txBox="1"/>
            <p:nvPr/>
          </p:nvSpPr>
          <p:spPr>
            <a:xfrm>
              <a:off x="141544" y="2048801"/>
              <a:ext cx="1220745" cy="47800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IN" sz="1100" dirty="0">
                  <a:solidFill>
                    <a:schemeClr val="tx2"/>
                  </a:solidFill>
                  <a:latin typeface="Arial" panose="020B0604020202020204" pitchFamily="34" charset="0"/>
                  <a:ea typeface="Segoe UI" panose="020B0502040204020203" pitchFamily="34" charset="0"/>
                  <a:cs typeface="Arial" panose="020B0604020202020204" pitchFamily="34" charset="0"/>
                </a:rPr>
                <a:t>Conventional Data Sources</a:t>
              </a:r>
            </a:p>
          </p:txBody>
        </p:sp>
        <p:sp>
          <p:nvSpPr>
            <p:cNvPr id="132" name="TextBox 42">
              <a:extLst>
                <a:ext uri="{FF2B5EF4-FFF2-40B4-BE49-F238E27FC236}">
                  <a16:creationId xmlns:a16="http://schemas.microsoft.com/office/drawing/2014/main" id="{A31D8553-C508-4786-9FBD-AE24DBC8B3B8}"/>
                </a:ext>
              </a:extLst>
            </p:cNvPr>
            <p:cNvSpPr txBox="1"/>
            <p:nvPr/>
          </p:nvSpPr>
          <p:spPr>
            <a:xfrm>
              <a:off x="58035" y="3030373"/>
              <a:ext cx="1447340" cy="47800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IN" sz="1100" dirty="0">
                  <a:solidFill>
                    <a:schemeClr val="tx2"/>
                  </a:solidFill>
                  <a:latin typeface="Arial" panose="020B0604020202020204" pitchFamily="34" charset="0"/>
                  <a:ea typeface="Segoe UI" panose="020B0502040204020203" pitchFamily="34" charset="0"/>
                  <a:cs typeface="Arial" panose="020B0604020202020204" pitchFamily="34" charset="0"/>
                </a:rPr>
                <a:t>Unconventional Data Sources</a:t>
              </a:r>
            </a:p>
          </p:txBody>
        </p:sp>
        <p:sp>
          <p:nvSpPr>
            <p:cNvPr id="133" name="TextBox 43">
              <a:extLst>
                <a:ext uri="{FF2B5EF4-FFF2-40B4-BE49-F238E27FC236}">
                  <a16:creationId xmlns:a16="http://schemas.microsoft.com/office/drawing/2014/main" id="{7E6A7EE2-F002-4F56-8BC2-70F563944271}"/>
                </a:ext>
              </a:extLst>
            </p:cNvPr>
            <p:cNvSpPr txBox="1"/>
            <p:nvPr/>
          </p:nvSpPr>
          <p:spPr>
            <a:xfrm>
              <a:off x="145172" y="3868907"/>
              <a:ext cx="1329810" cy="47800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IN" sz="1100" dirty="0">
                  <a:solidFill>
                    <a:schemeClr val="tx2"/>
                  </a:solidFill>
                  <a:latin typeface="Arial" panose="020B0604020202020204" pitchFamily="34" charset="0"/>
                  <a:ea typeface="Segoe UI" panose="020B0502040204020203" pitchFamily="34" charset="0"/>
                  <a:cs typeface="Arial" panose="020B0604020202020204" pitchFamily="34" charset="0"/>
                </a:rPr>
                <a:t>External Data Sources</a:t>
              </a:r>
            </a:p>
          </p:txBody>
        </p:sp>
        <p:sp>
          <p:nvSpPr>
            <p:cNvPr id="134" name="TextBox 44">
              <a:extLst>
                <a:ext uri="{FF2B5EF4-FFF2-40B4-BE49-F238E27FC236}">
                  <a16:creationId xmlns:a16="http://schemas.microsoft.com/office/drawing/2014/main" id="{90BEB28F-633A-4C6B-81F6-4A75FA61C5C4}"/>
                </a:ext>
              </a:extLst>
            </p:cNvPr>
            <p:cNvSpPr txBox="1"/>
            <p:nvPr/>
          </p:nvSpPr>
          <p:spPr>
            <a:xfrm>
              <a:off x="141999" y="4825684"/>
              <a:ext cx="1329810" cy="47800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IN" sz="1100" dirty="0">
                  <a:solidFill>
                    <a:schemeClr val="tx2"/>
                  </a:solidFill>
                  <a:latin typeface="Arial" panose="020B0604020202020204" pitchFamily="34" charset="0"/>
                  <a:ea typeface="Segoe UI" panose="020B0502040204020203" pitchFamily="34" charset="0"/>
                  <a:cs typeface="Arial" panose="020B0604020202020204" pitchFamily="34" charset="0"/>
                </a:rPr>
                <a:t>Internal Data Sources</a:t>
              </a:r>
            </a:p>
          </p:txBody>
        </p:sp>
        <p:sp>
          <p:nvSpPr>
            <p:cNvPr id="135" name="TextBox 65"/>
            <p:cNvSpPr txBox="1"/>
            <p:nvPr/>
          </p:nvSpPr>
          <p:spPr>
            <a:xfrm>
              <a:off x="162674" y="6084998"/>
              <a:ext cx="2895248" cy="307287"/>
            </a:xfrm>
            <a:prstGeom prst="rect">
              <a:avLst/>
            </a:prstGeom>
            <a:noFill/>
            <a:ln>
              <a:no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b="1" dirty="0">
                  <a:solidFill>
                    <a:schemeClr val="bg1">
                      <a:lumMod val="50000"/>
                    </a:schemeClr>
                  </a:solidFill>
                  <a:latin typeface="Arial" panose="020B0604020202020204" pitchFamily="34" charset="0"/>
                  <a:ea typeface="Segoe UI" panose="020B0502040204020203" pitchFamily="34" charset="0"/>
                  <a:cs typeface="Arial" panose="020B0604020202020204" pitchFamily="34" charset="0"/>
                </a:rPr>
                <a:t>Data Type specific ETL toolset</a:t>
              </a:r>
            </a:p>
          </p:txBody>
        </p:sp>
      </p:grpSp>
      <p:sp>
        <p:nvSpPr>
          <p:cNvPr id="118" name="Rectangle 117"/>
          <p:cNvSpPr/>
          <p:nvPr/>
        </p:nvSpPr>
        <p:spPr bwMode="auto">
          <a:xfrm>
            <a:off x="9867794" y="1547591"/>
            <a:ext cx="1395422" cy="412136"/>
          </a:xfrm>
          <a:prstGeom prst="rect">
            <a:avLst/>
          </a:prstGeom>
          <a:solidFill>
            <a:schemeClr val="accent2">
              <a:lumMod val="40000"/>
              <a:lumOff val="60000"/>
            </a:schemeClr>
          </a:solidFill>
          <a:ln w="12700">
            <a:noFill/>
            <a:round/>
            <a:headEnd/>
            <a:tailE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IN" sz="1050" b="1" dirty="0">
                <a:solidFill>
                  <a:schemeClr val="tx2"/>
                </a:solidFill>
                <a:latin typeface="Arial" panose="020B0604020202020204" pitchFamily="34" charset="0"/>
                <a:ea typeface="Segoe UI" panose="020B0502040204020203" pitchFamily="34" charset="0"/>
                <a:cs typeface="Arial" panose="020B0604020202020204" pitchFamily="34" charset="0"/>
              </a:rPr>
              <a:t>CANNED REPORTS</a:t>
            </a:r>
          </a:p>
        </p:txBody>
      </p:sp>
      <p:sp>
        <p:nvSpPr>
          <p:cNvPr id="119" name="Rectangle 118"/>
          <p:cNvSpPr/>
          <p:nvPr/>
        </p:nvSpPr>
        <p:spPr bwMode="auto">
          <a:xfrm>
            <a:off x="9867794" y="2287179"/>
            <a:ext cx="1395422" cy="412136"/>
          </a:xfrm>
          <a:prstGeom prst="rect">
            <a:avLst/>
          </a:prstGeom>
          <a:solidFill>
            <a:schemeClr val="accent2">
              <a:lumMod val="40000"/>
              <a:lumOff val="60000"/>
            </a:schemeClr>
          </a:solidFill>
          <a:ln w="12700">
            <a:noFill/>
            <a:round/>
            <a:headEnd/>
            <a:tailE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IN" sz="1050" b="1" dirty="0">
                <a:solidFill>
                  <a:schemeClr val="tx2"/>
                </a:solidFill>
                <a:latin typeface="Arial" panose="020B0604020202020204" pitchFamily="34" charset="0"/>
                <a:ea typeface="Segoe UI" panose="020B0502040204020203" pitchFamily="34" charset="0"/>
                <a:cs typeface="Arial" panose="020B0604020202020204" pitchFamily="34" charset="0"/>
              </a:rPr>
              <a:t>SELF SERVICE BI</a:t>
            </a:r>
          </a:p>
        </p:txBody>
      </p:sp>
      <p:sp>
        <p:nvSpPr>
          <p:cNvPr id="120" name="Rectangle 119"/>
          <p:cNvSpPr/>
          <p:nvPr/>
        </p:nvSpPr>
        <p:spPr bwMode="auto">
          <a:xfrm>
            <a:off x="9867794" y="3026767"/>
            <a:ext cx="1395422" cy="412136"/>
          </a:xfrm>
          <a:prstGeom prst="rect">
            <a:avLst/>
          </a:prstGeom>
          <a:solidFill>
            <a:schemeClr val="accent2">
              <a:lumMod val="40000"/>
              <a:lumOff val="60000"/>
            </a:schemeClr>
          </a:solidFill>
          <a:ln w="12700">
            <a:noFill/>
            <a:round/>
            <a:headEnd/>
            <a:tailE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IN" sz="1050" b="1" dirty="0">
                <a:solidFill>
                  <a:schemeClr val="tx2"/>
                </a:solidFill>
                <a:latin typeface="Arial" panose="020B0604020202020204" pitchFamily="34" charset="0"/>
                <a:ea typeface="Segoe UI" panose="020B0502040204020203" pitchFamily="34" charset="0"/>
                <a:cs typeface="Arial" panose="020B0604020202020204" pitchFamily="34" charset="0"/>
              </a:rPr>
              <a:t>OPERATIONAL</a:t>
            </a:r>
          </a:p>
        </p:txBody>
      </p:sp>
      <p:sp>
        <p:nvSpPr>
          <p:cNvPr id="121" name="Rectangle 120"/>
          <p:cNvSpPr/>
          <p:nvPr/>
        </p:nvSpPr>
        <p:spPr bwMode="auto">
          <a:xfrm>
            <a:off x="9867794" y="3766355"/>
            <a:ext cx="1395422" cy="412136"/>
          </a:xfrm>
          <a:prstGeom prst="rect">
            <a:avLst/>
          </a:prstGeom>
          <a:solidFill>
            <a:schemeClr val="accent2">
              <a:lumMod val="40000"/>
              <a:lumOff val="60000"/>
            </a:schemeClr>
          </a:solidFill>
          <a:ln w="12700">
            <a:noFill/>
            <a:round/>
            <a:headEnd/>
            <a:tailE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IN" sz="1050" b="1" dirty="0">
                <a:solidFill>
                  <a:schemeClr val="tx2"/>
                </a:solidFill>
                <a:latin typeface="Arial" panose="020B0604020202020204" pitchFamily="34" charset="0"/>
                <a:ea typeface="Segoe UI" panose="020B0502040204020203" pitchFamily="34" charset="0"/>
                <a:cs typeface="Arial" panose="020B0604020202020204" pitchFamily="34" charset="0"/>
              </a:rPr>
              <a:t>ADVANCED ANALYTICS</a:t>
            </a:r>
          </a:p>
        </p:txBody>
      </p:sp>
      <p:sp>
        <p:nvSpPr>
          <p:cNvPr id="122" name="Rectangle 121"/>
          <p:cNvSpPr/>
          <p:nvPr/>
        </p:nvSpPr>
        <p:spPr bwMode="auto">
          <a:xfrm>
            <a:off x="9867794" y="4505944"/>
            <a:ext cx="1395422" cy="412136"/>
          </a:xfrm>
          <a:prstGeom prst="rect">
            <a:avLst/>
          </a:prstGeom>
          <a:solidFill>
            <a:schemeClr val="accent2">
              <a:lumMod val="40000"/>
              <a:lumOff val="60000"/>
            </a:schemeClr>
          </a:solidFill>
          <a:ln w="12700">
            <a:noFill/>
            <a:round/>
            <a:headEnd/>
            <a:tailE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IN" sz="1050" b="1" dirty="0">
                <a:solidFill>
                  <a:schemeClr val="tx2"/>
                </a:solidFill>
                <a:latin typeface="Arial" panose="020B0604020202020204" pitchFamily="34" charset="0"/>
                <a:ea typeface="Segoe UI" panose="020B0502040204020203" pitchFamily="34" charset="0"/>
                <a:cs typeface="Arial" panose="020B0604020202020204" pitchFamily="34" charset="0"/>
              </a:rPr>
              <a:t>REAL TIME REPORTING</a:t>
            </a:r>
          </a:p>
        </p:txBody>
      </p:sp>
      <p:sp>
        <p:nvSpPr>
          <p:cNvPr id="123" name="TextBox 67"/>
          <p:cNvSpPr txBox="1"/>
          <p:nvPr/>
        </p:nvSpPr>
        <p:spPr>
          <a:xfrm>
            <a:off x="9549359" y="5276908"/>
            <a:ext cx="2147204" cy="276999"/>
          </a:xfrm>
          <a:prstGeom prst="rect">
            <a:avLst/>
          </a:prstGeom>
          <a:noFill/>
          <a:ln>
            <a:no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b="1" dirty="0">
                <a:solidFill>
                  <a:schemeClr val="bg1">
                    <a:lumMod val="50000"/>
                  </a:schemeClr>
                </a:solidFill>
                <a:latin typeface="Arial" panose="020B0604020202020204" pitchFamily="34" charset="0"/>
                <a:ea typeface="Segoe UI" panose="020B0502040204020203" pitchFamily="34" charset="0"/>
                <a:cs typeface="Arial" panose="020B0604020202020204" pitchFamily="34" charset="0"/>
              </a:rPr>
              <a:t>Workload Aware Compute</a:t>
            </a:r>
          </a:p>
        </p:txBody>
      </p:sp>
      <p:cxnSp>
        <p:nvCxnSpPr>
          <p:cNvPr id="124" name="Straight Arrow Connector 123"/>
          <p:cNvCxnSpPr/>
          <p:nvPr/>
        </p:nvCxnSpPr>
        <p:spPr>
          <a:xfrm>
            <a:off x="1641692" y="3197246"/>
            <a:ext cx="318912" cy="3723"/>
          </a:xfrm>
          <a:prstGeom prst="straightConnector1">
            <a:avLst/>
          </a:prstGeom>
          <a:ln w="38100">
            <a:solidFill>
              <a:schemeClr val="bg1">
                <a:lumMod val="75000"/>
              </a:schemeClr>
            </a:solidFill>
            <a:tailEnd type="arrow"/>
          </a:ln>
        </p:spPr>
        <p:style>
          <a:lnRef idx="1">
            <a:schemeClr val="accent2"/>
          </a:lnRef>
          <a:fillRef idx="0">
            <a:schemeClr val="accent2"/>
          </a:fillRef>
          <a:effectRef idx="0">
            <a:schemeClr val="accent2"/>
          </a:effectRef>
          <a:fontRef idx="minor">
            <a:schemeClr val="tx1"/>
          </a:fontRef>
        </p:style>
      </p:cxnSp>
      <p:sp>
        <p:nvSpPr>
          <p:cNvPr id="166" name="TextBox 56"/>
          <p:cNvSpPr txBox="1"/>
          <p:nvPr/>
        </p:nvSpPr>
        <p:spPr>
          <a:xfrm>
            <a:off x="927419" y="1045837"/>
            <a:ext cx="1977016"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0" hangingPunct="0">
              <a:spcBef>
                <a:spcPct val="20000"/>
              </a:spcBef>
              <a:buClr>
                <a:srgbClr val="500093"/>
              </a:buClr>
              <a:buSzPct val="80000"/>
            </a:pPr>
            <a:r>
              <a:rPr lang="en-US" sz="1400" b="1" dirty="0">
                <a:solidFill>
                  <a:srgbClr val="1AA4AD"/>
                </a:solidFill>
                <a:latin typeface="Arial" panose="020B0604020202020204" pitchFamily="34" charset="0"/>
                <a:ea typeface="Segoe UI" panose="020B0502040204020203" pitchFamily="34" charset="0"/>
                <a:cs typeface="Arial" panose="020B0604020202020204" pitchFamily="34" charset="0"/>
              </a:rPr>
              <a:t>How to acquire data?</a:t>
            </a:r>
          </a:p>
        </p:txBody>
      </p:sp>
      <p:sp>
        <p:nvSpPr>
          <p:cNvPr id="167" name="TextBox 61"/>
          <p:cNvSpPr txBox="1"/>
          <p:nvPr/>
        </p:nvSpPr>
        <p:spPr>
          <a:xfrm>
            <a:off x="4865567" y="1045836"/>
            <a:ext cx="3106428"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0" hangingPunct="0">
              <a:spcBef>
                <a:spcPct val="20000"/>
              </a:spcBef>
              <a:buClr>
                <a:srgbClr val="500093"/>
              </a:buClr>
              <a:buSzPct val="80000"/>
            </a:pPr>
            <a:r>
              <a:rPr lang="en-US" sz="1400" b="1" dirty="0">
                <a:solidFill>
                  <a:srgbClr val="1AA4AD"/>
                </a:solidFill>
                <a:latin typeface="Arial" panose="020B0604020202020204" pitchFamily="34" charset="0"/>
                <a:ea typeface="Segoe UI" panose="020B0502040204020203" pitchFamily="34" charset="0"/>
                <a:cs typeface="Arial" panose="020B0604020202020204" pitchFamily="34" charset="0"/>
              </a:rPr>
              <a:t>How to create a unified data view?</a:t>
            </a:r>
          </a:p>
        </p:txBody>
      </p:sp>
      <p:sp>
        <p:nvSpPr>
          <p:cNvPr id="168" name="TextBox 62"/>
          <p:cNvSpPr txBox="1"/>
          <p:nvPr/>
        </p:nvSpPr>
        <p:spPr>
          <a:xfrm>
            <a:off x="9761636" y="941540"/>
            <a:ext cx="1722650" cy="52322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0" hangingPunct="0">
              <a:spcBef>
                <a:spcPct val="20000"/>
              </a:spcBef>
              <a:buClr>
                <a:srgbClr val="500093"/>
              </a:buClr>
              <a:buSzPct val="80000"/>
            </a:pPr>
            <a:r>
              <a:rPr lang="en-US" sz="1400" b="1" dirty="0">
                <a:solidFill>
                  <a:srgbClr val="1AA4AD"/>
                </a:solidFill>
                <a:latin typeface="Arial" panose="020B0604020202020204" pitchFamily="34" charset="0"/>
                <a:ea typeface="Segoe UI" panose="020B0502040204020203" pitchFamily="34" charset="0"/>
                <a:cs typeface="Arial" panose="020B0604020202020204" pitchFamily="34" charset="0"/>
              </a:rPr>
              <a:t>How to enable consumption?</a:t>
            </a:r>
          </a:p>
        </p:txBody>
      </p:sp>
      <p:pic>
        <p:nvPicPr>
          <p:cNvPr id="5122" name="Picture 2" descr="https://static.thenounproject.com/png/662371-200.png"/>
          <p:cNvPicPr>
            <a:picLocks noChangeAspect="1" noChangeArrowheads="1"/>
          </p:cNvPicPr>
          <p:nvPr/>
        </p:nvPicPr>
        <p:blipFill>
          <a:blip r:embed="rId2" cstate="print">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321562" y="1740149"/>
            <a:ext cx="461788" cy="461788"/>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https://static.thenounproject.com/png/794569-200.png"/>
          <p:cNvPicPr>
            <a:picLocks noChangeAspect="1" noChangeArrowheads="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252063" y="3615974"/>
            <a:ext cx="514897" cy="514897"/>
          </a:xfrm>
          <a:prstGeom prst="rect">
            <a:avLst/>
          </a:prstGeom>
          <a:noFill/>
          <a:extLst>
            <a:ext uri="{909E8E84-426E-40DD-AFC4-6F175D3DCCD1}">
              <a14:hiddenFill xmlns:a14="http://schemas.microsoft.com/office/drawing/2010/main">
                <a:solidFill>
                  <a:srgbClr val="FFFFFF"/>
                </a:solidFill>
              </a14:hiddenFill>
            </a:ext>
          </a:extLst>
        </p:spPr>
      </p:pic>
      <p:sp>
        <p:nvSpPr>
          <p:cNvPr id="173" name="Rectangle 172"/>
          <p:cNvSpPr/>
          <p:nvPr/>
        </p:nvSpPr>
        <p:spPr>
          <a:xfrm>
            <a:off x="482947" y="900160"/>
            <a:ext cx="2890489" cy="4174115"/>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tx2"/>
              </a:solidFill>
              <a:latin typeface="Arial" panose="020B0604020202020204" pitchFamily="34" charset="0"/>
              <a:ea typeface="Segoe UI" panose="020B0502040204020203" pitchFamily="34" charset="0"/>
              <a:cs typeface="Arial" panose="020B0604020202020204" pitchFamily="34" charset="0"/>
            </a:endParaRPr>
          </a:p>
        </p:txBody>
      </p:sp>
      <p:sp>
        <p:nvSpPr>
          <p:cNvPr id="174" name="Rectangle 173"/>
          <p:cNvSpPr/>
          <p:nvPr/>
        </p:nvSpPr>
        <p:spPr>
          <a:xfrm>
            <a:off x="3481435" y="919963"/>
            <a:ext cx="5839020" cy="4174115"/>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tx2"/>
              </a:solidFill>
              <a:latin typeface="Arial" panose="020B0604020202020204" pitchFamily="34" charset="0"/>
              <a:ea typeface="Segoe UI" panose="020B0502040204020203" pitchFamily="34" charset="0"/>
              <a:cs typeface="Arial" panose="020B0604020202020204" pitchFamily="34" charset="0"/>
            </a:endParaRPr>
          </a:p>
        </p:txBody>
      </p:sp>
      <p:sp>
        <p:nvSpPr>
          <p:cNvPr id="175" name="Rectangle 174"/>
          <p:cNvSpPr/>
          <p:nvPr/>
        </p:nvSpPr>
        <p:spPr>
          <a:xfrm>
            <a:off x="9409115" y="919963"/>
            <a:ext cx="2369400" cy="4174115"/>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tx2"/>
              </a:solidFill>
              <a:latin typeface="Arial" panose="020B0604020202020204" pitchFamily="34" charset="0"/>
              <a:ea typeface="Segoe UI" panose="020B0502040204020203" pitchFamily="34" charset="0"/>
              <a:cs typeface="Arial" panose="020B0604020202020204" pitchFamily="34" charset="0"/>
            </a:endParaRPr>
          </a:p>
        </p:txBody>
      </p:sp>
      <p:cxnSp>
        <p:nvCxnSpPr>
          <p:cNvPr id="57" name="Elbow Connector 56"/>
          <p:cNvCxnSpPr>
            <a:cxnSpLocks/>
          </p:cNvCxnSpPr>
          <p:nvPr/>
        </p:nvCxnSpPr>
        <p:spPr>
          <a:xfrm rot="16200000" flipH="1">
            <a:off x="7859717" y="2745355"/>
            <a:ext cx="3086804" cy="948855"/>
          </a:xfrm>
          <a:prstGeom prst="bentConnector3">
            <a:avLst>
              <a:gd name="adj1" fmla="val 100067"/>
            </a:avLst>
          </a:prstGeom>
          <a:ln w="38100">
            <a:solidFill>
              <a:schemeClr val="bg1">
                <a:lumMod val="75000"/>
              </a:schemeClr>
            </a:solidFill>
            <a:tailEnd type="triangle"/>
          </a:ln>
        </p:spPr>
        <p:style>
          <a:lnRef idx="1">
            <a:schemeClr val="accent2"/>
          </a:lnRef>
          <a:fillRef idx="0">
            <a:schemeClr val="accent2"/>
          </a:fillRef>
          <a:effectRef idx="0">
            <a:schemeClr val="accent2"/>
          </a:effectRef>
          <a:fontRef idx="minor">
            <a:schemeClr val="tx1"/>
          </a:fontRef>
        </p:style>
      </p:cxnSp>
      <p:cxnSp>
        <p:nvCxnSpPr>
          <p:cNvPr id="70" name="Straight Arrow Connector 69"/>
          <p:cNvCxnSpPr>
            <a:cxnSpLocks/>
          </p:cNvCxnSpPr>
          <p:nvPr/>
        </p:nvCxnSpPr>
        <p:spPr>
          <a:xfrm>
            <a:off x="8928691" y="1676380"/>
            <a:ext cx="944496" cy="0"/>
          </a:xfrm>
          <a:prstGeom prst="straightConnector1">
            <a:avLst/>
          </a:prstGeom>
          <a:ln w="38100">
            <a:solidFill>
              <a:schemeClr val="bg1">
                <a:lumMod val="75000"/>
              </a:schemeClr>
            </a:solidFill>
            <a:tailEnd type="triangle"/>
          </a:ln>
        </p:spPr>
        <p:style>
          <a:lnRef idx="1">
            <a:schemeClr val="accent2"/>
          </a:lnRef>
          <a:fillRef idx="0">
            <a:schemeClr val="accent2"/>
          </a:fillRef>
          <a:effectRef idx="0">
            <a:schemeClr val="accent2"/>
          </a:effectRef>
          <a:fontRef idx="minor">
            <a:schemeClr val="tx1"/>
          </a:fontRef>
        </p:style>
      </p:cxnSp>
      <p:cxnSp>
        <p:nvCxnSpPr>
          <p:cNvPr id="71" name="Straight Arrow Connector 70"/>
          <p:cNvCxnSpPr>
            <a:cxnSpLocks/>
          </p:cNvCxnSpPr>
          <p:nvPr/>
        </p:nvCxnSpPr>
        <p:spPr>
          <a:xfrm>
            <a:off x="8917905" y="2492056"/>
            <a:ext cx="944496" cy="0"/>
          </a:xfrm>
          <a:prstGeom prst="straightConnector1">
            <a:avLst/>
          </a:prstGeom>
          <a:ln w="38100">
            <a:solidFill>
              <a:schemeClr val="bg1">
                <a:lumMod val="75000"/>
              </a:schemeClr>
            </a:solidFill>
            <a:tailEnd type="triangle"/>
          </a:ln>
        </p:spPr>
        <p:style>
          <a:lnRef idx="1">
            <a:schemeClr val="accent2"/>
          </a:lnRef>
          <a:fillRef idx="0">
            <a:schemeClr val="accent2"/>
          </a:fillRef>
          <a:effectRef idx="0">
            <a:schemeClr val="accent2"/>
          </a:effectRef>
          <a:fontRef idx="minor">
            <a:schemeClr val="tx1"/>
          </a:fontRef>
        </p:style>
      </p:cxnSp>
      <p:cxnSp>
        <p:nvCxnSpPr>
          <p:cNvPr id="72" name="Straight Arrow Connector 71"/>
          <p:cNvCxnSpPr/>
          <p:nvPr/>
        </p:nvCxnSpPr>
        <p:spPr>
          <a:xfrm>
            <a:off x="8618064" y="3235129"/>
            <a:ext cx="318912" cy="3723"/>
          </a:xfrm>
          <a:prstGeom prst="straightConnector1">
            <a:avLst/>
          </a:prstGeom>
          <a:ln w="38100">
            <a:solidFill>
              <a:schemeClr val="bg1">
                <a:lumMod val="75000"/>
              </a:schemeClr>
            </a:solidFill>
            <a:tailEnd type="arrow"/>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2494201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99654" y="58925"/>
            <a:ext cx="11223151" cy="408349"/>
          </a:xfrm>
        </p:spPr>
        <p:txBody>
          <a:bodyPr/>
          <a:lstStyle/>
          <a:p>
            <a:r>
              <a:rPr lang="en-US" dirty="0"/>
              <a:t>Integrating Data from Multiple Sources</a:t>
            </a:r>
          </a:p>
        </p:txBody>
      </p:sp>
      <p:grpSp>
        <p:nvGrpSpPr>
          <p:cNvPr id="78" name="Group 77"/>
          <p:cNvGrpSpPr/>
          <p:nvPr/>
        </p:nvGrpSpPr>
        <p:grpSpPr>
          <a:xfrm>
            <a:off x="708643" y="907147"/>
            <a:ext cx="10762921" cy="4830011"/>
            <a:chOff x="541218" y="1516999"/>
            <a:chExt cx="10762921" cy="4830011"/>
          </a:xfrm>
        </p:grpSpPr>
        <p:sp>
          <p:nvSpPr>
            <p:cNvPr id="79" name="Oval 78"/>
            <p:cNvSpPr/>
            <p:nvPr/>
          </p:nvSpPr>
          <p:spPr>
            <a:xfrm>
              <a:off x="10479972" y="4249444"/>
              <a:ext cx="822960" cy="828398"/>
            </a:xfrm>
            <a:prstGeom prst="ellipse">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80" name="Oval 79"/>
            <p:cNvSpPr/>
            <p:nvPr/>
          </p:nvSpPr>
          <p:spPr>
            <a:xfrm>
              <a:off x="10479972" y="3303566"/>
              <a:ext cx="822960" cy="828398"/>
            </a:xfrm>
            <a:prstGeom prst="ellipse">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81" name="TextBox 80"/>
            <p:cNvSpPr txBox="1"/>
            <p:nvPr/>
          </p:nvSpPr>
          <p:spPr>
            <a:xfrm>
              <a:off x="1755160" y="2823881"/>
              <a:ext cx="2143593" cy="276999"/>
            </a:xfrm>
            <a:prstGeom prst="rect">
              <a:avLst/>
            </a:prstGeom>
            <a:solidFill>
              <a:srgbClr val="E7E6E6">
                <a:lumMod val="90000"/>
              </a:srgbClr>
            </a:solid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DATA COLLECTION</a:t>
              </a:r>
              <a:endParaRPr kumimoji="0" lang="en-US" sz="1200" b="0" i="0" u="none" strike="noStrike" kern="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p:txBody>
        </p:sp>
        <p:sp>
          <p:nvSpPr>
            <p:cNvPr id="82" name="TextBox 81"/>
            <p:cNvSpPr txBox="1"/>
            <p:nvPr/>
          </p:nvSpPr>
          <p:spPr>
            <a:xfrm>
              <a:off x="4678746" y="2823881"/>
              <a:ext cx="2143593" cy="276999"/>
            </a:xfrm>
            <a:prstGeom prst="rect">
              <a:avLst/>
            </a:prstGeom>
            <a:solidFill>
              <a:srgbClr val="E7E6E6">
                <a:lumMod val="90000"/>
              </a:srgbClr>
            </a:solid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DATA HARMONIZATION</a:t>
              </a:r>
              <a:endParaRPr kumimoji="0" lang="en-US" sz="1200" b="0" i="0" u="none" strike="noStrike" kern="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p:txBody>
        </p:sp>
        <p:grpSp>
          <p:nvGrpSpPr>
            <p:cNvPr id="83" name="Group 82"/>
            <p:cNvGrpSpPr/>
            <p:nvPr/>
          </p:nvGrpSpPr>
          <p:grpSpPr>
            <a:xfrm>
              <a:off x="7415122" y="1516999"/>
              <a:ext cx="2606023" cy="1583881"/>
              <a:chOff x="8289068" y="3177106"/>
              <a:chExt cx="2606023" cy="1583881"/>
            </a:xfrm>
          </p:grpSpPr>
          <p:pic>
            <p:nvPicPr>
              <p:cNvPr id="108" name="Picture 107"/>
              <p:cNvPicPr>
                <a:picLocks noChangeAspect="1"/>
              </p:cNvPicPr>
              <p:nvPr/>
            </p:nvPicPr>
            <p:blipFill>
              <a:blip r:embed="rId2">
                <a:clrChange>
                  <a:clrFrom>
                    <a:srgbClr val="FFFFFF"/>
                  </a:clrFrom>
                  <a:clrTo>
                    <a:srgbClr val="FFFFFF">
                      <a:alpha val="0"/>
                    </a:srgbClr>
                  </a:clrTo>
                </a:clrChange>
                <a:extLst>
                  <a:ext uri="{BEBA8EAE-BF5A-486C-A8C5-ECC9F3942E4B}">
                    <a14:imgProps xmlns:a14="http://schemas.microsoft.com/office/drawing/2010/main">
                      <a14:imgLayer r:embed="rId3">
                        <a14:imgEffect>
                          <a14:backgroundRemoval t="10000" b="90000" l="10000" r="90000"/>
                        </a14:imgEffect>
                        <a14:imgEffect>
                          <a14:saturation sat="66000"/>
                        </a14:imgEffect>
                      </a14:imgLayer>
                    </a14:imgProps>
                  </a:ext>
                  <a:ext uri="{28A0092B-C50C-407E-A947-70E740481C1C}">
                    <a14:useLocalDpi xmlns:a14="http://schemas.microsoft.com/office/drawing/2010/main" val="0"/>
                  </a:ext>
                </a:extLst>
              </a:blip>
              <a:stretch>
                <a:fillRect/>
              </a:stretch>
            </p:blipFill>
            <p:spPr>
              <a:xfrm>
                <a:off x="8958501" y="3177106"/>
                <a:ext cx="1169779" cy="1279711"/>
              </a:xfrm>
              <a:prstGeom prst="rect">
                <a:avLst/>
              </a:prstGeom>
            </p:spPr>
          </p:pic>
          <p:sp>
            <p:nvSpPr>
              <p:cNvPr id="109" name="TextBox 108"/>
              <p:cNvSpPr txBox="1"/>
              <p:nvPr/>
            </p:nvSpPr>
            <p:spPr>
              <a:xfrm>
                <a:off x="8289068" y="4483988"/>
                <a:ext cx="2606023" cy="276999"/>
              </a:xfrm>
              <a:prstGeom prst="rect">
                <a:avLst/>
              </a:prstGeom>
              <a:solidFill>
                <a:srgbClr val="E7E6E6">
                  <a:lumMod val="90000"/>
                </a:srgbClr>
              </a:solid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DATA VISUALIZATION</a:t>
                </a:r>
                <a:r>
                  <a:rPr kumimoji="0" lang="en-US" sz="1200" b="1" i="0" u="none" strike="noStrike" kern="0" cap="none" spc="0" normalizeH="0" noProof="0" dirty="0">
                    <a:ln>
                      <a:noFill/>
                    </a:ln>
                    <a:solidFill>
                      <a:prstClr val="black"/>
                    </a:solidFill>
                    <a:effectLst/>
                    <a:uLnTx/>
                    <a:uFillTx/>
                    <a:latin typeface="Arial" panose="020B0604020202020204" pitchFamily="34" charset="0"/>
                    <a:cs typeface="Arial" panose="020B0604020202020204" pitchFamily="34" charset="0"/>
                  </a:rPr>
                  <a:t> OF KPI’s</a:t>
                </a:r>
                <a:endParaRPr kumimoji="0" lang="en-US" sz="1200" b="0" i="0" u="none" strike="noStrike" kern="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p:txBody>
          </p:sp>
        </p:grpSp>
        <p:sp>
          <p:nvSpPr>
            <p:cNvPr id="84" name="TextBox 83"/>
            <p:cNvSpPr txBox="1"/>
            <p:nvPr/>
          </p:nvSpPr>
          <p:spPr>
            <a:xfrm>
              <a:off x="1738136" y="3588241"/>
              <a:ext cx="2358802" cy="1569660"/>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Data is collected from multiple sources that are required for the development the required dashboards / reports :</a:t>
              </a:r>
            </a:p>
            <a:p>
              <a:pPr marL="285750" indent="-285750">
                <a:buFont typeface="Arial" panose="020B0604020202020204" pitchFamily="34" charset="0"/>
                <a:buChar char="•"/>
              </a:pPr>
              <a:endParaRPr lang="en-US" sz="12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200" b="1" dirty="0">
                  <a:latin typeface="Arial" panose="020B0604020202020204" pitchFamily="34" charset="0"/>
                  <a:cs typeface="Arial" panose="020B0604020202020204" pitchFamily="34" charset="0"/>
                </a:rPr>
                <a:t>Internal Data</a:t>
              </a:r>
            </a:p>
            <a:p>
              <a:pPr marL="285750" indent="-285750">
                <a:buFont typeface="Arial" panose="020B0604020202020204" pitchFamily="34" charset="0"/>
                <a:buChar char="•"/>
              </a:pPr>
              <a:endParaRPr lang="en-US" sz="12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200" b="1" dirty="0">
                  <a:latin typeface="Arial" panose="020B0604020202020204" pitchFamily="34" charset="0"/>
                  <a:cs typeface="Arial" panose="020B0604020202020204" pitchFamily="34" charset="0"/>
                </a:rPr>
                <a:t>External Data</a:t>
              </a:r>
            </a:p>
          </p:txBody>
        </p:sp>
        <p:sp>
          <p:nvSpPr>
            <p:cNvPr id="85" name="TextBox 84"/>
            <p:cNvSpPr txBox="1"/>
            <p:nvPr/>
          </p:nvSpPr>
          <p:spPr>
            <a:xfrm>
              <a:off x="7538733" y="3569565"/>
              <a:ext cx="2358802" cy="2677656"/>
            </a:xfrm>
            <a:prstGeom prst="rect">
              <a:avLst/>
            </a:prstGeom>
            <a:noFill/>
          </p:spPr>
          <p:txBody>
            <a:bodyPr wrap="square" rtlCol="0">
              <a:spAutoFit/>
            </a:bodyPr>
            <a:lstStyle>
              <a:defPPr>
                <a:defRPr lang="en-US"/>
              </a:defPPr>
              <a:lvl1pPr>
                <a:defRPr sz="1200"/>
              </a:lvl1pPr>
            </a:lstStyle>
            <a:p>
              <a:r>
                <a:rPr lang="en-US" dirty="0">
                  <a:latin typeface="Arial" panose="020B0604020202020204" pitchFamily="34" charset="0"/>
                  <a:cs typeface="Arial" panose="020B0604020202020204" pitchFamily="34" charset="0"/>
                </a:rPr>
                <a:t>Visualization of the requested KPI’s can be developed in any of the listed platforms which will enable comparison of multiple channels and summary of performance metrics : </a:t>
              </a:r>
            </a:p>
            <a:p>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Tableau / Domo Dashboard </a:t>
              </a:r>
            </a:p>
            <a:p>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Excel Report</a:t>
              </a:r>
            </a:p>
            <a:p>
              <a:pPr marL="285750" indent="-285750">
                <a:buFont typeface="Arial" panose="020B0604020202020204" pitchFamily="34" charset="0"/>
                <a:buChar char="•"/>
              </a:pPr>
              <a:endParaRPr lang="en-US"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Web Tool</a:t>
              </a:r>
            </a:p>
            <a:p>
              <a:endParaRPr lang="en-US" dirty="0">
                <a:latin typeface="Arial" panose="020B0604020202020204" pitchFamily="34" charset="0"/>
                <a:cs typeface="Arial" panose="020B0604020202020204" pitchFamily="34" charset="0"/>
              </a:endParaRPr>
            </a:p>
          </p:txBody>
        </p:sp>
        <p:sp>
          <p:nvSpPr>
            <p:cNvPr id="86" name="Rectangle 85"/>
            <p:cNvSpPr/>
            <p:nvPr/>
          </p:nvSpPr>
          <p:spPr>
            <a:xfrm>
              <a:off x="1659689" y="3303568"/>
              <a:ext cx="2358802" cy="3043440"/>
            </a:xfrm>
            <a:prstGeom prst="rect">
              <a:avLst/>
            </a:prstGeom>
            <a:noFill/>
            <a:ln>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87" name="Rectangle 86"/>
            <p:cNvSpPr/>
            <p:nvPr/>
          </p:nvSpPr>
          <p:spPr>
            <a:xfrm>
              <a:off x="4583275" y="3303567"/>
              <a:ext cx="2358802" cy="3043443"/>
            </a:xfrm>
            <a:prstGeom prst="rect">
              <a:avLst/>
            </a:prstGeom>
            <a:noFill/>
            <a:ln>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88" name="Rectangle 87"/>
            <p:cNvSpPr/>
            <p:nvPr/>
          </p:nvSpPr>
          <p:spPr>
            <a:xfrm>
              <a:off x="7490044" y="3303566"/>
              <a:ext cx="2358802" cy="3043443"/>
            </a:xfrm>
            <a:prstGeom prst="rect">
              <a:avLst/>
            </a:prstGeom>
            <a:noFill/>
            <a:ln>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89" name="Isosceles Triangle 88"/>
            <p:cNvSpPr/>
            <p:nvPr/>
          </p:nvSpPr>
          <p:spPr>
            <a:xfrm rot="5400000">
              <a:off x="3111049" y="4556058"/>
              <a:ext cx="2391259" cy="432984"/>
            </a:xfrm>
            <a:prstGeom prst="triangl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90" name="Isosceles Triangle 89"/>
            <p:cNvSpPr/>
            <p:nvPr/>
          </p:nvSpPr>
          <p:spPr>
            <a:xfrm rot="5400000">
              <a:off x="6009514" y="4579772"/>
              <a:ext cx="2391259" cy="432984"/>
            </a:xfrm>
            <a:prstGeom prst="triangl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91" name="Isosceles Triangle 90"/>
            <p:cNvSpPr/>
            <p:nvPr/>
          </p:nvSpPr>
          <p:spPr>
            <a:xfrm rot="5400000">
              <a:off x="8935608" y="4556058"/>
              <a:ext cx="2391259" cy="432984"/>
            </a:xfrm>
            <a:prstGeom prst="triangl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92" name="TextBox 91"/>
            <p:cNvSpPr txBox="1"/>
            <p:nvPr/>
          </p:nvSpPr>
          <p:spPr>
            <a:xfrm>
              <a:off x="4659656" y="3588241"/>
              <a:ext cx="2358802" cy="1938992"/>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All the collected data from different sources are loaded in the form of a data mart / data cube. This can be done in one of the following two ways : </a:t>
              </a:r>
            </a:p>
            <a:p>
              <a:pPr marL="285750" indent="-285750">
                <a:buFont typeface="Arial" panose="020B0604020202020204" pitchFamily="34" charset="0"/>
                <a:buChar char="•"/>
              </a:pPr>
              <a:endParaRPr lang="en-US" sz="12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200" b="1" dirty="0">
                  <a:latin typeface="Arial" panose="020B0604020202020204" pitchFamily="34" charset="0"/>
                  <a:cs typeface="Arial" panose="020B0604020202020204" pitchFamily="34" charset="0"/>
                </a:rPr>
                <a:t>In House Data Base</a:t>
              </a:r>
            </a:p>
            <a:p>
              <a:endParaRPr lang="en-US" sz="12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200" b="1" dirty="0">
                  <a:latin typeface="Arial" panose="020B0604020202020204" pitchFamily="34" charset="0"/>
                  <a:cs typeface="Arial" panose="020B0604020202020204" pitchFamily="34" charset="0"/>
                </a:rPr>
                <a:t>Using Cloud</a:t>
              </a:r>
            </a:p>
            <a:p>
              <a:pPr marL="285750" indent="-285750">
                <a:buFont typeface="Arial" panose="020B0604020202020204" pitchFamily="34" charset="0"/>
                <a:buChar char="•"/>
              </a:pPr>
              <a:endParaRPr lang="en-US" sz="1200" b="1" dirty="0">
                <a:latin typeface="Arial" panose="020B0604020202020204" pitchFamily="34" charset="0"/>
                <a:cs typeface="Arial" panose="020B0604020202020204" pitchFamily="34" charset="0"/>
              </a:endParaRPr>
            </a:p>
          </p:txBody>
        </p:sp>
        <p:grpSp>
          <p:nvGrpSpPr>
            <p:cNvPr id="93" name="Group 92"/>
            <p:cNvGrpSpPr/>
            <p:nvPr/>
          </p:nvGrpSpPr>
          <p:grpSpPr>
            <a:xfrm>
              <a:off x="541218" y="3303566"/>
              <a:ext cx="818805" cy="828398"/>
              <a:chOff x="605692" y="2971194"/>
              <a:chExt cx="818805" cy="828398"/>
            </a:xfrm>
          </p:grpSpPr>
          <p:sp>
            <p:nvSpPr>
              <p:cNvPr id="106" name="Oval 105"/>
              <p:cNvSpPr/>
              <p:nvPr/>
            </p:nvSpPr>
            <p:spPr>
              <a:xfrm>
                <a:off x="605692" y="2971194"/>
                <a:ext cx="818805" cy="828398"/>
              </a:xfrm>
              <a:prstGeom prst="ellipse">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pic>
            <p:nvPicPr>
              <p:cNvPr id="107" name="Picture 10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7145" y="3229665"/>
                <a:ext cx="343040" cy="343040"/>
              </a:xfrm>
              <a:prstGeom prst="rect">
                <a:avLst/>
              </a:prstGeom>
            </p:spPr>
          </p:pic>
        </p:grpSp>
        <p:grpSp>
          <p:nvGrpSpPr>
            <p:cNvPr id="94" name="Group 93"/>
            <p:cNvGrpSpPr/>
            <p:nvPr/>
          </p:nvGrpSpPr>
          <p:grpSpPr>
            <a:xfrm>
              <a:off x="541218" y="4249444"/>
              <a:ext cx="818805" cy="828398"/>
              <a:chOff x="605692" y="3917072"/>
              <a:chExt cx="818805" cy="828398"/>
            </a:xfrm>
          </p:grpSpPr>
          <p:sp>
            <p:nvSpPr>
              <p:cNvPr id="100" name="Oval 99"/>
              <p:cNvSpPr/>
              <p:nvPr/>
            </p:nvSpPr>
            <p:spPr>
              <a:xfrm>
                <a:off x="605692" y="3917072"/>
                <a:ext cx="818805" cy="828398"/>
              </a:xfrm>
              <a:prstGeom prst="ellipse">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grpSp>
            <p:nvGrpSpPr>
              <p:cNvPr id="101" name="Group 100"/>
              <p:cNvGrpSpPr/>
              <p:nvPr/>
            </p:nvGrpSpPr>
            <p:grpSpPr>
              <a:xfrm>
                <a:off x="837145" y="4169329"/>
                <a:ext cx="421118" cy="320605"/>
                <a:chOff x="3932803" y="1548218"/>
                <a:chExt cx="1122339" cy="1133159"/>
              </a:xfrm>
              <a:effectLst/>
            </p:grpSpPr>
            <p:pic>
              <p:nvPicPr>
                <p:cNvPr id="102" name="Picture 101" descr="C:\Users\gaddam.ajaykumar\Desktop\process\CSV.png"/>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932803" y="1548218"/>
                  <a:ext cx="665139" cy="67595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3" name="Picture 102" descr="C:\Users\gaddam.ajaykumar\Desktop\process\CSV.png"/>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085203" y="1700618"/>
                  <a:ext cx="665139" cy="67595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4" name="Picture 103" descr="C:\Users\gaddam.ajaykumar\Desktop\process\CSV.png"/>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237603" y="1853018"/>
                  <a:ext cx="665139" cy="67595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5" name="Picture 104" descr="C:\Users\gaddam.ajaykumar\Desktop\process\CSV.png"/>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90003" y="2005418"/>
                  <a:ext cx="665139" cy="67595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grpSp>
        <p:sp>
          <p:nvSpPr>
            <p:cNvPr id="95" name="Oval 94"/>
            <p:cNvSpPr/>
            <p:nvPr/>
          </p:nvSpPr>
          <p:spPr>
            <a:xfrm>
              <a:off x="542425" y="5192043"/>
              <a:ext cx="815891" cy="828398"/>
            </a:xfrm>
            <a:prstGeom prst="ellipse">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pic>
          <p:nvPicPr>
            <p:cNvPr id="96" name="Picture 9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653192" y="3562037"/>
              <a:ext cx="559445" cy="29885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97" name="Picture 9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639635" y="4549539"/>
              <a:ext cx="586557" cy="228208"/>
            </a:xfrm>
            <a:prstGeom prst="rect">
              <a:avLst/>
            </a:prstGeom>
          </p:spPr>
        </p:pic>
        <p:sp>
          <p:nvSpPr>
            <p:cNvPr id="98" name="Oval 97"/>
            <p:cNvSpPr/>
            <p:nvPr/>
          </p:nvSpPr>
          <p:spPr>
            <a:xfrm>
              <a:off x="10481179" y="5192043"/>
              <a:ext cx="822960" cy="828398"/>
            </a:xfrm>
            <a:prstGeom prst="ellipse">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pic>
          <p:nvPicPr>
            <p:cNvPr id="99" name="Picture 9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749058" y="5434722"/>
              <a:ext cx="343040" cy="343040"/>
            </a:xfrm>
            <a:prstGeom prst="rect">
              <a:avLst/>
            </a:prstGeom>
          </p:spPr>
        </p:pic>
      </p:grpSp>
      <p:pic>
        <p:nvPicPr>
          <p:cNvPr id="110" name="Picture 109"/>
          <p:cNvPicPr>
            <a:picLocks noChangeAspect="1"/>
          </p:cNvPicPr>
          <p:nvPr/>
        </p:nvPicPr>
        <p:blipFill>
          <a:blip r:embed="rId8" cstate="screen">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756770" y="4763366"/>
            <a:ext cx="723328" cy="521042"/>
          </a:xfrm>
          <a:prstGeom prst="rect">
            <a:avLst/>
          </a:prstGeom>
        </p:spPr>
      </p:pic>
      <p:pic>
        <p:nvPicPr>
          <p:cNvPr id="111" name="Picture 110"/>
          <p:cNvPicPr>
            <a:picLocks noChangeAspect="1"/>
          </p:cNvPicPr>
          <p:nvPr/>
        </p:nvPicPr>
        <p:blipFill>
          <a:blip r:embed="rId9"/>
          <a:stretch>
            <a:fillRect/>
          </a:stretch>
        </p:blipFill>
        <p:spPr>
          <a:xfrm>
            <a:off x="2354186" y="1171345"/>
            <a:ext cx="1304657" cy="816935"/>
          </a:xfrm>
          <a:prstGeom prst="rect">
            <a:avLst/>
          </a:prstGeom>
        </p:spPr>
      </p:pic>
      <p:pic>
        <p:nvPicPr>
          <p:cNvPr id="2050" name="Picture 2" descr="Image result for data harmonization"/>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492097" y="1105335"/>
            <a:ext cx="882945" cy="8829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52718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915077DB-C600-4118-BF53-AA1A8877D89E}"/>
              </a:ext>
            </a:extLst>
          </p:cNvPr>
          <p:cNvSpPr>
            <a:spLocks noGrp="1"/>
          </p:cNvSpPr>
          <p:nvPr>
            <p:ph sz="quarter" idx="10"/>
          </p:nvPr>
        </p:nvSpPr>
        <p:spPr>
          <a:xfrm>
            <a:off x="2319054" y="2323563"/>
            <a:ext cx="8692382" cy="914400"/>
          </a:xfrm>
        </p:spPr>
        <p:txBody>
          <a:bodyPr/>
          <a:lstStyle/>
          <a:p>
            <a:r>
              <a:rPr lang="en-US" dirty="0"/>
              <a:t>Data as a Service / Dashboards / Interactive Analytics Tools </a:t>
            </a:r>
          </a:p>
        </p:txBody>
      </p:sp>
      <p:sp>
        <p:nvSpPr>
          <p:cNvPr id="5" name="Content Placeholder 2">
            <a:extLst>
              <a:ext uri="{FF2B5EF4-FFF2-40B4-BE49-F238E27FC236}">
                <a16:creationId xmlns:a16="http://schemas.microsoft.com/office/drawing/2014/main" id="{1A32201B-CB5D-42E5-9285-6D3284C3AC32}"/>
              </a:ext>
            </a:extLst>
          </p:cNvPr>
          <p:cNvSpPr txBox="1">
            <a:spLocks/>
          </p:cNvSpPr>
          <p:nvPr/>
        </p:nvSpPr>
        <p:spPr>
          <a:xfrm>
            <a:off x="5556628" y="6567662"/>
            <a:ext cx="1823887" cy="335878"/>
          </a:xfrm>
          <a:prstGeom prst="rect">
            <a:avLst/>
          </a:prstGeom>
        </p:spPr>
        <p:txBody>
          <a:bodyPr vert="horz" lIns="91440" tIns="45720" rIns="91440" bIns="45720" rtlCol="0" anchor="ctr">
            <a:noAutofit/>
          </a:bodyPr>
          <a:lstStyle>
            <a:lvl1pPr marL="0" indent="0" algn="l" defTabSz="914400" rtl="0" eaLnBrk="1" latinLnBrk="0" hangingPunct="1">
              <a:lnSpc>
                <a:spcPct val="100000"/>
              </a:lnSpc>
              <a:spcBef>
                <a:spcPts val="1000"/>
              </a:spcBef>
              <a:buClr>
                <a:schemeClr val="accent1"/>
              </a:buClr>
              <a:buFont typeface="Wingdings" panose="05000000000000000000" pitchFamily="2" charset="2"/>
              <a:buNone/>
              <a:defRPr sz="1600" kern="1200">
                <a:solidFill>
                  <a:schemeClr val="bg1"/>
                </a:solidFill>
                <a:effectLst/>
                <a:latin typeface="Arial" panose="020B0604020202020204" pitchFamily="34" charset="0"/>
                <a:ea typeface="+mn-ea"/>
                <a:cs typeface="Arial" panose="020B0604020202020204" pitchFamily="34" charset="0"/>
              </a:defRPr>
            </a:lvl1pPr>
            <a:lvl2pPr marL="457200" indent="-228600" algn="l" defTabSz="914400" rtl="0" eaLnBrk="1" latinLnBrk="0" hangingPunct="1">
              <a:lnSpc>
                <a:spcPct val="100000"/>
              </a:lnSpc>
              <a:spcBef>
                <a:spcPts val="500"/>
              </a:spcBef>
              <a:buClr>
                <a:schemeClr val="accent1"/>
              </a:buClr>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685800" indent="-228600" algn="l" defTabSz="914400" rtl="0" eaLnBrk="1" latinLnBrk="0" hangingPunct="1">
              <a:lnSpc>
                <a:spcPct val="100000"/>
              </a:lnSpc>
              <a:spcBef>
                <a:spcPts val="500"/>
              </a:spcBef>
              <a:buClr>
                <a:schemeClr val="accent1"/>
              </a:buClr>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3pPr>
            <a:lvl4pPr marL="914400" indent="-228600" algn="l" defTabSz="914400" rtl="0" eaLnBrk="1" latinLnBrk="0" hangingPunct="1">
              <a:lnSpc>
                <a:spcPct val="100000"/>
              </a:lnSpc>
              <a:spcBef>
                <a:spcPts val="500"/>
              </a:spcBef>
              <a:buClr>
                <a:schemeClr val="accent1"/>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4pPr>
            <a:lvl5pPr marL="1143000" indent="-228600" algn="l" defTabSz="914400" rtl="0" eaLnBrk="1" latinLnBrk="0" hangingPunct="1">
              <a:lnSpc>
                <a:spcPct val="100000"/>
              </a:lnSpc>
              <a:spcBef>
                <a:spcPts val="500"/>
              </a:spcBef>
              <a:buClr>
                <a:schemeClr val="accent1"/>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1050" dirty="0">
                <a:solidFill>
                  <a:schemeClr val="bg1">
                    <a:lumMod val="50000"/>
                  </a:schemeClr>
                </a:solidFill>
              </a:rPr>
              <a:t>LatentView Confidential</a:t>
            </a:r>
          </a:p>
        </p:txBody>
      </p:sp>
    </p:spTree>
    <p:extLst>
      <p:ext uri="{BB962C8B-B14F-4D97-AF65-F5344CB8AC3E}">
        <p14:creationId xmlns:p14="http://schemas.microsoft.com/office/powerpoint/2010/main" val="40907151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49BF8-C1F4-44B4-9BFB-9CA4233E7AD8}"/>
              </a:ext>
            </a:extLst>
          </p:cNvPr>
          <p:cNvSpPr>
            <a:spLocks noGrp="1"/>
          </p:cNvSpPr>
          <p:nvPr>
            <p:ph type="title"/>
          </p:nvPr>
        </p:nvSpPr>
        <p:spPr/>
        <p:txBody>
          <a:bodyPr/>
          <a:lstStyle/>
          <a:p>
            <a:r>
              <a:rPr lang="en-US" dirty="0">
                <a:solidFill>
                  <a:schemeClr val="lt1"/>
                </a:solidFill>
                <a:latin typeface="Arial"/>
                <a:cs typeface="Arial"/>
                <a:sym typeface="Arial"/>
              </a:rPr>
              <a:t>Reporting &amp; Visualization Capabilities</a:t>
            </a:r>
          </a:p>
        </p:txBody>
      </p:sp>
      <p:sp>
        <p:nvSpPr>
          <p:cNvPr id="56" name="Rectangle 55"/>
          <p:cNvSpPr/>
          <p:nvPr/>
        </p:nvSpPr>
        <p:spPr>
          <a:xfrm>
            <a:off x="852238" y="1350772"/>
            <a:ext cx="4675726" cy="3687997"/>
          </a:xfrm>
          <a:prstGeom prst="rect">
            <a:avLst/>
          </a:prstGeom>
        </p:spPr>
        <p:txBody>
          <a:bodyPr wrap="square">
            <a:spAutoFit/>
          </a:bodyPr>
          <a:lstStyle/>
          <a:p>
            <a:pPr>
              <a:lnSpc>
                <a:spcPct val="120000"/>
              </a:lnSpc>
            </a:pPr>
            <a:endParaRPr lang="en-US" sz="1400" b="1" dirty="0">
              <a:solidFill>
                <a:prstClr val="black"/>
              </a:solidFill>
              <a:latin typeface="Arial" panose="020B0604020202020204" pitchFamily="34" charset="0"/>
              <a:ea typeface="Verdana" panose="020B0604030504040204" pitchFamily="34" charset="0"/>
              <a:cs typeface="Arial" panose="020B0604020202020204" pitchFamily="34" charset="0"/>
            </a:endParaRPr>
          </a:p>
          <a:p>
            <a:pPr marL="285750" indent="-285750">
              <a:lnSpc>
                <a:spcPct val="120000"/>
              </a:lnSpc>
              <a:buFont typeface="Arial" panose="020B0604020202020204" pitchFamily="34" charset="0"/>
              <a:buChar char="•"/>
            </a:pPr>
            <a:r>
              <a:rPr lang="en-US" sz="1400" dirty="0">
                <a:solidFill>
                  <a:prstClr val="black"/>
                </a:solidFill>
                <a:latin typeface="Arial" panose="020B0604020202020204" pitchFamily="34" charset="0"/>
                <a:ea typeface="Verdana" panose="020B0604030504040204" pitchFamily="34" charset="0"/>
                <a:cs typeface="Arial" panose="020B0604020202020204" pitchFamily="34" charset="0"/>
              </a:rPr>
              <a:t>Expertise in developing reports &amp; dashboards using visualization tools like </a:t>
            </a:r>
            <a:r>
              <a:rPr lang="en-US" sz="1400" b="1" dirty="0">
                <a:solidFill>
                  <a:prstClr val="black"/>
                </a:solidFill>
                <a:latin typeface="Arial" panose="020B0604020202020204" pitchFamily="34" charset="0"/>
                <a:ea typeface="Verdana" panose="020B0604030504040204" pitchFamily="34" charset="0"/>
                <a:cs typeface="Arial" panose="020B0604020202020204" pitchFamily="34" charset="0"/>
              </a:rPr>
              <a:t>Tableau / DOMO / PowerBI / QlikView</a:t>
            </a:r>
          </a:p>
          <a:p>
            <a:pPr>
              <a:lnSpc>
                <a:spcPct val="120000"/>
              </a:lnSpc>
            </a:pPr>
            <a:endParaRPr lang="en-US" sz="1400" dirty="0">
              <a:solidFill>
                <a:prstClr val="black"/>
              </a:solidFill>
              <a:latin typeface="Arial" panose="020B0604020202020204" pitchFamily="34" charset="0"/>
              <a:ea typeface="Verdana" panose="020B0604030504040204" pitchFamily="34" charset="0"/>
              <a:cs typeface="Arial" panose="020B0604020202020204" pitchFamily="34" charset="0"/>
            </a:endParaRPr>
          </a:p>
          <a:p>
            <a:pPr marL="285750" indent="-285750">
              <a:lnSpc>
                <a:spcPct val="120000"/>
              </a:lnSpc>
              <a:buFont typeface="Arial" panose="020B0604020202020204" pitchFamily="34" charset="0"/>
              <a:buChar char="•"/>
            </a:pPr>
            <a:r>
              <a:rPr lang="en-US" sz="1400" b="1" dirty="0">
                <a:solidFill>
                  <a:prstClr val="black"/>
                </a:solidFill>
                <a:latin typeface="Arial" panose="020B0604020202020204" pitchFamily="34" charset="0"/>
                <a:ea typeface="Verdana" panose="020B0604030504040204" pitchFamily="34" charset="0"/>
                <a:cs typeface="Arial" panose="020B0604020202020204" pitchFamily="34" charset="0"/>
              </a:rPr>
              <a:t>Custom Web Tool development </a:t>
            </a:r>
            <a:r>
              <a:rPr lang="en-US" sz="1400" dirty="0">
                <a:solidFill>
                  <a:prstClr val="black"/>
                </a:solidFill>
                <a:latin typeface="Arial" panose="020B0604020202020204" pitchFamily="34" charset="0"/>
                <a:ea typeface="Verdana" panose="020B0604030504040204" pitchFamily="34" charset="0"/>
                <a:cs typeface="Arial" panose="020B0604020202020204" pitchFamily="34" charset="0"/>
              </a:rPr>
              <a:t>highlighting the key metrics across different sections in the form of an interactive dashboard</a:t>
            </a:r>
          </a:p>
          <a:p>
            <a:pPr marL="285750" indent="-285750">
              <a:lnSpc>
                <a:spcPct val="120000"/>
              </a:lnSpc>
              <a:buFont typeface="Arial" panose="020B0604020202020204" pitchFamily="34" charset="0"/>
              <a:buChar char="•"/>
            </a:pPr>
            <a:endParaRPr lang="en-US" sz="1400" dirty="0">
              <a:solidFill>
                <a:prstClr val="black"/>
              </a:solidFill>
              <a:latin typeface="Arial" panose="020B0604020202020204" pitchFamily="34" charset="0"/>
              <a:ea typeface="Verdana" panose="020B0604030504040204" pitchFamily="34" charset="0"/>
              <a:cs typeface="Arial" panose="020B0604020202020204" pitchFamily="34" charset="0"/>
            </a:endParaRPr>
          </a:p>
          <a:p>
            <a:pPr marL="285750" indent="-285750">
              <a:lnSpc>
                <a:spcPct val="120000"/>
              </a:lnSpc>
              <a:buFont typeface="Arial" panose="020B0604020202020204" pitchFamily="34" charset="0"/>
              <a:buChar char="•"/>
            </a:pPr>
            <a:r>
              <a:rPr lang="en-US" sz="1400" b="1" dirty="0">
                <a:solidFill>
                  <a:prstClr val="black"/>
                </a:solidFill>
                <a:latin typeface="Arial" panose="020B0604020202020204" pitchFamily="34" charset="0"/>
                <a:ea typeface="Verdana" panose="020B0604030504040204" pitchFamily="34" charset="0"/>
                <a:cs typeface="Arial" panose="020B0604020202020204" pitchFamily="34" charset="0"/>
              </a:rPr>
              <a:t>Integration of interactive Visualization </a:t>
            </a:r>
            <a:r>
              <a:rPr lang="en-US" sz="1400" dirty="0">
                <a:solidFill>
                  <a:prstClr val="black"/>
                </a:solidFill>
                <a:latin typeface="Arial" panose="020B0604020202020204" pitchFamily="34" charset="0"/>
                <a:ea typeface="Verdana" panose="020B0604030504040204" pitchFamily="34" charset="0"/>
                <a:cs typeface="Arial" panose="020B0604020202020204" pitchFamily="34" charset="0"/>
              </a:rPr>
              <a:t>in the web portals</a:t>
            </a:r>
          </a:p>
          <a:p>
            <a:pPr marL="285750" indent="-285750">
              <a:lnSpc>
                <a:spcPct val="120000"/>
              </a:lnSpc>
              <a:buFont typeface="Arial" panose="020B0604020202020204" pitchFamily="34" charset="0"/>
              <a:buChar char="•"/>
            </a:pPr>
            <a:endParaRPr lang="en-US" sz="1400" dirty="0">
              <a:solidFill>
                <a:prstClr val="black"/>
              </a:solidFill>
              <a:latin typeface="Arial" panose="020B0604020202020204" pitchFamily="34" charset="0"/>
              <a:ea typeface="Verdana" panose="020B0604030504040204" pitchFamily="34" charset="0"/>
              <a:cs typeface="Arial" panose="020B0604020202020204" pitchFamily="34" charset="0"/>
            </a:endParaRPr>
          </a:p>
          <a:p>
            <a:pPr marL="285750" indent="-285750">
              <a:lnSpc>
                <a:spcPct val="120000"/>
              </a:lnSpc>
              <a:buFont typeface="Arial" panose="020B0604020202020204" pitchFamily="34" charset="0"/>
              <a:buChar char="•"/>
            </a:pPr>
            <a:r>
              <a:rPr lang="en-US" sz="1400" b="1" dirty="0">
                <a:solidFill>
                  <a:prstClr val="black"/>
                </a:solidFill>
                <a:latin typeface="Arial" panose="020B0604020202020204" pitchFamily="34" charset="0"/>
                <a:ea typeface="Verdana" panose="020B0604030504040204" pitchFamily="34" charset="0"/>
                <a:cs typeface="Arial" panose="020B0604020202020204" pitchFamily="34" charset="0"/>
              </a:rPr>
              <a:t>Mobile Apps development </a:t>
            </a:r>
            <a:r>
              <a:rPr lang="en-US" sz="1400" dirty="0">
                <a:solidFill>
                  <a:prstClr val="black"/>
                </a:solidFill>
                <a:latin typeface="Arial" panose="020B0604020202020204" pitchFamily="34" charset="0"/>
                <a:ea typeface="Verdana" panose="020B0604030504040204" pitchFamily="34" charset="0"/>
                <a:cs typeface="Arial" panose="020B0604020202020204" pitchFamily="34" charset="0"/>
              </a:rPr>
              <a:t>which can help in giving updates on a periodic basis</a:t>
            </a:r>
          </a:p>
        </p:txBody>
      </p:sp>
      <p:sp>
        <p:nvSpPr>
          <p:cNvPr id="13" name="Rectangle 12"/>
          <p:cNvSpPr/>
          <p:nvPr/>
        </p:nvSpPr>
        <p:spPr>
          <a:xfrm>
            <a:off x="852238" y="1023695"/>
            <a:ext cx="2690160" cy="327077"/>
          </a:xfrm>
          <a:prstGeom prst="rect">
            <a:avLst/>
          </a:prstGeom>
        </p:spPr>
        <p:txBody>
          <a:bodyPr wrap="none">
            <a:spAutoFit/>
          </a:bodyPr>
          <a:lstStyle/>
          <a:p>
            <a:pPr>
              <a:lnSpc>
                <a:spcPct val="120000"/>
              </a:lnSpc>
            </a:pPr>
            <a:r>
              <a:rPr lang="en-US" sz="1400" b="1" dirty="0">
                <a:solidFill>
                  <a:prstClr val="black"/>
                </a:solidFill>
                <a:latin typeface="Arial" panose="020B0604020202020204" pitchFamily="34" charset="0"/>
                <a:ea typeface="Verdana" panose="020B0604030504040204" pitchFamily="34" charset="0"/>
                <a:cs typeface="Arial" panose="020B0604020202020204" pitchFamily="34" charset="0"/>
              </a:rPr>
              <a:t>Different forms of Reporting :</a:t>
            </a:r>
          </a:p>
        </p:txBody>
      </p:sp>
      <p:sp>
        <p:nvSpPr>
          <p:cNvPr id="14" name="TextBox 13">
            <a:extLst>
              <a:ext uri="{FF2B5EF4-FFF2-40B4-BE49-F238E27FC236}">
                <a16:creationId xmlns:a16="http://schemas.microsoft.com/office/drawing/2014/main" id="{8D941B05-F30D-4237-888B-DB14D45B15B8}"/>
              </a:ext>
            </a:extLst>
          </p:cNvPr>
          <p:cNvSpPr txBox="1"/>
          <p:nvPr/>
        </p:nvSpPr>
        <p:spPr>
          <a:xfrm>
            <a:off x="6468515" y="1007233"/>
            <a:ext cx="4860000" cy="360000"/>
          </a:xfrm>
          <a:prstGeom prst="rect">
            <a:avLst/>
          </a:prstGeom>
          <a:solidFill>
            <a:srgbClr val="2F3542"/>
          </a:solidFill>
          <a:ln w="12700" cap="flat" cmpd="sng" algn="ctr">
            <a:noFill/>
            <a:prstDash val="solid"/>
            <a:miter lim="800000"/>
          </a:ln>
          <a:effectLst/>
        </p:spPr>
        <p:txBody>
          <a:bodyPr rtlCol="0" anchor="ctr"/>
          <a:lstStyle>
            <a:defPPr>
              <a:defRPr lang="de-DE"/>
            </a:defPPr>
            <a:lvl1pPr algn="ctr">
              <a:defRPr sz="1600" b="1">
                <a:solidFill>
                  <a:prstClr val="white"/>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600" b="1" i="0" u="none" strike="noStrike" kern="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LatentView Visualisation Practices</a:t>
            </a:r>
          </a:p>
        </p:txBody>
      </p:sp>
      <p:grpSp>
        <p:nvGrpSpPr>
          <p:cNvPr id="15" name="Group 14">
            <a:extLst>
              <a:ext uri="{FF2B5EF4-FFF2-40B4-BE49-F238E27FC236}">
                <a16:creationId xmlns:a16="http://schemas.microsoft.com/office/drawing/2014/main" id="{55F3B030-FB9E-434A-921D-A8B50C2C81A4}"/>
              </a:ext>
            </a:extLst>
          </p:cNvPr>
          <p:cNvGrpSpPr/>
          <p:nvPr/>
        </p:nvGrpSpPr>
        <p:grpSpPr>
          <a:xfrm>
            <a:off x="6649288" y="1569481"/>
            <a:ext cx="4225694" cy="3947758"/>
            <a:chOff x="5322690" y="1952804"/>
            <a:chExt cx="4225694" cy="3352372"/>
          </a:xfrm>
        </p:grpSpPr>
        <p:graphicFrame>
          <p:nvGraphicFramePr>
            <p:cNvPr id="16" name="Diagram 15">
              <a:extLst>
                <a:ext uri="{FF2B5EF4-FFF2-40B4-BE49-F238E27FC236}">
                  <a16:creationId xmlns:a16="http://schemas.microsoft.com/office/drawing/2014/main" id="{C999245B-5E8C-46FF-91BE-9219E071176A}"/>
                </a:ext>
              </a:extLst>
            </p:cNvPr>
            <p:cNvGraphicFramePr>
              <a:graphicFrameLocks noChangeAspect="1"/>
            </p:cNvGraphicFramePr>
            <p:nvPr>
              <p:extLst/>
            </p:nvPr>
          </p:nvGraphicFramePr>
          <p:xfrm>
            <a:off x="5322690" y="1952804"/>
            <a:ext cx="4225694" cy="335237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7" name="Picture 16">
              <a:extLst>
                <a:ext uri="{FF2B5EF4-FFF2-40B4-BE49-F238E27FC236}">
                  <a16:creationId xmlns:a16="http://schemas.microsoft.com/office/drawing/2014/main" id="{ED3FB729-E649-4B73-8AEE-5FD78BEEFBB5}"/>
                </a:ext>
              </a:extLst>
            </p:cNvPr>
            <p:cNvPicPr>
              <a:picLocks noChangeAspect="1"/>
            </p:cNvPicPr>
            <p:nvPr/>
          </p:nvPicPr>
          <p:blipFill rotWithShape="1">
            <a:blip r:embed="rId8" cstate="print">
              <a:duotone>
                <a:schemeClr val="accent1">
                  <a:shade val="45000"/>
                  <a:satMod val="135000"/>
                </a:schemeClr>
                <a:prstClr val="white"/>
              </a:duotone>
              <a:extLst>
                <a:ext uri="{28A0092B-C50C-407E-A947-70E740481C1C}">
                  <a14:useLocalDpi xmlns:a14="http://schemas.microsoft.com/office/drawing/2010/main" val="0"/>
                </a:ext>
              </a:extLst>
            </a:blip>
            <a:srcRect t="-1" b="25349"/>
            <a:stretch/>
          </p:blipFill>
          <p:spPr>
            <a:xfrm>
              <a:off x="5406636" y="2161402"/>
              <a:ext cx="612873" cy="365538"/>
            </a:xfrm>
            <a:prstGeom prst="rect">
              <a:avLst/>
            </a:prstGeom>
          </p:spPr>
        </p:pic>
        <p:pic>
          <p:nvPicPr>
            <p:cNvPr id="18" name="Picture 17">
              <a:extLst>
                <a:ext uri="{FF2B5EF4-FFF2-40B4-BE49-F238E27FC236}">
                  <a16:creationId xmlns:a16="http://schemas.microsoft.com/office/drawing/2014/main" id="{7CFC8144-FA49-458E-8250-D5AFEDA9B6D1}"/>
                </a:ext>
              </a:extLst>
            </p:cNvPr>
            <p:cNvPicPr>
              <a:picLocks noChangeAspect="1"/>
            </p:cNvPicPr>
            <p:nvPr/>
          </p:nvPicPr>
          <p:blipFill rotWithShape="1">
            <a:blip r:embed="rId9" cstate="print">
              <a:duotone>
                <a:schemeClr val="accent1">
                  <a:shade val="45000"/>
                  <a:satMod val="135000"/>
                </a:schemeClr>
                <a:prstClr val="white"/>
              </a:duotone>
              <a:extLst>
                <a:ext uri="{28A0092B-C50C-407E-A947-70E740481C1C}">
                  <a14:useLocalDpi xmlns:a14="http://schemas.microsoft.com/office/drawing/2010/main" val="0"/>
                </a:ext>
              </a:extLst>
            </a:blip>
            <a:srcRect b="30266"/>
            <a:stretch/>
          </p:blipFill>
          <p:spPr>
            <a:xfrm>
              <a:off x="5794486" y="2794473"/>
              <a:ext cx="557157" cy="353011"/>
            </a:xfrm>
            <a:prstGeom prst="rect">
              <a:avLst/>
            </a:prstGeom>
          </p:spPr>
        </p:pic>
        <p:pic>
          <p:nvPicPr>
            <p:cNvPr id="19" name="Picture 18">
              <a:extLst>
                <a:ext uri="{FF2B5EF4-FFF2-40B4-BE49-F238E27FC236}">
                  <a16:creationId xmlns:a16="http://schemas.microsoft.com/office/drawing/2014/main" id="{A818D88C-CA24-43C5-B886-117661B2DFD5}"/>
                </a:ext>
              </a:extLst>
            </p:cNvPr>
            <p:cNvPicPr>
              <a:picLocks noChangeAspect="1"/>
            </p:cNvPicPr>
            <p:nvPr/>
          </p:nvPicPr>
          <p:blipFill rotWithShape="1">
            <a:blip r:embed="rId10" cstate="print">
              <a:duotone>
                <a:schemeClr val="accent1">
                  <a:shade val="45000"/>
                  <a:satMod val="135000"/>
                </a:schemeClr>
                <a:prstClr val="white"/>
              </a:duotone>
              <a:extLst>
                <a:ext uri="{28A0092B-C50C-407E-A947-70E740481C1C}">
                  <a14:useLocalDpi xmlns:a14="http://schemas.microsoft.com/office/drawing/2010/main" val="0"/>
                </a:ext>
              </a:extLst>
            </a:blip>
            <a:srcRect l="-615" t="-1846" r="615" b="17743"/>
            <a:stretch/>
          </p:blipFill>
          <p:spPr>
            <a:xfrm>
              <a:off x="5874000" y="3426271"/>
              <a:ext cx="557157" cy="424442"/>
            </a:xfrm>
            <a:prstGeom prst="rect">
              <a:avLst/>
            </a:prstGeom>
          </p:spPr>
        </p:pic>
        <p:pic>
          <p:nvPicPr>
            <p:cNvPr id="20" name="Picture 19">
              <a:extLst>
                <a:ext uri="{FF2B5EF4-FFF2-40B4-BE49-F238E27FC236}">
                  <a16:creationId xmlns:a16="http://schemas.microsoft.com/office/drawing/2014/main" id="{D1D848FB-2241-4BB5-BCF8-71F5AE08C86F}"/>
                </a:ext>
              </a:extLst>
            </p:cNvPr>
            <p:cNvPicPr>
              <a:picLocks noChangeAspect="1"/>
            </p:cNvPicPr>
            <p:nvPr/>
          </p:nvPicPr>
          <p:blipFill rotWithShape="1">
            <a:blip r:embed="rId11" cstate="print">
              <a:duotone>
                <a:schemeClr val="accent1">
                  <a:shade val="45000"/>
                  <a:satMod val="135000"/>
                </a:schemeClr>
                <a:prstClr val="white"/>
              </a:duotone>
              <a:extLst>
                <a:ext uri="{28A0092B-C50C-407E-A947-70E740481C1C}">
                  <a14:useLocalDpi xmlns:a14="http://schemas.microsoft.com/office/drawing/2010/main" val="0"/>
                </a:ext>
              </a:extLst>
            </a:blip>
            <a:srcRect b="23692"/>
            <a:stretch/>
          </p:blipFill>
          <p:spPr>
            <a:xfrm>
              <a:off x="5738977" y="4024028"/>
              <a:ext cx="585371" cy="404604"/>
            </a:xfrm>
            <a:prstGeom prst="rect">
              <a:avLst/>
            </a:prstGeom>
          </p:spPr>
        </p:pic>
      </p:grpSp>
      <p:pic>
        <p:nvPicPr>
          <p:cNvPr id="21" name="Picture 2" descr="https://d30y9cdsu7xlg0.cloudfront.net/png/898197-200.png">
            <a:extLst>
              <a:ext uri="{FF2B5EF4-FFF2-40B4-BE49-F238E27FC236}">
                <a16:creationId xmlns:a16="http://schemas.microsoft.com/office/drawing/2014/main" id="{C262CF59-3D88-404F-AC3C-49DCA17208E4}"/>
              </a:ext>
            </a:extLst>
          </p:cNvPr>
          <p:cNvPicPr>
            <a:picLocks noChangeAspect="1" noChangeArrowheads="1"/>
          </p:cNvPicPr>
          <p:nvPr/>
        </p:nvPicPr>
        <p:blipFill>
          <a:blip r:embed="rId12" cstate="print">
            <a:duotone>
              <a:schemeClr val="accent1">
                <a:shade val="45000"/>
                <a:satMod val="135000"/>
              </a:schemeClr>
              <a:prstClr val="white"/>
            </a:duotone>
            <a:extLst>
              <a:ext uri="{BEBA8EAE-BF5A-486C-A8C5-ECC9F3942E4B}">
                <a14:imgProps xmlns:a14="http://schemas.microsoft.com/office/drawing/2010/main">
                  <a14:imgLayer r:embed="rId13">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6808585" y="4813340"/>
            <a:ext cx="462170" cy="46217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18" descr="http://static1.squarespace.com/static/540609f7e4b0fd1f5b942629/547e14a9e4b06b8e3a02a033/5512c65ce4b03f20e2c299d4/1427293983877/tableau-software-logo-NEW.png">
            <a:extLst>
              <a:ext uri="{FF2B5EF4-FFF2-40B4-BE49-F238E27FC236}">
                <a16:creationId xmlns:a16="http://schemas.microsoft.com/office/drawing/2014/main" id="{AF0F1041-F874-424C-8339-AD16CA0D818D}"/>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1212010" y="6174926"/>
            <a:ext cx="2018877" cy="423150"/>
          </a:xfrm>
          <a:prstGeom prst="rect">
            <a:avLst/>
          </a:prstGeom>
          <a:noFill/>
          <a:extLst>
            <a:ext uri="{909E8E84-426E-40DD-AFC4-6F175D3DCCD1}">
              <a14:hiddenFill xmlns:a14="http://schemas.microsoft.com/office/drawing/2010/main">
                <a:solidFill>
                  <a:srgbClr val="FFFFFF"/>
                </a:solidFill>
              </a14:hiddenFill>
            </a:ext>
          </a:extLst>
        </p:spPr>
      </p:pic>
      <p:grpSp>
        <p:nvGrpSpPr>
          <p:cNvPr id="23" name="Group 22">
            <a:extLst>
              <a:ext uri="{FF2B5EF4-FFF2-40B4-BE49-F238E27FC236}">
                <a16:creationId xmlns:a16="http://schemas.microsoft.com/office/drawing/2014/main" id="{83E267E9-40FB-482F-B939-017FEBA0D01D}"/>
              </a:ext>
            </a:extLst>
          </p:cNvPr>
          <p:cNvGrpSpPr/>
          <p:nvPr/>
        </p:nvGrpSpPr>
        <p:grpSpPr>
          <a:xfrm>
            <a:off x="7264936" y="6084439"/>
            <a:ext cx="1497199" cy="604124"/>
            <a:chOff x="10213382" y="2447850"/>
            <a:chExt cx="1871248" cy="755054"/>
          </a:xfrm>
        </p:grpSpPr>
        <p:pic>
          <p:nvPicPr>
            <p:cNvPr id="24" name="Picture 4" descr="http://www.tpimagazine.com/siteimage/scale/0/0/353400.jpg">
              <a:extLst>
                <a:ext uri="{FF2B5EF4-FFF2-40B4-BE49-F238E27FC236}">
                  <a16:creationId xmlns:a16="http://schemas.microsoft.com/office/drawing/2014/main" id="{B58AEC17-BD6B-4D3C-9B07-4FD65FA42DE2}"/>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11241382" y="2509159"/>
              <a:ext cx="843248" cy="632436"/>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0" descr="https://gwi-p-fe.s3.amazonaws.com/assets/GWI-logo-stacked-514bbd2c15898c78aeef8f2a4a955866.png">
              <a:extLst>
                <a:ext uri="{FF2B5EF4-FFF2-40B4-BE49-F238E27FC236}">
                  <a16:creationId xmlns:a16="http://schemas.microsoft.com/office/drawing/2014/main" id="{977E2348-4B60-4798-9FCD-C12237B1A74C}"/>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10213382" y="2447850"/>
              <a:ext cx="740249" cy="755054"/>
            </a:xfrm>
            <a:prstGeom prst="rect">
              <a:avLst/>
            </a:prstGeom>
            <a:noFill/>
            <a:extLst>
              <a:ext uri="{909E8E84-426E-40DD-AFC4-6F175D3DCCD1}">
                <a14:hiddenFill xmlns:a14="http://schemas.microsoft.com/office/drawing/2010/main">
                  <a:solidFill>
                    <a:srgbClr val="FFFFFF"/>
                  </a:solidFill>
                </a14:hiddenFill>
              </a:ext>
            </a:extLst>
          </p:spPr>
        </p:pic>
      </p:grpSp>
      <p:pic>
        <p:nvPicPr>
          <p:cNvPr id="27" name="Picture 28" descr="http://www.formtree.eu/images/qlikview-combined28229.png">
            <a:extLst>
              <a:ext uri="{FF2B5EF4-FFF2-40B4-BE49-F238E27FC236}">
                <a16:creationId xmlns:a16="http://schemas.microsoft.com/office/drawing/2014/main" id="{14CC62BE-5E11-4AC7-BCCC-6EA3C0D92164}"/>
              </a:ext>
            </a:extLst>
          </p:cNvPr>
          <p:cNvPicPr>
            <a:picLocks noChangeAspect="1" noChangeArrowheads="1"/>
          </p:cNvPicPr>
          <p:nvPr/>
        </p:nvPicPr>
        <p:blipFill rotWithShape="1">
          <a:blip r:embed="rId17" cstate="print">
            <a:extLst>
              <a:ext uri="{28A0092B-C50C-407E-A947-70E740481C1C}">
                <a14:useLocalDpi xmlns:a14="http://schemas.microsoft.com/office/drawing/2010/main" val="0"/>
              </a:ext>
            </a:extLst>
          </a:blip>
          <a:srcRect l="27324" t="44703"/>
          <a:stretch/>
        </p:blipFill>
        <p:spPr bwMode="auto">
          <a:xfrm>
            <a:off x="5339593" y="6174925"/>
            <a:ext cx="1643715" cy="427859"/>
          </a:xfrm>
          <a:prstGeom prst="rect">
            <a:avLst/>
          </a:prstGeom>
          <a:noFill/>
          <a:extLst>
            <a:ext uri="{909E8E84-426E-40DD-AFC4-6F175D3DCCD1}">
              <a14:hiddenFill xmlns:a14="http://schemas.microsoft.com/office/drawing/2010/main">
                <a:solidFill>
                  <a:srgbClr val="FFFFFF"/>
                </a:solidFill>
              </a14:hiddenFill>
            </a:ext>
          </a:extLst>
        </p:spPr>
      </p:pic>
      <p:grpSp>
        <p:nvGrpSpPr>
          <p:cNvPr id="28" name="Group 27">
            <a:extLst>
              <a:ext uri="{FF2B5EF4-FFF2-40B4-BE49-F238E27FC236}">
                <a16:creationId xmlns:a16="http://schemas.microsoft.com/office/drawing/2014/main" id="{126BCEBA-7370-43A2-8253-041FF081C9AB}"/>
              </a:ext>
            </a:extLst>
          </p:cNvPr>
          <p:cNvGrpSpPr/>
          <p:nvPr/>
        </p:nvGrpSpPr>
        <p:grpSpPr>
          <a:xfrm>
            <a:off x="9092014" y="6057199"/>
            <a:ext cx="1536477" cy="632762"/>
            <a:chOff x="9770937" y="5768724"/>
            <a:chExt cx="1536477" cy="632762"/>
          </a:xfrm>
        </p:grpSpPr>
        <p:pic>
          <p:nvPicPr>
            <p:cNvPr id="29" name="Picture 14" descr="http://www.microstrategy.com/cmstemplates/microstrategy/images/microstrategy_logo.png">
              <a:extLst>
                <a:ext uri="{FF2B5EF4-FFF2-40B4-BE49-F238E27FC236}">
                  <a16:creationId xmlns:a16="http://schemas.microsoft.com/office/drawing/2014/main" id="{B85AE277-1A16-49F4-9E78-45F35757EBFD}"/>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9770937" y="5768724"/>
              <a:ext cx="1536477" cy="252473"/>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3" descr="cognos_red">
              <a:extLst>
                <a:ext uri="{FF2B5EF4-FFF2-40B4-BE49-F238E27FC236}">
                  <a16:creationId xmlns:a16="http://schemas.microsoft.com/office/drawing/2014/main" id="{00041B04-7FC7-48C5-91E7-4129DC6D9C66}"/>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9977648" y="6138827"/>
              <a:ext cx="1082386" cy="262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31" name="Picture 2" descr="Image result for power bi logo transparent">
            <a:extLst>
              <a:ext uri="{FF2B5EF4-FFF2-40B4-BE49-F238E27FC236}">
                <a16:creationId xmlns:a16="http://schemas.microsoft.com/office/drawing/2014/main" id="{624CCB67-3BF7-41B1-AD55-7EA5B1FFE1E3}"/>
              </a:ext>
            </a:extLst>
          </p:cNvPr>
          <p:cNvPicPr>
            <a:picLocks noChangeAspect="1" noChangeArrowheads="1"/>
          </p:cNvPicPr>
          <p:nvPr/>
        </p:nvPicPr>
        <p:blipFill rotWithShape="1">
          <a:blip r:embed="rId20">
            <a:extLst>
              <a:ext uri="{28A0092B-C50C-407E-A947-70E740481C1C}">
                <a14:useLocalDpi xmlns:a14="http://schemas.microsoft.com/office/drawing/2010/main" val="0"/>
              </a:ext>
            </a:extLst>
          </a:blip>
          <a:srcRect t="35858" b="32449"/>
          <a:stretch/>
        </p:blipFill>
        <p:spPr bwMode="auto">
          <a:xfrm>
            <a:off x="3343968" y="6190232"/>
            <a:ext cx="1829406" cy="426571"/>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 descr="Domo">
            <a:extLst>
              <a:ext uri="{FF2B5EF4-FFF2-40B4-BE49-F238E27FC236}">
                <a16:creationId xmlns:a16="http://schemas.microsoft.com/office/drawing/2014/main" id="{4ADBB92B-B176-44B1-A8D7-99D60F0EB564}"/>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534833" y="6129219"/>
            <a:ext cx="577346" cy="5773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65219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49BF8-C1F4-44B4-9BFB-9CA4233E7AD8}"/>
              </a:ext>
            </a:extLst>
          </p:cNvPr>
          <p:cNvSpPr>
            <a:spLocks noGrp="1"/>
          </p:cNvSpPr>
          <p:nvPr>
            <p:ph type="title"/>
          </p:nvPr>
        </p:nvSpPr>
        <p:spPr/>
        <p:txBody>
          <a:bodyPr/>
          <a:lstStyle/>
          <a:p>
            <a:r>
              <a:rPr lang="en-US" dirty="0"/>
              <a:t>Drivers for Data Visualization</a:t>
            </a:r>
          </a:p>
        </p:txBody>
      </p:sp>
      <p:sp>
        <p:nvSpPr>
          <p:cNvPr id="45" name="Oval 44">
            <a:extLst>
              <a:ext uri="{FF2B5EF4-FFF2-40B4-BE49-F238E27FC236}">
                <a16:creationId xmlns:a16="http://schemas.microsoft.com/office/drawing/2014/main" id="{B5935623-BA38-40F2-AE0D-A5A47DA4809A}"/>
              </a:ext>
            </a:extLst>
          </p:cNvPr>
          <p:cNvSpPr/>
          <p:nvPr/>
        </p:nvSpPr>
        <p:spPr>
          <a:xfrm>
            <a:off x="745210" y="1024763"/>
            <a:ext cx="1949142" cy="1931840"/>
          </a:xfrm>
          <a:prstGeom prst="ellipse">
            <a:avLst/>
          </a:prstGeom>
          <a:solidFill>
            <a:schemeClr val="accent1"/>
          </a:solidFill>
          <a:ln/>
        </p:spPr>
        <p:style>
          <a:lnRef idx="0">
            <a:schemeClr val="dk1"/>
          </a:lnRef>
          <a:fillRef idx="3">
            <a:schemeClr val="dk1"/>
          </a:fillRef>
          <a:effectRef idx="3">
            <a:schemeClr val="dk1"/>
          </a:effectRef>
          <a:fontRef idx="minor">
            <a:schemeClr val="lt1"/>
          </a:fontRef>
        </p:style>
        <p:txBody>
          <a:bodyPr rtlCol="0" anchor="ctr"/>
          <a:lstStyle/>
          <a:p>
            <a:pPr algn="ctr"/>
            <a:endParaRPr lang="en-IN">
              <a:latin typeface="Arial" panose="020B0604020202020204" pitchFamily="34" charset="0"/>
              <a:cs typeface="Arial" panose="020B0604020202020204" pitchFamily="34" charset="0"/>
            </a:endParaRPr>
          </a:p>
        </p:txBody>
      </p:sp>
      <p:sp>
        <p:nvSpPr>
          <p:cNvPr id="46" name="Round Same Side Corner Rectangle 8">
            <a:extLst>
              <a:ext uri="{FF2B5EF4-FFF2-40B4-BE49-F238E27FC236}">
                <a16:creationId xmlns:a16="http://schemas.microsoft.com/office/drawing/2014/main" id="{8A72D376-9E9B-4DD7-B3AA-B40A2629A102}"/>
              </a:ext>
            </a:extLst>
          </p:cNvPr>
          <p:cNvSpPr/>
          <p:nvPr/>
        </p:nvSpPr>
        <p:spPr>
          <a:xfrm>
            <a:off x="543993" y="3146616"/>
            <a:ext cx="2418821" cy="579183"/>
          </a:xfrm>
          <a:prstGeom prst="round2Same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IN" sz="1400" b="1" dirty="0">
                <a:solidFill>
                  <a:srgbClr val="2F3542"/>
                </a:solidFill>
                <a:latin typeface="Arial" panose="020B0604020202020204" pitchFamily="34" charset="0"/>
                <a:cs typeface="Arial" panose="020B0604020202020204" pitchFamily="34" charset="0"/>
              </a:rPr>
              <a:t>Who is my audience </a:t>
            </a:r>
          </a:p>
        </p:txBody>
      </p:sp>
      <p:sp>
        <p:nvSpPr>
          <p:cNvPr id="47" name="Round Same Side Corner Rectangle 12">
            <a:extLst>
              <a:ext uri="{FF2B5EF4-FFF2-40B4-BE49-F238E27FC236}">
                <a16:creationId xmlns:a16="http://schemas.microsoft.com/office/drawing/2014/main" id="{B3552840-7225-40C0-BED4-844A430F4EAA}"/>
              </a:ext>
            </a:extLst>
          </p:cNvPr>
          <p:cNvSpPr/>
          <p:nvPr/>
        </p:nvSpPr>
        <p:spPr>
          <a:xfrm>
            <a:off x="3592138" y="3171467"/>
            <a:ext cx="2019873" cy="579183"/>
          </a:xfrm>
          <a:prstGeom prst="round2Same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IN" sz="1400" b="1" dirty="0">
                <a:solidFill>
                  <a:srgbClr val="2F3542"/>
                </a:solidFill>
                <a:latin typeface="Arial" panose="020B0604020202020204" pitchFamily="34" charset="0"/>
                <a:cs typeface="Arial" panose="020B0604020202020204" pitchFamily="34" charset="0"/>
              </a:rPr>
              <a:t>Visual discovery of insights</a:t>
            </a:r>
          </a:p>
        </p:txBody>
      </p:sp>
      <p:sp>
        <p:nvSpPr>
          <p:cNvPr id="48" name="Round Same Side Corner Rectangle 13">
            <a:extLst>
              <a:ext uri="{FF2B5EF4-FFF2-40B4-BE49-F238E27FC236}">
                <a16:creationId xmlns:a16="http://schemas.microsoft.com/office/drawing/2014/main" id="{B6EC0B3F-7075-42CC-8C2D-7BB595D3C3AB}"/>
              </a:ext>
            </a:extLst>
          </p:cNvPr>
          <p:cNvSpPr/>
          <p:nvPr/>
        </p:nvSpPr>
        <p:spPr>
          <a:xfrm>
            <a:off x="9462283" y="3171467"/>
            <a:ext cx="2019873" cy="579183"/>
          </a:xfrm>
          <a:prstGeom prst="round2Same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IN" sz="1400" b="1" dirty="0">
                <a:solidFill>
                  <a:srgbClr val="2F3542"/>
                </a:solidFill>
                <a:latin typeface="Arial" panose="020B0604020202020204" pitchFamily="34" charset="0"/>
                <a:cs typeface="Arial" panose="020B0604020202020204" pitchFamily="34" charset="0"/>
              </a:rPr>
              <a:t>Usability </a:t>
            </a:r>
          </a:p>
        </p:txBody>
      </p:sp>
      <p:sp>
        <p:nvSpPr>
          <p:cNvPr id="49" name="Oval 48">
            <a:extLst>
              <a:ext uri="{FF2B5EF4-FFF2-40B4-BE49-F238E27FC236}">
                <a16:creationId xmlns:a16="http://schemas.microsoft.com/office/drawing/2014/main" id="{429FD109-3D89-41A9-9846-21CFC23BAA02}"/>
              </a:ext>
            </a:extLst>
          </p:cNvPr>
          <p:cNvSpPr/>
          <p:nvPr/>
        </p:nvSpPr>
        <p:spPr>
          <a:xfrm>
            <a:off x="6557160" y="1001002"/>
            <a:ext cx="2039826" cy="1979362"/>
          </a:xfrm>
          <a:prstGeom prst="ellipse">
            <a:avLst/>
          </a:prstGeom>
          <a:solidFill>
            <a:schemeClr val="accent1"/>
          </a:solidFill>
          <a:ln/>
        </p:spPr>
        <p:style>
          <a:lnRef idx="0">
            <a:schemeClr val="dk1"/>
          </a:lnRef>
          <a:fillRef idx="3">
            <a:schemeClr val="dk1"/>
          </a:fillRef>
          <a:effectRef idx="3">
            <a:schemeClr val="dk1"/>
          </a:effectRef>
          <a:fontRef idx="minor">
            <a:schemeClr val="lt1"/>
          </a:fontRef>
        </p:style>
        <p:txBody>
          <a:bodyPr rtlCol="0" anchor="ctr"/>
          <a:lstStyle/>
          <a:p>
            <a:pPr algn="ctr"/>
            <a:endParaRPr lang="en-IN">
              <a:latin typeface="Arial" panose="020B0604020202020204" pitchFamily="34" charset="0"/>
              <a:cs typeface="Arial" panose="020B0604020202020204" pitchFamily="34" charset="0"/>
            </a:endParaRPr>
          </a:p>
        </p:txBody>
      </p:sp>
      <p:sp>
        <p:nvSpPr>
          <p:cNvPr id="50" name="Oval 49">
            <a:extLst>
              <a:ext uri="{FF2B5EF4-FFF2-40B4-BE49-F238E27FC236}">
                <a16:creationId xmlns:a16="http://schemas.microsoft.com/office/drawing/2014/main" id="{8969D8F3-F200-409B-BE13-D559794A165D}"/>
              </a:ext>
            </a:extLst>
          </p:cNvPr>
          <p:cNvSpPr/>
          <p:nvPr/>
        </p:nvSpPr>
        <p:spPr>
          <a:xfrm>
            <a:off x="9442330" y="1001002"/>
            <a:ext cx="2039826" cy="1979362"/>
          </a:xfrm>
          <a:prstGeom prst="ellipse">
            <a:avLst/>
          </a:prstGeom>
          <a:solidFill>
            <a:schemeClr val="bg1">
              <a:lumMod val="50000"/>
            </a:schemeClr>
          </a:solidFill>
          <a:ln/>
        </p:spPr>
        <p:style>
          <a:lnRef idx="0">
            <a:schemeClr val="dk1"/>
          </a:lnRef>
          <a:fillRef idx="3">
            <a:schemeClr val="dk1"/>
          </a:fillRef>
          <a:effectRef idx="3">
            <a:schemeClr val="dk1"/>
          </a:effectRef>
          <a:fontRef idx="minor">
            <a:schemeClr val="lt1"/>
          </a:fontRef>
        </p:style>
        <p:txBody>
          <a:bodyPr rtlCol="0" anchor="ctr"/>
          <a:lstStyle/>
          <a:p>
            <a:pPr algn="ctr"/>
            <a:endParaRPr lang="en-IN">
              <a:latin typeface="Arial" panose="020B0604020202020204" pitchFamily="34" charset="0"/>
              <a:cs typeface="Arial" panose="020B0604020202020204" pitchFamily="34" charset="0"/>
            </a:endParaRPr>
          </a:p>
        </p:txBody>
      </p:sp>
      <p:pic>
        <p:nvPicPr>
          <p:cNvPr id="51" name="Picture 2" descr="C:\Users\viswanath.ramakirish\Downloads\Workforce Planning.png">
            <a:extLst>
              <a:ext uri="{FF2B5EF4-FFF2-40B4-BE49-F238E27FC236}">
                <a16:creationId xmlns:a16="http://schemas.microsoft.com/office/drawing/2014/main" id="{433CDB5F-AFC5-40FB-A81D-58A8DF041B30}"/>
              </a:ext>
            </a:extLst>
          </p:cNvPr>
          <p:cNvPicPr>
            <a:picLocks noChangeAspect="1" noChangeArrowheads="1"/>
          </p:cNvPicPr>
          <p:nvPr/>
        </p:nvPicPr>
        <p:blipFill rotWithShape="1">
          <a:blip r:embed="rId3" cstate="print">
            <a:lum bright="70000" contrast="-70000"/>
            <a:extLst>
              <a:ext uri="{28A0092B-C50C-407E-A947-70E740481C1C}">
                <a14:useLocalDpi xmlns:a14="http://schemas.microsoft.com/office/drawing/2010/main" val="0"/>
              </a:ext>
            </a:extLst>
          </a:blip>
          <a:srcRect b="14871"/>
          <a:stretch/>
        </p:blipFill>
        <p:spPr bwMode="auto">
          <a:xfrm>
            <a:off x="1201784" y="1359767"/>
            <a:ext cx="1035993" cy="881930"/>
          </a:xfrm>
          <a:prstGeom prst="rect">
            <a:avLst/>
          </a:prstGeom>
          <a:noFill/>
          <a:extLst>
            <a:ext uri="{909E8E84-426E-40DD-AFC4-6F175D3DCCD1}">
              <a14:hiddenFill xmlns:a14="http://schemas.microsoft.com/office/drawing/2010/main">
                <a:solidFill>
                  <a:srgbClr val="FFFFFF"/>
                </a:solidFill>
              </a14:hiddenFill>
            </a:ext>
          </a:extLst>
        </p:spPr>
      </p:pic>
      <p:sp>
        <p:nvSpPr>
          <p:cNvPr id="52" name="Round Same Side Corner Rectangle 23">
            <a:extLst>
              <a:ext uri="{FF2B5EF4-FFF2-40B4-BE49-F238E27FC236}">
                <a16:creationId xmlns:a16="http://schemas.microsoft.com/office/drawing/2014/main" id="{21116247-87BA-4407-82EC-E81A47BF3286}"/>
              </a:ext>
            </a:extLst>
          </p:cNvPr>
          <p:cNvSpPr/>
          <p:nvPr/>
        </p:nvSpPr>
        <p:spPr>
          <a:xfrm>
            <a:off x="6356670" y="3146616"/>
            <a:ext cx="2418821" cy="579183"/>
          </a:xfrm>
          <a:prstGeom prst="round2Same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IN" sz="1400" b="1" dirty="0">
                <a:solidFill>
                  <a:srgbClr val="2F3542"/>
                </a:solidFill>
                <a:latin typeface="Arial" panose="020B0604020202020204" pitchFamily="34" charset="0"/>
                <a:cs typeface="Arial" panose="020B0604020202020204" pitchFamily="34" charset="0"/>
              </a:rPr>
              <a:t>Scalability </a:t>
            </a:r>
          </a:p>
        </p:txBody>
      </p:sp>
      <p:sp>
        <p:nvSpPr>
          <p:cNvPr id="53" name="Round Same Side Corner Rectangle 28">
            <a:extLst>
              <a:ext uri="{FF2B5EF4-FFF2-40B4-BE49-F238E27FC236}">
                <a16:creationId xmlns:a16="http://schemas.microsoft.com/office/drawing/2014/main" id="{F3D81069-BE50-46EB-B4F0-9EE51AB73C17}"/>
              </a:ext>
            </a:extLst>
          </p:cNvPr>
          <p:cNvSpPr/>
          <p:nvPr/>
        </p:nvSpPr>
        <p:spPr>
          <a:xfrm>
            <a:off x="9016097" y="2966089"/>
            <a:ext cx="2418821" cy="579183"/>
          </a:xfrm>
          <a:prstGeom prst="round2Same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dirty="0">
              <a:solidFill>
                <a:srgbClr val="2F3542"/>
              </a:solidFill>
              <a:latin typeface="Arial" panose="020B0604020202020204" pitchFamily="34" charset="0"/>
              <a:cs typeface="Arial" panose="020B0604020202020204" pitchFamily="34" charset="0"/>
            </a:endParaRPr>
          </a:p>
        </p:txBody>
      </p:sp>
      <p:sp>
        <p:nvSpPr>
          <p:cNvPr id="73" name="Rectangle 72">
            <a:extLst>
              <a:ext uri="{FF2B5EF4-FFF2-40B4-BE49-F238E27FC236}">
                <a16:creationId xmlns:a16="http://schemas.microsoft.com/office/drawing/2014/main" id="{DF4673CC-B2D3-4DA5-9898-59E00F4B8A6A}"/>
              </a:ext>
            </a:extLst>
          </p:cNvPr>
          <p:cNvSpPr/>
          <p:nvPr/>
        </p:nvSpPr>
        <p:spPr>
          <a:xfrm>
            <a:off x="9292243" y="3885892"/>
            <a:ext cx="2340000" cy="512472"/>
          </a:xfrm>
          <a:prstGeom prst="rect">
            <a:avLst/>
          </a:prstGeom>
          <a:solidFill>
            <a:srgbClr val="1957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latin typeface="Arial" panose="020B0604020202020204" pitchFamily="34" charset="0"/>
              <a:cs typeface="Arial" panose="020B0604020202020204" pitchFamily="34" charset="0"/>
            </a:endParaRPr>
          </a:p>
        </p:txBody>
      </p:sp>
      <p:sp>
        <p:nvSpPr>
          <p:cNvPr id="74" name="Rounded Rectangle 29">
            <a:extLst>
              <a:ext uri="{FF2B5EF4-FFF2-40B4-BE49-F238E27FC236}">
                <a16:creationId xmlns:a16="http://schemas.microsoft.com/office/drawing/2014/main" id="{51E13556-C267-43C8-990C-380E44B9F3E9}"/>
              </a:ext>
            </a:extLst>
          </p:cNvPr>
          <p:cNvSpPr/>
          <p:nvPr/>
        </p:nvSpPr>
        <p:spPr>
          <a:xfrm>
            <a:off x="9237779" y="4003628"/>
            <a:ext cx="2468880" cy="293072"/>
          </a:xfrm>
          <a:prstGeom prst="roundRect">
            <a:avLst>
              <a:gd name="adj" fmla="val 9934"/>
            </a:avLst>
          </a:prstGeom>
        </p:spPr>
        <p:txBody>
          <a:bodyPr wrap="square">
            <a:spAutoFit/>
          </a:bodyPr>
          <a:lstStyle/>
          <a:p>
            <a:pPr algn="ctr"/>
            <a:r>
              <a:rPr lang="en-US" sz="1200" b="1" dirty="0">
                <a:solidFill>
                  <a:schemeClr val="bg1"/>
                </a:solidFill>
                <a:latin typeface="Arial" panose="020B0604020202020204" pitchFamily="34" charset="0"/>
                <a:cs typeface="Arial" panose="020B0604020202020204" pitchFamily="34" charset="0"/>
              </a:rPr>
              <a:t>Which devices are supportive</a:t>
            </a:r>
          </a:p>
        </p:txBody>
      </p:sp>
      <p:sp>
        <p:nvSpPr>
          <p:cNvPr id="71" name="Rectangle 70">
            <a:extLst>
              <a:ext uri="{FF2B5EF4-FFF2-40B4-BE49-F238E27FC236}">
                <a16:creationId xmlns:a16="http://schemas.microsoft.com/office/drawing/2014/main" id="{41E6847D-1BD5-48A6-AC5C-923645E8EA4B}"/>
              </a:ext>
            </a:extLst>
          </p:cNvPr>
          <p:cNvSpPr/>
          <p:nvPr/>
        </p:nvSpPr>
        <p:spPr>
          <a:xfrm>
            <a:off x="3467260" y="3910724"/>
            <a:ext cx="2340000" cy="512472"/>
          </a:xfrm>
          <a:prstGeom prst="rect">
            <a:avLst/>
          </a:prstGeom>
          <a:solidFill>
            <a:srgbClr val="1957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latin typeface="Arial" panose="020B0604020202020204" pitchFamily="34" charset="0"/>
              <a:cs typeface="Arial" panose="020B0604020202020204" pitchFamily="34" charset="0"/>
            </a:endParaRPr>
          </a:p>
        </p:txBody>
      </p:sp>
      <p:sp>
        <p:nvSpPr>
          <p:cNvPr id="72" name="Rectangle 71">
            <a:extLst>
              <a:ext uri="{FF2B5EF4-FFF2-40B4-BE49-F238E27FC236}">
                <a16:creationId xmlns:a16="http://schemas.microsoft.com/office/drawing/2014/main" id="{5054367B-D38A-4638-A668-68C78F899695}"/>
              </a:ext>
            </a:extLst>
          </p:cNvPr>
          <p:cNvSpPr/>
          <p:nvPr/>
        </p:nvSpPr>
        <p:spPr>
          <a:xfrm>
            <a:off x="3402820" y="4020424"/>
            <a:ext cx="2468880" cy="276999"/>
          </a:xfrm>
          <a:prstGeom prst="rect">
            <a:avLst/>
          </a:prstGeom>
        </p:spPr>
        <p:txBody>
          <a:bodyPr wrap="square">
            <a:spAutoFit/>
          </a:bodyPr>
          <a:lstStyle/>
          <a:p>
            <a:pPr algn="ctr"/>
            <a:r>
              <a:rPr lang="en-US" sz="1200" b="1" dirty="0">
                <a:solidFill>
                  <a:schemeClr val="bg1"/>
                </a:solidFill>
                <a:latin typeface="Arial" panose="020B0604020202020204" pitchFamily="34" charset="0"/>
                <a:cs typeface="Arial" panose="020B0604020202020204" pitchFamily="34" charset="0"/>
              </a:rPr>
              <a:t>Tracking right KPI’s</a:t>
            </a:r>
          </a:p>
        </p:txBody>
      </p:sp>
      <p:sp>
        <p:nvSpPr>
          <p:cNvPr id="69" name="Rectangle 68">
            <a:extLst>
              <a:ext uri="{FF2B5EF4-FFF2-40B4-BE49-F238E27FC236}">
                <a16:creationId xmlns:a16="http://schemas.microsoft.com/office/drawing/2014/main" id="{68FCDD4F-BF98-4D87-B8C0-33E443E11DDB}"/>
              </a:ext>
            </a:extLst>
          </p:cNvPr>
          <p:cNvSpPr/>
          <p:nvPr/>
        </p:nvSpPr>
        <p:spPr>
          <a:xfrm>
            <a:off x="6324232" y="3885892"/>
            <a:ext cx="2340000" cy="512472"/>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latin typeface="Arial" panose="020B0604020202020204" pitchFamily="34" charset="0"/>
              <a:cs typeface="Arial" panose="020B0604020202020204" pitchFamily="34" charset="0"/>
            </a:endParaRPr>
          </a:p>
        </p:txBody>
      </p:sp>
      <p:sp>
        <p:nvSpPr>
          <p:cNvPr id="70" name="Rectangle 69">
            <a:extLst>
              <a:ext uri="{FF2B5EF4-FFF2-40B4-BE49-F238E27FC236}">
                <a16:creationId xmlns:a16="http://schemas.microsoft.com/office/drawing/2014/main" id="{2D291258-E927-42EA-8AB4-DC870BB36AF2}"/>
              </a:ext>
            </a:extLst>
          </p:cNvPr>
          <p:cNvSpPr/>
          <p:nvPr/>
        </p:nvSpPr>
        <p:spPr>
          <a:xfrm>
            <a:off x="6320300" y="4003628"/>
            <a:ext cx="2468880" cy="276999"/>
          </a:xfrm>
          <a:prstGeom prst="rect">
            <a:avLst/>
          </a:prstGeom>
        </p:spPr>
        <p:txBody>
          <a:bodyPr wrap="square">
            <a:spAutoFit/>
          </a:bodyPr>
          <a:lstStyle/>
          <a:p>
            <a:pPr algn="ctr"/>
            <a:r>
              <a:rPr lang="en-US" sz="1200" b="1" dirty="0">
                <a:solidFill>
                  <a:schemeClr val="bg1"/>
                </a:solidFill>
                <a:latin typeface="Arial" panose="020B0604020202020204" pitchFamily="34" charset="0"/>
                <a:cs typeface="Arial" panose="020B0604020202020204" pitchFamily="34" charset="0"/>
              </a:rPr>
              <a:t>What is the no. of users </a:t>
            </a:r>
          </a:p>
        </p:txBody>
      </p:sp>
      <p:sp>
        <p:nvSpPr>
          <p:cNvPr id="67" name="Rectangle 66">
            <a:extLst>
              <a:ext uri="{FF2B5EF4-FFF2-40B4-BE49-F238E27FC236}">
                <a16:creationId xmlns:a16="http://schemas.microsoft.com/office/drawing/2014/main" id="{9C49D2BA-5B00-4F5D-9B9F-D706CA0E8BE8}"/>
              </a:ext>
            </a:extLst>
          </p:cNvPr>
          <p:cNvSpPr/>
          <p:nvPr/>
        </p:nvSpPr>
        <p:spPr>
          <a:xfrm>
            <a:off x="583404" y="3902687"/>
            <a:ext cx="2340000" cy="512472"/>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BA845EA1-F474-49C4-8412-A34907215CC4}"/>
              </a:ext>
            </a:extLst>
          </p:cNvPr>
          <p:cNvSpPr/>
          <p:nvPr/>
        </p:nvSpPr>
        <p:spPr>
          <a:xfrm>
            <a:off x="525096" y="4020424"/>
            <a:ext cx="2468880" cy="276999"/>
          </a:xfrm>
          <a:prstGeom prst="rect">
            <a:avLst/>
          </a:prstGeom>
        </p:spPr>
        <p:txBody>
          <a:bodyPr wrap="square">
            <a:spAutoFit/>
          </a:bodyPr>
          <a:lstStyle/>
          <a:p>
            <a:pPr algn="ctr"/>
            <a:r>
              <a:rPr lang="en-US" sz="1200" b="1" dirty="0">
                <a:solidFill>
                  <a:schemeClr val="bg1"/>
                </a:solidFill>
                <a:latin typeface="Arial" panose="020B0604020202020204" pitchFamily="34" charset="0"/>
                <a:cs typeface="Arial" panose="020B0604020202020204" pitchFamily="34" charset="0"/>
              </a:rPr>
              <a:t>Summary to detailed reporting </a:t>
            </a:r>
          </a:p>
        </p:txBody>
      </p:sp>
      <p:pic>
        <p:nvPicPr>
          <p:cNvPr id="58" name="Picture 57">
            <a:extLst>
              <a:ext uri="{FF2B5EF4-FFF2-40B4-BE49-F238E27FC236}">
                <a16:creationId xmlns:a16="http://schemas.microsoft.com/office/drawing/2014/main" id="{FB777A5D-0356-4EEC-A0D0-68530C43F24F}"/>
              </a:ext>
            </a:extLst>
          </p:cNvPr>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9946613" y="1438111"/>
            <a:ext cx="1051212" cy="1051212"/>
          </a:xfrm>
          <a:prstGeom prst="rect">
            <a:avLst/>
          </a:prstGeom>
        </p:spPr>
      </p:pic>
      <p:sp>
        <p:nvSpPr>
          <p:cNvPr id="61" name="Oval 60">
            <a:extLst>
              <a:ext uri="{FF2B5EF4-FFF2-40B4-BE49-F238E27FC236}">
                <a16:creationId xmlns:a16="http://schemas.microsoft.com/office/drawing/2014/main" id="{C4D2BE9D-D08D-4B64-A282-2CC84AD17F26}"/>
              </a:ext>
            </a:extLst>
          </p:cNvPr>
          <p:cNvSpPr/>
          <p:nvPr/>
        </p:nvSpPr>
        <p:spPr>
          <a:xfrm>
            <a:off x="3662869" y="1024763"/>
            <a:ext cx="1949142" cy="1931840"/>
          </a:xfrm>
          <a:prstGeom prst="ellipse">
            <a:avLst/>
          </a:prstGeom>
          <a:solidFill>
            <a:schemeClr val="bg1">
              <a:lumMod val="50000"/>
            </a:schemeClr>
          </a:solidFill>
          <a:ln/>
        </p:spPr>
        <p:style>
          <a:lnRef idx="0">
            <a:schemeClr val="dk1"/>
          </a:lnRef>
          <a:fillRef idx="3">
            <a:schemeClr val="dk1"/>
          </a:fillRef>
          <a:effectRef idx="3">
            <a:schemeClr val="dk1"/>
          </a:effectRef>
          <a:fontRef idx="minor">
            <a:schemeClr val="lt1"/>
          </a:fontRef>
        </p:style>
        <p:txBody>
          <a:bodyPr rtlCol="0" anchor="ctr"/>
          <a:lstStyle/>
          <a:p>
            <a:pPr algn="ctr"/>
            <a:endParaRPr lang="en-IN">
              <a:latin typeface="Arial" panose="020B0604020202020204" pitchFamily="34" charset="0"/>
              <a:cs typeface="Arial" panose="020B0604020202020204" pitchFamily="34" charset="0"/>
            </a:endParaRPr>
          </a:p>
        </p:txBody>
      </p:sp>
      <p:grpSp>
        <p:nvGrpSpPr>
          <p:cNvPr id="62" name="Group 61">
            <a:extLst>
              <a:ext uri="{FF2B5EF4-FFF2-40B4-BE49-F238E27FC236}">
                <a16:creationId xmlns:a16="http://schemas.microsoft.com/office/drawing/2014/main" id="{B5AB65E1-C4B3-4C92-B7BD-25D10D2A4EB2}"/>
              </a:ext>
            </a:extLst>
          </p:cNvPr>
          <p:cNvGrpSpPr/>
          <p:nvPr/>
        </p:nvGrpSpPr>
        <p:grpSpPr>
          <a:xfrm>
            <a:off x="4162073" y="1516768"/>
            <a:ext cx="891561" cy="724929"/>
            <a:chOff x="8004477" y="4549819"/>
            <a:chExt cx="608860" cy="524405"/>
          </a:xfrm>
          <a:solidFill>
            <a:srgbClr val="CDCDCD"/>
          </a:solidFill>
        </p:grpSpPr>
        <p:sp>
          <p:nvSpPr>
            <p:cNvPr id="63" name="Freeform 6">
              <a:extLst>
                <a:ext uri="{FF2B5EF4-FFF2-40B4-BE49-F238E27FC236}">
                  <a16:creationId xmlns:a16="http://schemas.microsoft.com/office/drawing/2014/main" id="{E418B9A0-A063-4E8A-8271-1B2493E4E46E}"/>
                </a:ext>
              </a:extLst>
            </p:cNvPr>
            <p:cNvSpPr>
              <a:spLocks/>
            </p:cNvSpPr>
            <p:nvPr/>
          </p:nvSpPr>
          <p:spPr bwMode="auto">
            <a:xfrm>
              <a:off x="8004477" y="4549819"/>
              <a:ext cx="608860" cy="524405"/>
            </a:xfrm>
            <a:custGeom>
              <a:avLst/>
              <a:gdLst>
                <a:gd name="T0" fmla="*/ 514 w 525"/>
                <a:gd name="T1" fmla="*/ 424 h 452"/>
                <a:gd name="T2" fmla="*/ 488 w 525"/>
                <a:gd name="T3" fmla="*/ 424 h 452"/>
                <a:gd name="T4" fmla="*/ 488 w 525"/>
                <a:gd name="T5" fmla="*/ 118 h 452"/>
                <a:gd name="T6" fmla="*/ 458 w 525"/>
                <a:gd name="T7" fmla="*/ 96 h 452"/>
                <a:gd name="T8" fmla="*/ 451 w 525"/>
                <a:gd name="T9" fmla="*/ 96 h 452"/>
                <a:gd name="T10" fmla="*/ 424 w 525"/>
                <a:gd name="T11" fmla="*/ 118 h 452"/>
                <a:gd name="T12" fmla="*/ 424 w 525"/>
                <a:gd name="T13" fmla="*/ 424 h 452"/>
                <a:gd name="T14" fmla="*/ 364 w 525"/>
                <a:gd name="T15" fmla="*/ 424 h 452"/>
                <a:gd name="T16" fmla="*/ 364 w 525"/>
                <a:gd name="T17" fmla="*/ 212 h 452"/>
                <a:gd name="T18" fmla="*/ 331 w 525"/>
                <a:gd name="T19" fmla="*/ 196 h 452"/>
                <a:gd name="T20" fmla="*/ 324 w 525"/>
                <a:gd name="T21" fmla="*/ 196 h 452"/>
                <a:gd name="T22" fmla="*/ 292 w 525"/>
                <a:gd name="T23" fmla="*/ 212 h 452"/>
                <a:gd name="T24" fmla="*/ 292 w 525"/>
                <a:gd name="T25" fmla="*/ 424 h 452"/>
                <a:gd name="T26" fmla="*/ 232 w 525"/>
                <a:gd name="T27" fmla="*/ 424 h 452"/>
                <a:gd name="T28" fmla="*/ 232 w 525"/>
                <a:gd name="T29" fmla="*/ 21 h 452"/>
                <a:gd name="T30" fmla="*/ 203 w 525"/>
                <a:gd name="T31" fmla="*/ 0 h 452"/>
                <a:gd name="T32" fmla="*/ 196 w 525"/>
                <a:gd name="T33" fmla="*/ 0 h 452"/>
                <a:gd name="T34" fmla="*/ 168 w 525"/>
                <a:gd name="T35" fmla="*/ 21 h 452"/>
                <a:gd name="T36" fmla="*/ 168 w 525"/>
                <a:gd name="T37" fmla="*/ 424 h 452"/>
                <a:gd name="T38" fmla="*/ 104 w 525"/>
                <a:gd name="T39" fmla="*/ 424 h 452"/>
                <a:gd name="T40" fmla="*/ 104 w 525"/>
                <a:gd name="T41" fmla="*/ 283 h 452"/>
                <a:gd name="T42" fmla="*/ 76 w 525"/>
                <a:gd name="T43" fmla="*/ 264 h 452"/>
                <a:gd name="T44" fmla="*/ 69 w 525"/>
                <a:gd name="T45" fmla="*/ 264 h 452"/>
                <a:gd name="T46" fmla="*/ 44 w 525"/>
                <a:gd name="T47" fmla="*/ 283 h 452"/>
                <a:gd name="T48" fmla="*/ 44 w 525"/>
                <a:gd name="T49" fmla="*/ 424 h 452"/>
                <a:gd name="T50" fmla="*/ 11 w 525"/>
                <a:gd name="T51" fmla="*/ 424 h 452"/>
                <a:gd name="T52" fmla="*/ 0 w 525"/>
                <a:gd name="T53" fmla="*/ 438 h 452"/>
                <a:gd name="T54" fmla="*/ 11 w 525"/>
                <a:gd name="T55" fmla="*/ 452 h 452"/>
                <a:gd name="T56" fmla="*/ 514 w 525"/>
                <a:gd name="T57" fmla="*/ 452 h 452"/>
                <a:gd name="T58" fmla="*/ 525 w 525"/>
                <a:gd name="T59" fmla="*/ 438 h 452"/>
                <a:gd name="T60" fmla="*/ 514 w 525"/>
                <a:gd name="T61" fmla="*/ 424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25" h="452">
                  <a:moveTo>
                    <a:pt x="514" y="424"/>
                  </a:moveTo>
                  <a:cubicBezTo>
                    <a:pt x="488" y="424"/>
                    <a:pt x="488" y="424"/>
                    <a:pt x="488" y="424"/>
                  </a:cubicBezTo>
                  <a:cubicBezTo>
                    <a:pt x="488" y="118"/>
                    <a:pt x="488" y="118"/>
                    <a:pt x="488" y="118"/>
                  </a:cubicBezTo>
                  <a:cubicBezTo>
                    <a:pt x="488" y="107"/>
                    <a:pt x="474" y="96"/>
                    <a:pt x="458" y="96"/>
                  </a:cubicBezTo>
                  <a:cubicBezTo>
                    <a:pt x="451" y="96"/>
                    <a:pt x="451" y="96"/>
                    <a:pt x="451" y="96"/>
                  </a:cubicBezTo>
                  <a:cubicBezTo>
                    <a:pt x="435" y="96"/>
                    <a:pt x="424" y="107"/>
                    <a:pt x="424" y="118"/>
                  </a:cubicBezTo>
                  <a:cubicBezTo>
                    <a:pt x="424" y="424"/>
                    <a:pt x="424" y="424"/>
                    <a:pt x="424" y="424"/>
                  </a:cubicBezTo>
                  <a:cubicBezTo>
                    <a:pt x="364" y="424"/>
                    <a:pt x="364" y="424"/>
                    <a:pt x="364" y="424"/>
                  </a:cubicBezTo>
                  <a:cubicBezTo>
                    <a:pt x="364" y="212"/>
                    <a:pt x="364" y="212"/>
                    <a:pt x="364" y="212"/>
                  </a:cubicBezTo>
                  <a:cubicBezTo>
                    <a:pt x="364" y="201"/>
                    <a:pt x="346" y="196"/>
                    <a:pt x="331" y="196"/>
                  </a:cubicBezTo>
                  <a:cubicBezTo>
                    <a:pt x="324" y="196"/>
                    <a:pt x="324" y="196"/>
                    <a:pt x="324" y="196"/>
                  </a:cubicBezTo>
                  <a:cubicBezTo>
                    <a:pt x="308" y="196"/>
                    <a:pt x="292" y="201"/>
                    <a:pt x="292" y="212"/>
                  </a:cubicBezTo>
                  <a:cubicBezTo>
                    <a:pt x="292" y="424"/>
                    <a:pt x="292" y="424"/>
                    <a:pt x="292" y="424"/>
                  </a:cubicBezTo>
                  <a:cubicBezTo>
                    <a:pt x="232" y="424"/>
                    <a:pt x="232" y="424"/>
                    <a:pt x="232" y="424"/>
                  </a:cubicBezTo>
                  <a:cubicBezTo>
                    <a:pt x="232" y="21"/>
                    <a:pt x="232" y="21"/>
                    <a:pt x="232" y="21"/>
                  </a:cubicBezTo>
                  <a:cubicBezTo>
                    <a:pt x="232" y="10"/>
                    <a:pt x="219" y="0"/>
                    <a:pt x="203" y="0"/>
                  </a:cubicBezTo>
                  <a:cubicBezTo>
                    <a:pt x="196" y="0"/>
                    <a:pt x="196" y="0"/>
                    <a:pt x="196" y="0"/>
                  </a:cubicBezTo>
                  <a:cubicBezTo>
                    <a:pt x="181" y="0"/>
                    <a:pt x="168" y="10"/>
                    <a:pt x="168" y="21"/>
                  </a:cubicBezTo>
                  <a:cubicBezTo>
                    <a:pt x="168" y="424"/>
                    <a:pt x="168" y="424"/>
                    <a:pt x="168" y="424"/>
                  </a:cubicBezTo>
                  <a:cubicBezTo>
                    <a:pt x="104" y="424"/>
                    <a:pt x="104" y="424"/>
                    <a:pt x="104" y="424"/>
                  </a:cubicBezTo>
                  <a:cubicBezTo>
                    <a:pt x="104" y="283"/>
                    <a:pt x="104" y="283"/>
                    <a:pt x="104" y="283"/>
                  </a:cubicBezTo>
                  <a:cubicBezTo>
                    <a:pt x="104" y="272"/>
                    <a:pt x="91" y="264"/>
                    <a:pt x="76" y="264"/>
                  </a:cubicBezTo>
                  <a:cubicBezTo>
                    <a:pt x="69" y="264"/>
                    <a:pt x="69" y="264"/>
                    <a:pt x="69" y="264"/>
                  </a:cubicBezTo>
                  <a:cubicBezTo>
                    <a:pt x="53" y="264"/>
                    <a:pt x="44" y="272"/>
                    <a:pt x="44" y="283"/>
                  </a:cubicBezTo>
                  <a:cubicBezTo>
                    <a:pt x="44" y="424"/>
                    <a:pt x="44" y="424"/>
                    <a:pt x="44" y="424"/>
                  </a:cubicBezTo>
                  <a:cubicBezTo>
                    <a:pt x="11" y="424"/>
                    <a:pt x="11" y="424"/>
                    <a:pt x="11" y="424"/>
                  </a:cubicBezTo>
                  <a:cubicBezTo>
                    <a:pt x="5" y="424"/>
                    <a:pt x="0" y="431"/>
                    <a:pt x="0" y="438"/>
                  </a:cubicBezTo>
                  <a:cubicBezTo>
                    <a:pt x="0" y="445"/>
                    <a:pt x="5" y="452"/>
                    <a:pt x="11" y="452"/>
                  </a:cubicBezTo>
                  <a:cubicBezTo>
                    <a:pt x="514" y="452"/>
                    <a:pt x="514" y="452"/>
                    <a:pt x="514" y="452"/>
                  </a:cubicBezTo>
                  <a:cubicBezTo>
                    <a:pt x="520" y="452"/>
                    <a:pt x="525" y="445"/>
                    <a:pt x="525" y="438"/>
                  </a:cubicBezTo>
                  <a:cubicBezTo>
                    <a:pt x="525" y="431"/>
                    <a:pt x="520" y="424"/>
                    <a:pt x="514" y="424"/>
                  </a:cubicBezTo>
                  <a:close/>
                </a:path>
              </a:pathLst>
            </a:custGeom>
            <a:grpFill/>
            <a:ln>
              <a:noFill/>
            </a:ln>
          </p:spPr>
          <p:txBody>
            <a:bodyPr vert="horz" wrap="square" lIns="91440" tIns="45720" rIns="91440" bIns="45720" numCol="1" anchor="t" anchorCtr="0" compatLnSpc="1">
              <a:prstTxWarp prst="textNoShape">
                <a:avLst/>
              </a:prstTxWarp>
            </a:bodyPr>
            <a:lstStyle/>
            <a:p>
              <a:pPr>
                <a:defRPr/>
              </a:pPr>
              <a:endParaRPr lang="en-US" kern="0" dirty="0">
                <a:solidFill>
                  <a:prstClr val="black"/>
                </a:solidFill>
                <a:latin typeface="Arial" panose="020B0604020202020204" pitchFamily="34" charset="0"/>
                <a:cs typeface="Arial" panose="020B0604020202020204" pitchFamily="34" charset="0"/>
              </a:endParaRPr>
            </a:p>
          </p:txBody>
        </p:sp>
        <p:grpSp>
          <p:nvGrpSpPr>
            <p:cNvPr id="64" name="Group 63">
              <a:extLst>
                <a:ext uri="{FF2B5EF4-FFF2-40B4-BE49-F238E27FC236}">
                  <a16:creationId xmlns:a16="http://schemas.microsoft.com/office/drawing/2014/main" id="{2C8F99B7-D9FF-41B4-ADB2-EDB33284E1C7}"/>
                </a:ext>
              </a:extLst>
            </p:cNvPr>
            <p:cNvGrpSpPr/>
            <p:nvPr/>
          </p:nvGrpSpPr>
          <p:grpSpPr>
            <a:xfrm>
              <a:off x="8025964" y="4719350"/>
              <a:ext cx="554860" cy="274631"/>
              <a:chOff x="-1481959" y="4119552"/>
              <a:chExt cx="554860" cy="274631"/>
            </a:xfrm>
            <a:grpFill/>
          </p:grpSpPr>
          <p:cxnSp>
            <p:nvCxnSpPr>
              <p:cNvPr id="65" name="Straight Connector 64">
                <a:extLst>
                  <a:ext uri="{FF2B5EF4-FFF2-40B4-BE49-F238E27FC236}">
                    <a16:creationId xmlns:a16="http://schemas.microsoft.com/office/drawing/2014/main" id="{43DF887C-02A6-4F6F-94D0-285417709EDA}"/>
                  </a:ext>
                </a:extLst>
              </p:cNvPr>
              <p:cNvCxnSpPr/>
              <p:nvPr/>
            </p:nvCxnSpPr>
            <p:spPr>
              <a:xfrm flipV="1">
                <a:off x="-1481959" y="4209393"/>
                <a:ext cx="283780" cy="184790"/>
              </a:xfrm>
              <a:prstGeom prst="line">
                <a:avLst/>
              </a:prstGeom>
              <a:grpFill/>
              <a:ln w="22225" cap="flat" cmpd="sng" algn="ctr">
                <a:solidFill>
                  <a:srgbClr val="2E75B6"/>
                </a:solidFill>
                <a:prstDash val="solid"/>
              </a:ln>
              <a:effectLst/>
            </p:spPr>
          </p:cxnSp>
          <p:cxnSp>
            <p:nvCxnSpPr>
              <p:cNvPr id="66" name="Straight Connector 65">
                <a:extLst>
                  <a:ext uri="{FF2B5EF4-FFF2-40B4-BE49-F238E27FC236}">
                    <a16:creationId xmlns:a16="http://schemas.microsoft.com/office/drawing/2014/main" id="{03ACB8F6-963D-424E-987B-1F4BF815325D}"/>
                  </a:ext>
                </a:extLst>
              </p:cNvPr>
              <p:cNvCxnSpPr/>
              <p:nvPr/>
            </p:nvCxnSpPr>
            <p:spPr>
              <a:xfrm flipV="1">
                <a:off x="-1210879" y="4119552"/>
                <a:ext cx="283780" cy="92395"/>
              </a:xfrm>
              <a:prstGeom prst="line">
                <a:avLst/>
              </a:prstGeom>
              <a:grpFill/>
              <a:ln w="22225" cap="flat" cmpd="sng" algn="ctr">
                <a:solidFill>
                  <a:srgbClr val="2E75B6"/>
                </a:solidFill>
                <a:prstDash val="solid"/>
              </a:ln>
              <a:effectLst/>
            </p:spPr>
          </p:cxnSp>
        </p:grpSp>
      </p:grpSp>
      <p:pic>
        <p:nvPicPr>
          <p:cNvPr id="60" name="Picture 59">
            <a:extLst>
              <a:ext uri="{FF2B5EF4-FFF2-40B4-BE49-F238E27FC236}">
                <a16:creationId xmlns:a16="http://schemas.microsoft.com/office/drawing/2014/main" id="{A442D22E-FE5B-4F9B-81B6-B2381F002F19}"/>
              </a:ext>
            </a:extLst>
          </p:cNvPr>
          <p:cNvPicPr>
            <a:picLocks noChangeAspect="1"/>
          </p:cNvPicPr>
          <p:nvPr/>
        </p:nvPicPr>
        <p:blipFill>
          <a:blip r:embed="rId5">
            <a:clrChange>
              <a:clrFrom>
                <a:srgbClr val="FFFFFF"/>
              </a:clrFrom>
              <a:clrTo>
                <a:srgbClr val="FFFFFF">
                  <a:alpha val="0"/>
                </a:srgbClr>
              </a:clrTo>
            </a:clrChange>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961588" y="1398553"/>
            <a:ext cx="1208984" cy="1208984"/>
          </a:xfrm>
          <a:prstGeom prst="rect">
            <a:avLst/>
          </a:prstGeom>
        </p:spPr>
      </p:pic>
      <p:sp>
        <p:nvSpPr>
          <p:cNvPr id="75" name="Rectangle 74">
            <a:extLst>
              <a:ext uri="{FF2B5EF4-FFF2-40B4-BE49-F238E27FC236}">
                <a16:creationId xmlns:a16="http://schemas.microsoft.com/office/drawing/2014/main" id="{EB120E56-873F-49E3-83C6-8A8CE5A007CC}"/>
              </a:ext>
            </a:extLst>
          </p:cNvPr>
          <p:cNvSpPr/>
          <p:nvPr/>
        </p:nvSpPr>
        <p:spPr>
          <a:xfrm>
            <a:off x="583404" y="4612114"/>
            <a:ext cx="2340000" cy="1200329"/>
          </a:xfrm>
          <a:prstGeom prst="rect">
            <a:avLst/>
          </a:prstGeom>
        </p:spPr>
        <p:txBody>
          <a:bodyPr wrap="square">
            <a:spAutoFit/>
          </a:bodyPr>
          <a:lstStyle/>
          <a:p>
            <a:pPr marL="171450" indent="-171450">
              <a:buFont typeface="Arial" panose="020B0604020202020204" pitchFamily="34" charset="0"/>
              <a:buChar char="•"/>
            </a:pPr>
            <a:r>
              <a:rPr lang="en-US" sz="1200" b="1" dirty="0">
                <a:solidFill>
                  <a:srgbClr val="000000">
                    <a:lumMod val="50000"/>
                    <a:lumOff val="50000"/>
                  </a:srgbClr>
                </a:solidFill>
                <a:latin typeface="Arial" panose="020B0604020202020204" pitchFamily="34" charset="0"/>
                <a:cs typeface="Arial" panose="020B0604020202020204" pitchFamily="34" charset="0"/>
              </a:rPr>
              <a:t>Visualize overall summary for an executive level </a:t>
            </a:r>
          </a:p>
          <a:p>
            <a:pPr marL="171450" indent="-171450">
              <a:buFont typeface="Arial" panose="020B0604020202020204" pitchFamily="34" charset="0"/>
              <a:buChar char="•"/>
            </a:pPr>
            <a:endParaRPr lang="en-US" sz="1200" b="1" dirty="0">
              <a:solidFill>
                <a:srgbClr val="000000">
                  <a:lumMod val="50000"/>
                  <a:lumOff val="50000"/>
                </a:srgbClr>
              </a:solidFill>
              <a:latin typeface="Arial" panose="020B0604020202020204" pitchFamily="34" charset="0"/>
              <a:cs typeface="Arial" panose="020B0604020202020204" pitchFamily="34" charset="0"/>
            </a:endParaRPr>
          </a:p>
          <a:p>
            <a:pPr marL="171450" indent="-171450">
              <a:buFont typeface="Arial" panose="020B0604020202020204" pitchFamily="34" charset="0"/>
              <a:buChar char="•"/>
            </a:pPr>
            <a:r>
              <a:rPr lang="en-US" sz="1200" b="1" dirty="0">
                <a:solidFill>
                  <a:srgbClr val="000000">
                    <a:lumMod val="50000"/>
                    <a:lumOff val="50000"/>
                  </a:srgbClr>
                </a:solidFill>
                <a:latin typeface="Arial" panose="020B0604020202020204" pitchFamily="34" charset="0"/>
                <a:cs typeface="Arial" panose="020B0604020202020204" pitchFamily="34" charset="0"/>
              </a:rPr>
              <a:t>To drill down for generating insights for operational level audience </a:t>
            </a:r>
          </a:p>
        </p:txBody>
      </p:sp>
      <p:sp>
        <p:nvSpPr>
          <p:cNvPr id="76" name="Rectangle 75">
            <a:extLst>
              <a:ext uri="{FF2B5EF4-FFF2-40B4-BE49-F238E27FC236}">
                <a16:creationId xmlns:a16="http://schemas.microsoft.com/office/drawing/2014/main" id="{C1D23948-38E2-441E-A3FE-F4126A135581}"/>
              </a:ext>
            </a:extLst>
          </p:cNvPr>
          <p:cNvSpPr/>
          <p:nvPr/>
        </p:nvSpPr>
        <p:spPr>
          <a:xfrm>
            <a:off x="3467260" y="4580921"/>
            <a:ext cx="2468880" cy="1015663"/>
          </a:xfrm>
          <a:prstGeom prst="rect">
            <a:avLst/>
          </a:prstGeom>
        </p:spPr>
        <p:txBody>
          <a:bodyPr wrap="square">
            <a:spAutoFit/>
          </a:bodyPr>
          <a:lstStyle/>
          <a:p>
            <a:pPr marL="171450" indent="-171450">
              <a:buFont typeface="Arial" panose="020B0604020202020204" pitchFamily="34" charset="0"/>
              <a:buChar char="•"/>
            </a:pPr>
            <a:r>
              <a:rPr lang="en-US" sz="1200" b="1" dirty="0">
                <a:solidFill>
                  <a:srgbClr val="000000">
                    <a:lumMod val="50000"/>
                    <a:lumOff val="50000"/>
                  </a:srgbClr>
                </a:solidFill>
                <a:latin typeface="Arial" panose="020B0604020202020204" pitchFamily="34" charset="0"/>
                <a:cs typeface="Arial" panose="020B0604020202020204" pitchFamily="34" charset="0"/>
              </a:rPr>
              <a:t>Getting the right KPI’s to meet the business demands</a:t>
            </a:r>
          </a:p>
          <a:p>
            <a:pPr marL="171450" indent="-171450">
              <a:buFont typeface="Arial" panose="020B0604020202020204" pitchFamily="34" charset="0"/>
              <a:buChar char="•"/>
            </a:pPr>
            <a:endParaRPr lang="en-US" sz="1200" b="1" dirty="0">
              <a:solidFill>
                <a:srgbClr val="000000">
                  <a:lumMod val="50000"/>
                  <a:lumOff val="50000"/>
                </a:srgbClr>
              </a:solidFill>
              <a:latin typeface="Arial" panose="020B0604020202020204" pitchFamily="34" charset="0"/>
              <a:cs typeface="Arial" panose="020B0604020202020204" pitchFamily="34" charset="0"/>
            </a:endParaRPr>
          </a:p>
          <a:p>
            <a:pPr marL="171450" indent="-171450">
              <a:buFont typeface="Arial" panose="020B0604020202020204" pitchFamily="34" charset="0"/>
              <a:buChar char="•"/>
            </a:pPr>
            <a:r>
              <a:rPr lang="en-US" sz="1200" b="1" dirty="0">
                <a:solidFill>
                  <a:srgbClr val="000000">
                    <a:lumMod val="50000"/>
                    <a:lumOff val="50000"/>
                  </a:srgbClr>
                </a:solidFill>
                <a:latin typeface="Arial" panose="020B0604020202020204" pitchFamily="34" charset="0"/>
                <a:cs typeface="Arial" panose="020B0604020202020204" pitchFamily="34" charset="0"/>
              </a:rPr>
              <a:t>Dynamic change in KPI’s for different set of audience</a:t>
            </a:r>
          </a:p>
        </p:txBody>
      </p:sp>
      <p:sp>
        <p:nvSpPr>
          <p:cNvPr id="77" name="Rectangle 76">
            <a:extLst>
              <a:ext uri="{FF2B5EF4-FFF2-40B4-BE49-F238E27FC236}">
                <a16:creationId xmlns:a16="http://schemas.microsoft.com/office/drawing/2014/main" id="{9442D088-60B4-4EE5-A88F-F86AD2245689}"/>
              </a:ext>
            </a:extLst>
          </p:cNvPr>
          <p:cNvSpPr/>
          <p:nvPr/>
        </p:nvSpPr>
        <p:spPr>
          <a:xfrm>
            <a:off x="6320300" y="4612114"/>
            <a:ext cx="2340000" cy="1015663"/>
          </a:xfrm>
          <a:prstGeom prst="rect">
            <a:avLst/>
          </a:prstGeom>
        </p:spPr>
        <p:txBody>
          <a:bodyPr wrap="square">
            <a:spAutoFit/>
          </a:bodyPr>
          <a:lstStyle/>
          <a:p>
            <a:pPr marL="171450" indent="-171450">
              <a:buFont typeface="Arial" panose="020B0604020202020204" pitchFamily="34" charset="0"/>
              <a:buChar char="•"/>
            </a:pPr>
            <a:r>
              <a:rPr lang="en-US" sz="1200" b="1" dirty="0">
                <a:solidFill>
                  <a:srgbClr val="000000">
                    <a:lumMod val="50000"/>
                    <a:lumOff val="50000"/>
                  </a:srgbClr>
                </a:solidFill>
                <a:latin typeface="Arial" panose="020B0604020202020204" pitchFamily="34" charset="0"/>
                <a:cs typeface="Arial" panose="020B0604020202020204" pitchFamily="34" charset="0"/>
              </a:rPr>
              <a:t>Visualization based on the number of users</a:t>
            </a:r>
          </a:p>
          <a:p>
            <a:pPr marL="171450" indent="-171450">
              <a:buFont typeface="Arial" panose="020B0604020202020204" pitchFamily="34" charset="0"/>
              <a:buChar char="•"/>
            </a:pPr>
            <a:endParaRPr lang="en-US" sz="1200" b="1" dirty="0">
              <a:solidFill>
                <a:srgbClr val="000000">
                  <a:lumMod val="50000"/>
                  <a:lumOff val="50000"/>
                </a:srgbClr>
              </a:solidFill>
              <a:latin typeface="Arial" panose="020B0604020202020204" pitchFamily="34" charset="0"/>
              <a:cs typeface="Arial" panose="020B0604020202020204" pitchFamily="34" charset="0"/>
            </a:endParaRPr>
          </a:p>
          <a:p>
            <a:pPr marL="171450" indent="-171450">
              <a:buFont typeface="Arial" panose="020B0604020202020204" pitchFamily="34" charset="0"/>
              <a:buChar char="•"/>
            </a:pPr>
            <a:r>
              <a:rPr lang="en-US" sz="1200" b="1" dirty="0">
                <a:solidFill>
                  <a:srgbClr val="000000">
                    <a:lumMod val="50000"/>
                    <a:lumOff val="50000"/>
                  </a:srgbClr>
                </a:solidFill>
                <a:latin typeface="Arial" panose="020B0604020202020204" pitchFamily="34" charset="0"/>
                <a:cs typeface="Arial" panose="020B0604020202020204" pitchFamily="34" charset="0"/>
              </a:rPr>
              <a:t>Giving access to the authorized set of audience </a:t>
            </a:r>
          </a:p>
        </p:txBody>
      </p:sp>
      <p:sp>
        <p:nvSpPr>
          <p:cNvPr id="78" name="Rectangle 77">
            <a:extLst>
              <a:ext uri="{FF2B5EF4-FFF2-40B4-BE49-F238E27FC236}">
                <a16:creationId xmlns:a16="http://schemas.microsoft.com/office/drawing/2014/main" id="{02942958-243A-47BF-8845-84BF051D0B9A}"/>
              </a:ext>
            </a:extLst>
          </p:cNvPr>
          <p:cNvSpPr/>
          <p:nvPr/>
        </p:nvSpPr>
        <p:spPr>
          <a:xfrm>
            <a:off x="9292242" y="4615718"/>
            <a:ext cx="2568453" cy="1200329"/>
          </a:xfrm>
          <a:prstGeom prst="rect">
            <a:avLst/>
          </a:prstGeom>
        </p:spPr>
        <p:txBody>
          <a:bodyPr wrap="square">
            <a:spAutoFit/>
          </a:bodyPr>
          <a:lstStyle/>
          <a:p>
            <a:pPr marL="171450" indent="-171450">
              <a:buFont typeface="Arial" panose="020B0604020202020204" pitchFamily="34" charset="0"/>
              <a:buChar char="•"/>
            </a:pPr>
            <a:r>
              <a:rPr lang="en-US" sz="1200" b="1" dirty="0">
                <a:solidFill>
                  <a:srgbClr val="000000">
                    <a:lumMod val="50000"/>
                    <a:lumOff val="50000"/>
                  </a:srgbClr>
                </a:solidFill>
                <a:latin typeface="Arial" panose="020B0604020202020204" pitchFamily="34" charset="0"/>
                <a:cs typeface="Arial" panose="020B0604020202020204" pitchFamily="34" charset="0"/>
              </a:rPr>
              <a:t>Developing the visualization supporting multiple use case scenarios</a:t>
            </a:r>
          </a:p>
          <a:p>
            <a:pPr marL="171450" indent="-171450">
              <a:buFont typeface="Arial" panose="020B0604020202020204" pitchFamily="34" charset="0"/>
              <a:buChar char="•"/>
            </a:pPr>
            <a:endParaRPr lang="en-US" sz="1200" b="1" dirty="0">
              <a:solidFill>
                <a:srgbClr val="000000">
                  <a:lumMod val="50000"/>
                  <a:lumOff val="50000"/>
                </a:srgbClr>
              </a:solidFill>
              <a:latin typeface="Arial" panose="020B0604020202020204" pitchFamily="34" charset="0"/>
              <a:cs typeface="Arial" panose="020B0604020202020204" pitchFamily="34" charset="0"/>
            </a:endParaRPr>
          </a:p>
          <a:p>
            <a:pPr marL="171450" indent="-171450">
              <a:buFont typeface="Arial" panose="020B0604020202020204" pitchFamily="34" charset="0"/>
              <a:buChar char="•"/>
            </a:pPr>
            <a:r>
              <a:rPr lang="en-US" sz="1200" b="1" dirty="0">
                <a:solidFill>
                  <a:srgbClr val="000000">
                    <a:lumMod val="50000"/>
                    <a:lumOff val="50000"/>
                  </a:srgbClr>
                </a:solidFill>
                <a:latin typeface="Arial" panose="020B0604020202020204" pitchFamily="34" charset="0"/>
                <a:cs typeface="Arial" panose="020B0604020202020204" pitchFamily="34" charset="0"/>
              </a:rPr>
              <a:t>Able to access from Desktop, Tablets &amp; mobile phones</a:t>
            </a:r>
          </a:p>
        </p:txBody>
      </p:sp>
    </p:spTree>
    <p:extLst>
      <p:ext uri="{BB962C8B-B14F-4D97-AF65-F5344CB8AC3E}">
        <p14:creationId xmlns:p14="http://schemas.microsoft.com/office/powerpoint/2010/main" val="13714971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49BF8-C1F4-44B4-9BFB-9CA4233E7AD8}"/>
              </a:ext>
            </a:extLst>
          </p:cNvPr>
          <p:cNvSpPr>
            <a:spLocks noGrp="1"/>
          </p:cNvSpPr>
          <p:nvPr>
            <p:ph type="title"/>
          </p:nvPr>
        </p:nvSpPr>
        <p:spPr/>
        <p:txBody>
          <a:bodyPr/>
          <a:lstStyle/>
          <a:p>
            <a:r>
              <a:rPr lang="en-US" dirty="0"/>
              <a:t>Enabling Executive Decisions</a:t>
            </a:r>
          </a:p>
        </p:txBody>
      </p:sp>
      <p:sp>
        <p:nvSpPr>
          <p:cNvPr id="37" name="Rectangle 36">
            <a:extLst>
              <a:ext uri="{FF2B5EF4-FFF2-40B4-BE49-F238E27FC236}">
                <a16:creationId xmlns:a16="http://schemas.microsoft.com/office/drawing/2014/main" id="{BED4D01E-5BAA-4629-BB7A-02ECD3EC8A7F}"/>
              </a:ext>
            </a:extLst>
          </p:cNvPr>
          <p:cNvSpPr/>
          <p:nvPr/>
        </p:nvSpPr>
        <p:spPr>
          <a:xfrm>
            <a:off x="1068213" y="1518920"/>
            <a:ext cx="2903338" cy="4302895"/>
          </a:xfrm>
          <a:prstGeom prst="rect">
            <a:avLst/>
          </a:prstGeom>
          <a:solidFill>
            <a:srgbClr val="FFFFFF">
              <a:lumMod val="95000"/>
            </a:srgbClr>
          </a:solidFill>
          <a:ln w="25400" cap="flat" cmpd="sng" algn="ctr">
            <a:solidFill>
              <a:schemeClr val="accent1"/>
            </a:solidFill>
            <a:prstDash val="sys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i="1" u="none" strike="noStrike" kern="0" cap="none" spc="0" normalizeH="0" baseline="0" noProof="0" dirty="0">
              <a:ln>
                <a:noFill/>
              </a:ln>
              <a:solidFill>
                <a:srgbClr val="FFFFFF">
                  <a:lumMod val="95000"/>
                </a:srgbClr>
              </a:solidFill>
              <a:effectLst/>
              <a:uLnTx/>
              <a:uFillTx/>
              <a:latin typeface="Arial" panose="020B0604020202020204" pitchFamily="34" charset="0"/>
              <a:cs typeface="Arial" panose="020B0604020202020204" pitchFamily="34" charset="0"/>
            </a:endParaRPr>
          </a:p>
        </p:txBody>
      </p:sp>
      <p:sp>
        <p:nvSpPr>
          <p:cNvPr id="38" name="Rectangle 37">
            <a:extLst>
              <a:ext uri="{FF2B5EF4-FFF2-40B4-BE49-F238E27FC236}">
                <a16:creationId xmlns:a16="http://schemas.microsoft.com/office/drawing/2014/main" id="{1CBFE65A-E03A-49FC-B05D-35593252986C}"/>
              </a:ext>
            </a:extLst>
          </p:cNvPr>
          <p:cNvSpPr/>
          <p:nvPr/>
        </p:nvSpPr>
        <p:spPr>
          <a:xfrm>
            <a:off x="4633403" y="1518921"/>
            <a:ext cx="2958133" cy="4302895"/>
          </a:xfrm>
          <a:prstGeom prst="rect">
            <a:avLst/>
          </a:prstGeom>
          <a:solidFill>
            <a:srgbClr val="FFFFFF">
              <a:lumMod val="95000"/>
            </a:srgbClr>
          </a:solidFill>
          <a:ln w="25400" cap="flat" cmpd="sng" algn="ctr">
            <a:solidFill>
              <a:schemeClr val="accent1"/>
            </a:solidFill>
            <a:prstDash val="sys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i="1" u="none" strike="noStrike" kern="0" cap="none" spc="0" normalizeH="0" baseline="0" noProof="0" dirty="0">
              <a:ln>
                <a:noFill/>
              </a:ln>
              <a:solidFill>
                <a:srgbClr val="FFFFFF">
                  <a:lumMod val="95000"/>
                </a:srgbClr>
              </a:solidFill>
              <a:effectLst/>
              <a:uLnTx/>
              <a:uFillTx/>
              <a:latin typeface="Arial" panose="020B0604020202020204" pitchFamily="34" charset="0"/>
              <a:cs typeface="Arial" panose="020B0604020202020204" pitchFamily="34" charset="0"/>
            </a:endParaRPr>
          </a:p>
        </p:txBody>
      </p:sp>
      <p:sp>
        <p:nvSpPr>
          <p:cNvPr id="39" name="Rectangle 38">
            <a:extLst>
              <a:ext uri="{FF2B5EF4-FFF2-40B4-BE49-F238E27FC236}">
                <a16:creationId xmlns:a16="http://schemas.microsoft.com/office/drawing/2014/main" id="{6BB6A9EC-0E5F-47BB-9458-148B72A9D54D}"/>
              </a:ext>
            </a:extLst>
          </p:cNvPr>
          <p:cNvSpPr/>
          <p:nvPr/>
        </p:nvSpPr>
        <p:spPr>
          <a:xfrm>
            <a:off x="8249529" y="1518921"/>
            <a:ext cx="2884357" cy="4302894"/>
          </a:xfrm>
          <a:prstGeom prst="rect">
            <a:avLst/>
          </a:prstGeom>
          <a:solidFill>
            <a:srgbClr val="FFFFFF">
              <a:lumMod val="95000"/>
            </a:srgbClr>
          </a:solidFill>
          <a:ln w="25400" cap="flat" cmpd="sng" algn="ctr">
            <a:solidFill>
              <a:schemeClr val="accent1"/>
            </a:solidFill>
            <a:prstDash val="sys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i="1" u="none" strike="noStrike" kern="0" cap="none" spc="0" normalizeH="0" baseline="0" noProof="0" dirty="0">
              <a:ln>
                <a:noFill/>
              </a:ln>
              <a:solidFill>
                <a:srgbClr val="FFFFFF">
                  <a:lumMod val="95000"/>
                </a:srgbClr>
              </a:solidFill>
              <a:effectLst/>
              <a:uLnTx/>
              <a:uFillTx/>
              <a:latin typeface="Arial" panose="020B0604020202020204" pitchFamily="34" charset="0"/>
              <a:cs typeface="Arial" panose="020B0604020202020204" pitchFamily="34" charset="0"/>
            </a:endParaRPr>
          </a:p>
        </p:txBody>
      </p:sp>
      <p:sp>
        <p:nvSpPr>
          <p:cNvPr id="40" name="TextBox 39">
            <a:extLst>
              <a:ext uri="{FF2B5EF4-FFF2-40B4-BE49-F238E27FC236}">
                <a16:creationId xmlns:a16="http://schemas.microsoft.com/office/drawing/2014/main" id="{7DDD5782-D62F-43C8-B7E3-16FA3D1B67D6}"/>
              </a:ext>
            </a:extLst>
          </p:cNvPr>
          <p:cNvSpPr txBox="1"/>
          <p:nvPr/>
        </p:nvSpPr>
        <p:spPr>
          <a:xfrm>
            <a:off x="8631581" y="2374332"/>
            <a:ext cx="2077022" cy="338554"/>
          </a:xfrm>
          <a:prstGeom prst="rect">
            <a:avLst/>
          </a:prstGeom>
          <a:noFill/>
        </p:spPr>
        <p:txBody>
          <a:bodyPr wrap="square" rtlCol="0">
            <a:spAutoFit/>
          </a:bodyPr>
          <a:lstStyle/>
          <a:p>
            <a:pPr algn="ctr"/>
            <a:r>
              <a:rPr lang="en-US" sz="1600" b="1" noProof="1">
                <a:latin typeface="Arial" panose="020B0604020202020204" pitchFamily="34" charset="0"/>
                <a:cs typeface="Arial" panose="020B0604020202020204" pitchFamily="34" charset="0"/>
              </a:rPr>
              <a:t>30 SECOND VIEW</a:t>
            </a:r>
          </a:p>
        </p:txBody>
      </p:sp>
      <p:sp>
        <p:nvSpPr>
          <p:cNvPr id="41" name="TextBox 40">
            <a:extLst>
              <a:ext uri="{FF2B5EF4-FFF2-40B4-BE49-F238E27FC236}">
                <a16:creationId xmlns:a16="http://schemas.microsoft.com/office/drawing/2014/main" id="{349073DE-C9C7-41AE-8A86-957521C97C20}"/>
              </a:ext>
            </a:extLst>
          </p:cNvPr>
          <p:cNvSpPr txBox="1"/>
          <p:nvPr/>
        </p:nvSpPr>
        <p:spPr>
          <a:xfrm>
            <a:off x="5072776" y="2374332"/>
            <a:ext cx="2077022" cy="338554"/>
          </a:xfrm>
          <a:prstGeom prst="rect">
            <a:avLst/>
          </a:prstGeom>
          <a:noFill/>
        </p:spPr>
        <p:txBody>
          <a:bodyPr wrap="square" rtlCol="0">
            <a:spAutoFit/>
          </a:bodyPr>
          <a:lstStyle/>
          <a:p>
            <a:pPr algn="ctr"/>
            <a:r>
              <a:rPr lang="en-US" sz="1600" b="1" noProof="1">
                <a:latin typeface="Arial" panose="020B0604020202020204" pitchFamily="34" charset="0"/>
                <a:cs typeface="Arial" panose="020B0604020202020204" pitchFamily="34" charset="0"/>
              </a:rPr>
              <a:t>Play Book</a:t>
            </a:r>
          </a:p>
        </p:txBody>
      </p:sp>
      <p:sp>
        <p:nvSpPr>
          <p:cNvPr id="42" name="TextBox 41">
            <a:extLst>
              <a:ext uri="{FF2B5EF4-FFF2-40B4-BE49-F238E27FC236}">
                <a16:creationId xmlns:a16="http://schemas.microsoft.com/office/drawing/2014/main" id="{835F6F8F-3D13-43A9-A011-D02030464EBE}"/>
              </a:ext>
            </a:extLst>
          </p:cNvPr>
          <p:cNvSpPr txBox="1"/>
          <p:nvPr/>
        </p:nvSpPr>
        <p:spPr>
          <a:xfrm>
            <a:off x="1454112" y="2374332"/>
            <a:ext cx="2077022" cy="338554"/>
          </a:xfrm>
          <a:prstGeom prst="rect">
            <a:avLst/>
          </a:prstGeom>
          <a:noFill/>
        </p:spPr>
        <p:txBody>
          <a:bodyPr wrap="square" rtlCol="0">
            <a:spAutoFit/>
          </a:bodyPr>
          <a:lstStyle/>
          <a:p>
            <a:pPr algn="ctr"/>
            <a:r>
              <a:rPr lang="en-US" sz="1600" b="1" noProof="1">
                <a:latin typeface="Arial" panose="020B0604020202020204" pitchFamily="34" charset="0"/>
                <a:cs typeface="Arial" panose="020B0604020202020204" pitchFamily="34" charset="0"/>
              </a:rPr>
              <a:t>Deep Dive</a:t>
            </a:r>
          </a:p>
        </p:txBody>
      </p:sp>
      <p:sp>
        <p:nvSpPr>
          <p:cNvPr id="43" name="TextBox 42">
            <a:extLst>
              <a:ext uri="{FF2B5EF4-FFF2-40B4-BE49-F238E27FC236}">
                <a16:creationId xmlns:a16="http://schemas.microsoft.com/office/drawing/2014/main" id="{B394D3BD-8B1B-4909-957B-961D0AD48395}"/>
              </a:ext>
            </a:extLst>
          </p:cNvPr>
          <p:cNvSpPr txBox="1"/>
          <p:nvPr/>
        </p:nvSpPr>
        <p:spPr>
          <a:xfrm>
            <a:off x="1129008" y="1922572"/>
            <a:ext cx="2767274" cy="338554"/>
          </a:xfrm>
          <a:prstGeom prst="rect">
            <a:avLst/>
          </a:prstGeom>
          <a:noFill/>
        </p:spPr>
        <p:txBody>
          <a:bodyPr wrap="square" rtlCol="0">
            <a:spAutoFit/>
          </a:bodyPr>
          <a:lstStyle/>
          <a:p>
            <a:pPr algn="ctr"/>
            <a:r>
              <a:rPr lang="en-IN" sz="1600" i="1" dirty="0">
                <a:latin typeface="Arial" panose="020B0604020202020204" pitchFamily="34" charset="0"/>
                <a:cs typeface="Arial" panose="020B0604020202020204" pitchFamily="34" charset="0"/>
              </a:rPr>
              <a:t>Junior Executives</a:t>
            </a:r>
          </a:p>
        </p:txBody>
      </p:sp>
      <p:sp>
        <p:nvSpPr>
          <p:cNvPr id="44" name="TextBox 43">
            <a:extLst>
              <a:ext uri="{FF2B5EF4-FFF2-40B4-BE49-F238E27FC236}">
                <a16:creationId xmlns:a16="http://schemas.microsoft.com/office/drawing/2014/main" id="{4FFE4D3A-C082-4B51-9C78-36CF02DDDF71}"/>
              </a:ext>
            </a:extLst>
          </p:cNvPr>
          <p:cNvSpPr txBox="1"/>
          <p:nvPr/>
        </p:nvSpPr>
        <p:spPr>
          <a:xfrm>
            <a:off x="4727650" y="1921523"/>
            <a:ext cx="2767274" cy="338554"/>
          </a:xfrm>
          <a:prstGeom prst="rect">
            <a:avLst/>
          </a:prstGeom>
          <a:noFill/>
        </p:spPr>
        <p:txBody>
          <a:bodyPr wrap="square" rtlCol="0">
            <a:spAutoFit/>
          </a:bodyPr>
          <a:lstStyle/>
          <a:p>
            <a:pPr algn="ctr"/>
            <a:r>
              <a:rPr lang="en-IN" sz="1600" i="1" dirty="0">
                <a:latin typeface="Arial" panose="020B0604020202020204" pitchFamily="34" charset="0"/>
                <a:cs typeface="Arial" panose="020B0604020202020204" pitchFamily="34" charset="0"/>
              </a:rPr>
              <a:t>Mid Level Management</a:t>
            </a:r>
          </a:p>
        </p:txBody>
      </p:sp>
      <p:sp>
        <p:nvSpPr>
          <p:cNvPr id="79" name="TextBox 78">
            <a:extLst>
              <a:ext uri="{FF2B5EF4-FFF2-40B4-BE49-F238E27FC236}">
                <a16:creationId xmlns:a16="http://schemas.microsoft.com/office/drawing/2014/main" id="{41672D9D-A816-4B9D-B17B-3AF1830E4268}"/>
              </a:ext>
            </a:extLst>
          </p:cNvPr>
          <p:cNvSpPr txBox="1"/>
          <p:nvPr/>
        </p:nvSpPr>
        <p:spPr>
          <a:xfrm>
            <a:off x="8193447" y="1921523"/>
            <a:ext cx="2767274" cy="338554"/>
          </a:xfrm>
          <a:prstGeom prst="rect">
            <a:avLst/>
          </a:prstGeom>
          <a:noFill/>
        </p:spPr>
        <p:txBody>
          <a:bodyPr wrap="square" rtlCol="0">
            <a:spAutoFit/>
          </a:bodyPr>
          <a:lstStyle/>
          <a:p>
            <a:pPr algn="ctr"/>
            <a:r>
              <a:rPr lang="en-IN" sz="1600" i="1" dirty="0">
                <a:latin typeface="Arial" panose="020B0604020202020204" pitchFamily="34" charset="0"/>
                <a:cs typeface="Arial" panose="020B0604020202020204" pitchFamily="34" charset="0"/>
              </a:rPr>
              <a:t>C-Level</a:t>
            </a:r>
          </a:p>
        </p:txBody>
      </p:sp>
      <p:sp>
        <p:nvSpPr>
          <p:cNvPr id="80" name="Oval 79">
            <a:extLst>
              <a:ext uri="{FF2B5EF4-FFF2-40B4-BE49-F238E27FC236}">
                <a16:creationId xmlns:a16="http://schemas.microsoft.com/office/drawing/2014/main" id="{33E306B4-98BE-407E-8F04-ED1188FDCFA3}"/>
              </a:ext>
            </a:extLst>
          </p:cNvPr>
          <p:cNvSpPr/>
          <p:nvPr/>
        </p:nvSpPr>
        <p:spPr>
          <a:xfrm>
            <a:off x="2035423" y="907000"/>
            <a:ext cx="914400" cy="9144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81" name="Picture 8" descr="https://d30y9cdsu7xlg0.cloudfront.net/png/300270-200.png">
            <a:extLst>
              <a:ext uri="{FF2B5EF4-FFF2-40B4-BE49-F238E27FC236}">
                <a16:creationId xmlns:a16="http://schemas.microsoft.com/office/drawing/2014/main" id="{4CE0ABA5-440C-41FC-811B-39FDC33CB604}"/>
              </a:ext>
            </a:extLst>
          </p:cNvPr>
          <p:cNvPicPr>
            <a:picLocks noChangeAspect="1" noChangeArrowheads="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235909" y="1058469"/>
            <a:ext cx="553472" cy="553472"/>
          </a:xfrm>
          <a:prstGeom prst="rect">
            <a:avLst/>
          </a:prstGeom>
          <a:noFill/>
          <a:extLst>
            <a:ext uri="{909E8E84-426E-40DD-AFC4-6F175D3DCCD1}">
              <a14:hiddenFill xmlns:a14="http://schemas.microsoft.com/office/drawing/2010/main">
                <a:solidFill>
                  <a:srgbClr val="FFFFFF"/>
                </a:solidFill>
              </a14:hiddenFill>
            </a:ext>
          </a:extLst>
        </p:spPr>
      </p:pic>
      <p:sp>
        <p:nvSpPr>
          <p:cNvPr id="82" name="Oval 81">
            <a:extLst>
              <a:ext uri="{FF2B5EF4-FFF2-40B4-BE49-F238E27FC236}">
                <a16:creationId xmlns:a16="http://schemas.microsoft.com/office/drawing/2014/main" id="{09254493-9D61-4326-BDB7-A3809FDFEAA2}"/>
              </a:ext>
            </a:extLst>
          </p:cNvPr>
          <p:cNvSpPr/>
          <p:nvPr/>
        </p:nvSpPr>
        <p:spPr>
          <a:xfrm>
            <a:off x="5574038" y="841036"/>
            <a:ext cx="914400" cy="911629"/>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83" name="Picture 4" descr="https://d30y9cdsu7xlg0.cloudfront.net/png/666402-200.png">
            <a:extLst>
              <a:ext uri="{FF2B5EF4-FFF2-40B4-BE49-F238E27FC236}">
                <a16:creationId xmlns:a16="http://schemas.microsoft.com/office/drawing/2014/main" id="{3A40595D-566E-4CBC-B182-6511E6406E02}"/>
              </a:ext>
            </a:extLst>
          </p:cNvPr>
          <p:cNvPicPr>
            <a:picLocks noChangeAspect="1" noChangeArrowheads="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755348" y="1002081"/>
            <a:ext cx="526182" cy="580111"/>
          </a:xfrm>
          <a:prstGeom prst="rect">
            <a:avLst/>
          </a:prstGeom>
          <a:noFill/>
          <a:extLst>
            <a:ext uri="{909E8E84-426E-40DD-AFC4-6F175D3DCCD1}">
              <a14:hiddenFill xmlns:a14="http://schemas.microsoft.com/office/drawing/2010/main">
                <a:solidFill>
                  <a:srgbClr val="FFFFFF"/>
                </a:solidFill>
              </a14:hiddenFill>
            </a:ext>
          </a:extLst>
        </p:spPr>
      </p:pic>
      <p:sp>
        <p:nvSpPr>
          <p:cNvPr id="84" name="Oval 83">
            <a:extLst>
              <a:ext uri="{FF2B5EF4-FFF2-40B4-BE49-F238E27FC236}">
                <a16:creationId xmlns:a16="http://schemas.microsoft.com/office/drawing/2014/main" id="{E09B7CAF-A6BB-4642-B700-AB124163358E}"/>
              </a:ext>
            </a:extLst>
          </p:cNvPr>
          <p:cNvSpPr/>
          <p:nvPr/>
        </p:nvSpPr>
        <p:spPr>
          <a:xfrm>
            <a:off x="9106632" y="807391"/>
            <a:ext cx="914400" cy="9144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85" name="Picture 10" descr="https://d30y9cdsu7xlg0.cloudfront.net/png/328015-200.png">
            <a:extLst>
              <a:ext uri="{FF2B5EF4-FFF2-40B4-BE49-F238E27FC236}">
                <a16:creationId xmlns:a16="http://schemas.microsoft.com/office/drawing/2014/main" id="{410EC2BA-CBC7-4C2D-8EBC-901F6FC1D73E}"/>
              </a:ext>
            </a:extLst>
          </p:cNvPr>
          <p:cNvPicPr>
            <a:picLocks noChangeAspect="1" noChangeArrowheads="1"/>
          </p:cNvPicPr>
          <p:nvPr/>
        </p:nvPicPr>
        <p:blipFill>
          <a:blip r:embed="rId5"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238613" y="905250"/>
            <a:ext cx="676942" cy="676942"/>
          </a:xfrm>
          <a:prstGeom prst="rect">
            <a:avLst/>
          </a:prstGeom>
          <a:noFill/>
          <a:extLst>
            <a:ext uri="{909E8E84-426E-40DD-AFC4-6F175D3DCCD1}">
              <a14:hiddenFill xmlns:a14="http://schemas.microsoft.com/office/drawing/2010/main">
                <a:solidFill>
                  <a:srgbClr val="FFFFFF"/>
                </a:solidFill>
              </a14:hiddenFill>
            </a:ext>
          </a:extLst>
        </p:spPr>
      </p:pic>
      <p:sp>
        <p:nvSpPr>
          <p:cNvPr id="86" name="TextBox 85">
            <a:extLst>
              <a:ext uri="{FF2B5EF4-FFF2-40B4-BE49-F238E27FC236}">
                <a16:creationId xmlns:a16="http://schemas.microsoft.com/office/drawing/2014/main" id="{A88A386E-DBF4-4CE6-9665-583B1B9DE2E1}"/>
              </a:ext>
            </a:extLst>
          </p:cNvPr>
          <p:cNvSpPr txBox="1"/>
          <p:nvPr/>
        </p:nvSpPr>
        <p:spPr>
          <a:xfrm>
            <a:off x="1116594" y="2859004"/>
            <a:ext cx="2752057" cy="2031325"/>
          </a:xfrm>
          <a:prstGeom prst="rect">
            <a:avLst/>
          </a:prstGeom>
          <a:noFill/>
        </p:spPr>
        <p:txBody>
          <a:bodyPr wrap="square" rtlCol="0">
            <a:spAutoFit/>
          </a:bodyPr>
          <a:lstStyle/>
          <a:p>
            <a:pPr marL="285750" indent="-285750">
              <a:buFont typeface="Arial" panose="020B0604020202020204" pitchFamily="34" charset="0"/>
              <a:buChar char="•"/>
            </a:pPr>
            <a:r>
              <a:rPr lang="en-IN" sz="1400" dirty="0">
                <a:latin typeface="Arial" panose="020B0604020202020204" pitchFamily="34" charset="0"/>
                <a:cs typeface="Arial" panose="020B0604020202020204" pitchFamily="34" charset="0"/>
              </a:rPr>
              <a:t>Tracks operational KPIs at most granular levels</a:t>
            </a:r>
          </a:p>
          <a:p>
            <a:pPr marL="285750" indent="-285750">
              <a:buFont typeface="Arial" panose="020B0604020202020204" pitchFamily="34" charset="0"/>
              <a:buChar char="•"/>
            </a:pPr>
            <a:endParaRPr lang="en-IN"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400" noProof="1">
                <a:latin typeface="Arial" panose="020B0604020202020204" pitchFamily="34" charset="0"/>
                <a:cs typeface="Arial" panose="020B0604020202020204" pitchFamily="34" charset="0"/>
              </a:rPr>
              <a:t>Extensive data dimensions to enable downstream reporting</a:t>
            </a:r>
          </a:p>
          <a:p>
            <a:pPr marL="285750" indent="-285750">
              <a:buFont typeface="Arial" panose="020B0604020202020204" pitchFamily="34" charset="0"/>
              <a:buChar char="•"/>
            </a:pPr>
            <a:endParaRPr lang="en-US" sz="1400" noProof="1">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400" noProof="1">
                <a:latin typeface="Arial" panose="020B0604020202020204" pitchFamily="34" charset="0"/>
                <a:cs typeface="Arial" panose="020B0604020202020204" pitchFamily="34" charset="0"/>
              </a:rPr>
              <a:t>Adhoc Analysis</a:t>
            </a:r>
            <a:endParaRPr lang="en-IN" sz="1400" dirty="0">
              <a:latin typeface="Arial" panose="020B0604020202020204" pitchFamily="34" charset="0"/>
              <a:cs typeface="Arial" panose="020B0604020202020204" pitchFamily="34" charset="0"/>
            </a:endParaRPr>
          </a:p>
          <a:p>
            <a:endParaRPr lang="en-IN" sz="1400" dirty="0">
              <a:latin typeface="Arial" panose="020B0604020202020204" pitchFamily="34" charset="0"/>
              <a:cs typeface="Arial" panose="020B0604020202020204" pitchFamily="34" charset="0"/>
            </a:endParaRPr>
          </a:p>
        </p:txBody>
      </p:sp>
      <p:sp>
        <p:nvSpPr>
          <p:cNvPr id="87" name="TextBox 86">
            <a:extLst>
              <a:ext uri="{FF2B5EF4-FFF2-40B4-BE49-F238E27FC236}">
                <a16:creationId xmlns:a16="http://schemas.microsoft.com/office/drawing/2014/main" id="{DC579CEC-6247-4860-B951-F92434891B49}"/>
              </a:ext>
            </a:extLst>
          </p:cNvPr>
          <p:cNvSpPr txBox="1"/>
          <p:nvPr/>
        </p:nvSpPr>
        <p:spPr>
          <a:xfrm>
            <a:off x="4668153" y="2859004"/>
            <a:ext cx="2855694" cy="2246769"/>
          </a:xfrm>
          <a:prstGeom prst="rect">
            <a:avLst/>
          </a:prstGeom>
          <a:noFill/>
        </p:spPr>
        <p:txBody>
          <a:bodyPr wrap="square" rtlCol="0">
            <a:spAutoFit/>
          </a:bodyPr>
          <a:lstStyle/>
          <a:p>
            <a:pPr marL="285750" indent="-285750">
              <a:buFont typeface="Arial" panose="020B0604020202020204" pitchFamily="34" charset="0"/>
              <a:buChar char="•"/>
            </a:pPr>
            <a:r>
              <a:rPr lang="en-US" sz="1400" noProof="1">
                <a:latin typeface="Arial" panose="020B0604020202020204" pitchFamily="34" charset="0"/>
                <a:cs typeface="Arial" panose="020B0604020202020204" pitchFamily="34" charset="0"/>
              </a:rPr>
              <a:t>Dashboards to monitor KPIs at division, channel level</a:t>
            </a:r>
          </a:p>
          <a:p>
            <a:pPr marL="285750" indent="-285750">
              <a:buFont typeface="Arial" panose="020B0604020202020204" pitchFamily="34" charset="0"/>
              <a:buChar char="•"/>
            </a:pPr>
            <a:endParaRPr lang="en-US" sz="1400" noProof="1">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400" noProof="1">
                <a:latin typeface="Arial" panose="020B0604020202020204" pitchFamily="34" charset="0"/>
                <a:cs typeface="Arial" panose="020B0604020202020204" pitchFamily="34" charset="0"/>
              </a:rPr>
              <a:t>Serves as a platform for managers and analysts to drill down on issues</a:t>
            </a:r>
          </a:p>
          <a:p>
            <a:pPr marL="285750" indent="-285750">
              <a:buFont typeface="Arial" panose="020B0604020202020204" pitchFamily="34" charset="0"/>
              <a:buChar char="•"/>
            </a:pPr>
            <a:endParaRPr lang="en-US" sz="1400" noProof="1">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400" noProof="1">
                <a:latin typeface="Arial" panose="020B0604020202020204" pitchFamily="34" charset="0"/>
                <a:cs typeface="Arial" panose="020B0604020202020204" pitchFamily="34" charset="0"/>
              </a:rPr>
              <a:t>Multiple filters to simulate scenarios and provide flexibility</a:t>
            </a:r>
          </a:p>
        </p:txBody>
      </p:sp>
      <p:sp>
        <p:nvSpPr>
          <p:cNvPr id="88" name="TextBox 87">
            <a:extLst>
              <a:ext uri="{FF2B5EF4-FFF2-40B4-BE49-F238E27FC236}">
                <a16:creationId xmlns:a16="http://schemas.microsoft.com/office/drawing/2014/main" id="{17E2384E-1727-49D0-B1C3-F7B4A19A759F}"/>
              </a:ext>
            </a:extLst>
          </p:cNvPr>
          <p:cNvSpPr txBox="1"/>
          <p:nvPr/>
        </p:nvSpPr>
        <p:spPr>
          <a:xfrm>
            <a:off x="8294063" y="2857679"/>
            <a:ext cx="2752057" cy="2677656"/>
          </a:xfrm>
          <a:prstGeom prst="rect">
            <a:avLst/>
          </a:prstGeom>
          <a:noFill/>
        </p:spPr>
        <p:txBody>
          <a:bodyPr wrap="square" rtlCol="0">
            <a:spAutoFit/>
          </a:bodyPr>
          <a:lstStyle/>
          <a:p>
            <a:pPr marL="285750" indent="-285750">
              <a:buFont typeface="Arial" panose="020B0604020202020204" pitchFamily="34" charset="0"/>
              <a:buChar char="•"/>
            </a:pPr>
            <a:r>
              <a:rPr lang="en-US" sz="1400" noProof="1">
                <a:latin typeface="Arial" panose="020B0604020202020204" pitchFamily="34" charset="0"/>
                <a:cs typeface="Arial" panose="020B0604020202020204" pitchFamily="34" charset="0"/>
              </a:rPr>
              <a:t>Bird’s eye view at geographical level</a:t>
            </a:r>
          </a:p>
          <a:p>
            <a:pPr marL="285750" indent="-285750">
              <a:buFont typeface="Arial" panose="020B0604020202020204" pitchFamily="34" charset="0"/>
              <a:buChar char="•"/>
            </a:pPr>
            <a:endParaRPr lang="en-US" sz="1400" noProof="1">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400" noProof="1">
                <a:latin typeface="Arial" panose="020B0604020202020204" pitchFamily="34" charset="0"/>
                <a:cs typeface="Arial" panose="020B0604020202020204" pitchFamily="34" charset="0"/>
              </a:rPr>
              <a:t>Quick view on KPIs for C-level executives on different businesses</a:t>
            </a:r>
          </a:p>
          <a:p>
            <a:pPr marL="285750" indent="-285750">
              <a:buFont typeface="Arial" panose="020B0604020202020204" pitchFamily="34" charset="0"/>
              <a:buChar char="•"/>
            </a:pPr>
            <a:endParaRPr lang="en-US" sz="1400" noProof="1">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400" noProof="1">
                <a:latin typeface="Arial" panose="020B0604020202020204" pitchFamily="34" charset="0"/>
                <a:cs typeface="Arial" panose="020B0604020202020204" pitchFamily="34" charset="0"/>
              </a:rPr>
              <a:t>Helps leadership team monitor and track targets</a:t>
            </a:r>
          </a:p>
          <a:p>
            <a:pPr marL="285750" indent="-285750">
              <a:buFont typeface="Arial" panose="020B0604020202020204" pitchFamily="34" charset="0"/>
              <a:buChar char="•"/>
            </a:pPr>
            <a:endParaRPr lang="en-US" sz="1400" noProof="1">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400" noProof="1">
                <a:latin typeface="Arial" panose="020B0604020202020204" pitchFamily="34" charset="0"/>
                <a:cs typeface="Arial" panose="020B0604020202020204" pitchFamily="34" charset="0"/>
              </a:rPr>
              <a:t>Business Insights</a:t>
            </a:r>
            <a:endParaRPr lang="en-IN" sz="1400" dirty="0">
              <a:latin typeface="Arial" panose="020B0604020202020204" pitchFamily="34" charset="0"/>
              <a:cs typeface="Arial" panose="020B0604020202020204" pitchFamily="34" charset="0"/>
            </a:endParaRPr>
          </a:p>
          <a:p>
            <a:endParaRPr lang="en-IN" sz="1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499999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99654" y="58925"/>
            <a:ext cx="11223151" cy="408349"/>
          </a:xfrm>
        </p:spPr>
        <p:txBody>
          <a:bodyPr/>
          <a:lstStyle/>
          <a:p>
            <a:r>
              <a:rPr lang="en-US" dirty="0"/>
              <a:t>LatentView Solution for Refining Reporting Structure</a:t>
            </a:r>
          </a:p>
        </p:txBody>
      </p:sp>
      <p:sp>
        <p:nvSpPr>
          <p:cNvPr id="40" name="TextBox 39"/>
          <p:cNvSpPr txBox="1"/>
          <p:nvPr/>
        </p:nvSpPr>
        <p:spPr>
          <a:xfrm>
            <a:off x="7221818" y="4904465"/>
            <a:ext cx="3374578" cy="523220"/>
          </a:xfrm>
          <a:prstGeom prst="rect">
            <a:avLst/>
          </a:prstGeom>
          <a:noFill/>
        </p:spPr>
        <p:txBody>
          <a:bodyPr wrap="none" rtlCol="0">
            <a:spAutoFit/>
          </a:bodyPr>
          <a:lstStyle/>
          <a:p>
            <a:pPr algn="ctr"/>
            <a:r>
              <a:rPr lang="en-IN" sz="1400" dirty="0">
                <a:solidFill>
                  <a:schemeClr val="bg1"/>
                </a:solidFill>
                <a:latin typeface="Arial" panose="020B0604020202020204" pitchFamily="34" charset="0"/>
                <a:cs typeface="Arial" panose="020B0604020202020204" pitchFamily="34" charset="0"/>
              </a:rPr>
              <a:t>Net difference: Promoters vs. Detractors</a:t>
            </a:r>
          </a:p>
          <a:p>
            <a:pPr algn="ctr"/>
            <a:r>
              <a:rPr lang="en-IN" sz="1400" b="1" dirty="0">
                <a:solidFill>
                  <a:schemeClr val="bg1"/>
                </a:solidFill>
                <a:latin typeface="Arial" panose="020B0604020202020204" pitchFamily="34" charset="0"/>
                <a:cs typeface="Arial" panose="020B0604020202020204" pitchFamily="34" charset="0"/>
              </a:rPr>
              <a:t>18%</a:t>
            </a:r>
          </a:p>
        </p:txBody>
      </p:sp>
      <p:sp>
        <p:nvSpPr>
          <p:cNvPr id="41" name="Pentagon 40"/>
          <p:cNvSpPr/>
          <p:nvPr/>
        </p:nvSpPr>
        <p:spPr>
          <a:xfrm>
            <a:off x="254648" y="764208"/>
            <a:ext cx="3310698" cy="610878"/>
          </a:xfrm>
          <a:prstGeom prst="homePlate">
            <a:avLst/>
          </a:prstGeom>
          <a:solidFill>
            <a:srgbClr val="1957A3"/>
          </a:solidFill>
          <a:ln w="9525" cap="flat" cmpd="sng" algn="ctr">
            <a:noFill/>
            <a:prstDash val="solid"/>
            <a:round/>
            <a:headEnd type="none" w="med" len="med"/>
            <a:tailEnd type="none" w="med" len="med"/>
          </a:ln>
          <a:effectLst>
            <a:outerShdw blurRad="50800" dist="38100" dir="5400000" algn="t" rotWithShape="0">
              <a:prstClr val="black">
                <a:alpha val="40000"/>
              </a:prstClr>
            </a:outerShdw>
          </a:effectLst>
        </p:spPr>
        <p:txBody>
          <a:bodyPr vert="horz" wrap="none" lIns="89988" tIns="46794" rIns="89988" bIns="46794" numCol="1" rtlCol="0" anchor="ctr" anchorCtr="0" compatLnSpc="1">
            <a:prstTxWarp prst="textNoShape">
              <a:avLst/>
            </a:prstTxWarp>
          </a:bodyPr>
          <a:lstStyle/>
          <a:p>
            <a:pPr algn="ctr"/>
            <a:r>
              <a:rPr lang="en-US" sz="1400" b="1" kern="0" dirty="0">
                <a:solidFill>
                  <a:schemeClr val="bg1"/>
                </a:solidFill>
                <a:latin typeface="Arial" panose="020B0604020202020204" pitchFamily="34" charset="0"/>
                <a:ea typeface="Segoe UI" panose="020B0502040204020203" pitchFamily="34" charset="0"/>
                <a:cs typeface="Arial" panose="020B0604020202020204" pitchFamily="34" charset="0"/>
              </a:rPr>
              <a:t>Review of KPI’s</a:t>
            </a:r>
          </a:p>
        </p:txBody>
      </p:sp>
      <p:sp>
        <p:nvSpPr>
          <p:cNvPr id="42" name="Chevron 41"/>
          <p:cNvSpPr/>
          <p:nvPr/>
        </p:nvSpPr>
        <p:spPr>
          <a:xfrm>
            <a:off x="6533806" y="765134"/>
            <a:ext cx="3092287" cy="620276"/>
          </a:xfrm>
          <a:prstGeom prst="chevron">
            <a:avLst/>
          </a:prstGeom>
          <a:solidFill>
            <a:srgbClr val="092B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latin typeface="Arial" panose="020B0604020202020204" pitchFamily="34" charset="0"/>
                <a:ea typeface="Segoe UI" panose="020B0502040204020203" pitchFamily="34" charset="0"/>
                <a:cs typeface="Arial" panose="020B0604020202020204" pitchFamily="34" charset="0"/>
              </a:rPr>
              <a:t>Design Wireframes</a:t>
            </a:r>
          </a:p>
        </p:txBody>
      </p:sp>
      <p:sp>
        <p:nvSpPr>
          <p:cNvPr id="43" name="Chevron 42"/>
          <p:cNvSpPr/>
          <p:nvPr/>
        </p:nvSpPr>
        <p:spPr>
          <a:xfrm>
            <a:off x="9368420" y="765134"/>
            <a:ext cx="2637617" cy="620276"/>
          </a:xfrm>
          <a:prstGeom prst="chevron">
            <a:avLst/>
          </a:prstGeom>
          <a:solidFill>
            <a:srgbClr val="0621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latin typeface="Arial" panose="020B0604020202020204" pitchFamily="34" charset="0"/>
                <a:ea typeface="Segoe UI" panose="020B0502040204020203" pitchFamily="34" charset="0"/>
                <a:cs typeface="Arial" panose="020B0604020202020204" pitchFamily="34" charset="0"/>
              </a:rPr>
              <a:t>Data Integration</a:t>
            </a:r>
          </a:p>
        </p:txBody>
      </p:sp>
      <p:sp>
        <p:nvSpPr>
          <p:cNvPr id="44" name="Chevron 7"/>
          <p:cNvSpPr/>
          <p:nvPr/>
        </p:nvSpPr>
        <p:spPr>
          <a:xfrm>
            <a:off x="3330977" y="765134"/>
            <a:ext cx="3460502" cy="620276"/>
          </a:xfrm>
          <a:prstGeom prst="chevron">
            <a:avLst/>
          </a:prstGeom>
          <a:solidFill>
            <a:srgbClr val="0E38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latin typeface="Arial" panose="020B0604020202020204" pitchFamily="34" charset="0"/>
                <a:ea typeface="Segoe UI" panose="020B0502040204020203" pitchFamily="34" charset="0"/>
                <a:cs typeface="Arial" panose="020B0604020202020204" pitchFamily="34" charset="0"/>
              </a:rPr>
              <a:t>Audit Current Reports</a:t>
            </a:r>
          </a:p>
        </p:txBody>
      </p:sp>
      <p:cxnSp>
        <p:nvCxnSpPr>
          <p:cNvPr id="45" name="Straight Connector 44"/>
          <p:cNvCxnSpPr/>
          <p:nvPr/>
        </p:nvCxnSpPr>
        <p:spPr>
          <a:xfrm>
            <a:off x="3248330" y="1504773"/>
            <a:ext cx="0" cy="4754880"/>
          </a:xfrm>
          <a:prstGeom prst="line">
            <a:avLst/>
          </a:prstGeom>
          <a:ln>
            <a:solidFill>
              <a:schemeClr val="tx2"/>
            </a:solidFill>
            <a:prstDash val="dash"/>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6406503" y="1504772"/>
            <a:ext cx="0" cy="4754880"/>
          </a:xfrm>
          <a:prstGeom prst="line">
            <a:avLst/>
          </a:prstGeom>
          <a:ln>
            <a:solidFill>
              <a:schemeClr val="tx2"/>
            </a:solidFill>
            <a:prstDash val="dash"/>
          </a:ln>
        </p:spPr>
        <p:style>
          <a:lnRef idx="1">
            <a:schemeClr val="accent1"/>
          </a:lnRef>
          <a:fillRef idx="0">
            <a:schemeClr val="accent1"/>
          </a:fillRef>
          <a:effectRef idx="0">
            <a:schemeClr val="accent1"/>
          </a:effectRef>
          <a:fontRef idx="minor">
            <a:schemeClr val="tx1"/>
          </a:fontRef>
        </p:style>
      </p:cxnSp>
      <p:sp>
        <p:nvSpPr>
          <p:cNvPr id="51" name="Rectangle 50"/>
          <p:cNvSpPr/>
          <p:nvPr/>
        </p:nvSpPr>
        <p:spPr>
          <a:xfrm>
            <a:off x="9886759" y="4150185"/>
            <a:ext cx="2110484" cy="954107"/>
          </a:xfrm>
          <a:prstGeom prst="rect">
            <a:avLst/>
          </a:prstGeom>
        </p:spPr>
        <p:txBody>
          <a:bodyPr wrap="square">
            <a:spAutoFit/>
          </a:bodyPr>
          <a:lstStyle/>
          <a:p>
            <a:r>
              <a:rPr lang="en-US" sz="1400" dirty="0">
                <a:latin typeface="Arial" panose="020B0604020202020204" pitchFamily="34" charset="0"/>
                <a:ea typeface="Segoe UI" panose="020B0502040204020203" pitchFamily="34" charset="0"/>
                <a:cs typeface="Arial" panose="020B0604020202020204" pitchFamily="34" charset="0"/>
              </a:rPr>
              <a:t>Recommendations on Data Integration process for report deployment on pentaho </a:t>
            </a:r>
          </a:p>
        </p:txBody>
      </p:sp>
      <p:pic>
        <p:nvPicPr>
          <p:cNvPr id="52" name="Picture 51"/>
          <p:cNvPicPr>
            <a:picLocks noChangeAspect="1"/>
          </p:cNvPicPr>
          <p:nvPr/>
        </p:nvPicPr>
        <p:blipFill>
          <a:blip r:embed="rId2">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9281124" y="4258277"/>
            <a:ext cx="639354" cy="426236"/>
          </a:xfrm>
          <a:prstGeom prst="rect">
            <a:avLst/>
          </a:prstGeom>
        </p:spPr>
      </p:pic>
      <p:grpSp>
        <p:nvGrpSpPr>
          <p:cNvPr id="54" name="Group 53"/>
          <p:cNvGrpSpPr/>
          <p:nvPr/>
        </p:nvGrpSpPr>
        <p:grpSpPr>
          <a:xfrm>
            <a:off x="315413" y="4258277"/>
            <a:ext cx="548678" cy="553108"/>
            <a:chOff x="749417" y="5722631"/>
            <a:chExt cx="1169251" cy="1031321"/>
          </a:xfrm>
        </p:grpSpPr>
        <p:sp>
          <p:nvSpPr>
            <p:cNvPr id="56" name="Freeform 73"/>
            <p:cNvSpPr>
              <a:spLocks noChangeAspect="1" noEditPoints="1"/>
            </p:cNvSpPr>
            <p:nvPr/>
          </p:nvSpPr>
          <p:spPr bwMode="auto">
            <a:xfrm>
              <a:off x="823411" y="5722631"/>
              <a:ext cx="1095257" cy="870841"/>
            </a:xfrm>
            <a:custGeom>
              <a:avLst/>
              <a:gdLst>
                <a:gd name="T0" fmla="*/ 180 w 1982"/>
                <a:gd name="T1" fmla="*/ 541 h 1622"/>
                <a:gd name="T2" fmla="*/ 0 w 1982"/>
                <a:gd name="T3" fmla="*/ 361 h 1622"/>
                <a:gd name="T4" fmla="*/ 0 w 1982"/>
                <a:gd name="T5" fmla="*/ 901 h 1622"/>
                <a:gd name="T6" fmla="*/ 180 w 1982"/>
                <a:gd name="T7" fmla="*/ 721 h 1622"/>
                <a:gd name="T8" fmla="*/ 0 w 1982"/>
                <a:gd name="T9" fmla="*/ 901 h 1622"/>
                <a:gd name="T10" fmla="*/ 180 w 1982"/>
                <a:gd name="T11" fmla="*/ 181 h 1622"/>
                <a:gd name="T12" fmla="*/ 0 w 1982"/>
                <a:gd name="T13" fmla="*/ 181 h 1622"/>
                <a:gd name="T14" fmla="*/ 901 w 1982"/>
                <a:gd name="T15" fmla="*/ 1622 h 1622"/>
                <a:gd name="T16" fmla="*/ 721 w 1982"/>
                <a:gd name="T17" fmla="*/ 1442 h 1622"/>
                <a:gd name="T18" fmla="*/ 0 w 1982"/>
                <a:gd name="T19" fmla="*/ 1262 h 1622"/>
                <a:gd name="T20" fmla="*/ 180 w 1982"/>
                <a:gd name="T21" fmla="*/ 1082 h 1622"/>
                <a:gd name="T22" fmla="*/ 0 w 1982"/>
                <a:gd name="T23" fmla="*/ 1262 h 1622"/>
                <a:gd name="T24" fmla="*/ 180 w 1982"/>
                <a:gd name="T25" fmla="*/ 1442 h 1622"/>
                <a:gd name="T26" fmla="*/ 180 w 1982"/>
                <a:gd name="T27" fmla="*/ 1622 h 1622"/>
                <a:gd name="T28" fmla="*/ 1081 w 1982"/>
                <a:gd name="T29" fmla="*/ 0 h 1622"/>
                <a:gd name="T30" fmla="*/ 1982 w 1982"/>
                <a:gd name="T31" fmla="*/ 541 h 1622"/>
                <a:gd name="T32" fmla="*/ 1802 w 1982"/>
                <a:gd name="T33" fmla="*/ 0 h 1622"/>
                <a:gd name="T34" fmla="*/ 1982 w 1982"/>
                <a:gd name="T35" fmla="*/ 1262 h 1622"/>
                <a:gd name="T36" fmla="*/ 1802 w 1982"/>
                <a:gd name="T37" fmla="*/ 1082 h 1622"/>
                <a:gd name="T38" fmla="*/ 721 w 1982"/>
                <a:gd name="T39" fmla="*/ 181 h 1622"/>
                <a:gd name="T40" fmla="*/ 901 w 1982"/>
                <a:gd name="T41" fmla="*/ 0 h 1622"/>
                <a:gd name="T42" fmla="*/ 721 w 1982"/>
                <a:gd name="T43" fmla="*/ 181 h 1622"/>
                <a:gd name="T44" fmla="*/ 540 w 1982"/>
                <a:gd name="T45" fmla="*/ 1622 h 1622"/>
                <a:gd name="T46" fmla="*/ 360 w 1982"/>
                <a:gd name="T47" fmla="*/ 1442 h 1622"/>
                <a:gd name="T48" fmla="*/ 360 w 1982"/>
                <a:gd name="T49" fmla="*/ 181 h 1622"/>
                <a:gd name="T50" fmla="*/ 540 w 1982"/>
                <a:gd name="T51" fmla="*/ 0 h 1622"/>
                <a:gd name="T52" fmla="*/ 360 w 1982"/>
                <a:gd name="T53" fmla="*/ 181 h 1622"/>
                <a:gd name="T54" fmla="*/ 1982 w 1982"/>
                <a:gd name="T55" fmla="*/ 1442 h 1622"/>
                <a:gd name="T56" fmla="*/ 1802 w 1982"/>
                <a:gd name="T57" fmla="*/ 1622 h 1622"/>
                <a:gd name="T58" fmla="*/ 1982 w 1982"/>
                <a:gd name="T59" fmla="*/ 901 h 1622"/>
                <a:gd name="T60" fmla="*/ 1802 w 1982"/>
                <a:gd name="T61" fmla="*/ 721 h 1622"/>
                <a:gd name="T62" fmla="*/ 1081 w 1982"/>
                <a:gd name="T63" fmla="*/ 1622 h 1622"/>
                <a:gd name="T64" fmla="*/ 1261 w 1982"/>
                <a:gd name="T65" fmla="*/ 1442 h 1622"/>
                <a:gd name="T66" fmla="*/ 1081 w 1982"/>
                <a:gd name="T67" fmla="*/ 1622 h 1622"/>
                <a:gd name="T68" fmla="*/ 1622 w 1982"/>
                <a:gd name="T69" fmla="*/ 1622 h 1622"/>
                <a:gd name="T70" fmla="*/ 1441 w 1982"/>
                <a:gd name="T71" fmla="*/ 1442 h 16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82" h="1622">
                  <a:moveTo>
                    <a:pt x="0" y="541"/>
                  </a:moveTo>
                  <a:lnTo>
                    <a:pt x="180" y="541"/>
                  </a:lnTo>
                  <a:lnTo>
                    <a:pt x="180" y="361"/>
                  </a:lnTo>
                  <a:lnTo>
                    <a:pt x="0" y="361"/>
                  </a:lnTo>
                  <a:lnTo>
                    <a:pt x="0" y="541"/>
                  </a:lnTo>
                  <a:close/>
                  <a:moveTo>
                    <a:pt x="0" y="901"/>
                  </a:moveTo>
                  <a:lnTo>
                    <a:pt x="180" y="901"/>
                  </a:lnTo>
                  <a:lnTo>
                    <a:pt x="180" y="721"/>
                  </a:lnTo>
                  <a:lnTo>
                    <a:pt x="0" y="721"/>
                  </a:lnTo>
                  <a:lnTo>
                    <a:pt x="0" y="901"/>
                  </a:lnTo>
                  <a:close/>
                  <a:moveTo>
                    <a:pt x="0" y="181"/>
                  </a:moveTo>
                  <a:lnTo>
                    <a:pt x="180" y="181"/>
                  </a:lnTo>
                  <a:lnTo>
                    <a:pt x="180" y="0"/>
                  </a:lnTo>
                  <a:cubicBezTo>
                    <a:pt x="80" y="0"/>
                    <a:pt x="0" y="81"/>
                    <a:pt x="0" y="181"/>
                  </a:cubicBezTo>
                  <a:close/>
                  <a:moveTo>
                    <a:pt x="721" y="1622"/>
                  </a:moveTo>
                  <a:lnTo>
                    <a:pt x="901" y="1622"/>
                  </a:lnTo>
                  <a:lnTo>
                    <a:pt x="901" y="1442"/>
                  </a:lnTo>
                  <a:lnTo>
                    <a:pt x="721" y="1442"/>
                  </a:lnTo>
                  <a:lnTo>
                    <a:pt x="721" y="1622"/>
                  </a:lnTo>
                  <a:close/>
                  <a:moveTo>
                    <a:pt x="0" y="1262"/>
                  </a:moveTo>
                  <a:lnTo>
                    <a:pt x="180" y="1262"/>
                  </a:lnTo>
                  <a:lnTo>
                    <a:pt x="180" y="1082"/>
                  </a:lnTo>
                  <a:lnTo>
                    <a:pt x="0" y="1082"/>
                  </a:lnTo>
                  <a:lnTo>
                    <a:pt x="0" y="1262"/>
                  </a:lnTo>
                  <a:close/>
                  <a:moveTo>
                    <a:pt x="180" y="1622"/>
                  </a:moveTo>
                  <a:lnTo>
                    <a:pt x="180" y="1442"/>
                  </a:lnTo>
                  <a:lnTo>
                    <a:pt x="0" y="1442"/>
                  </a:lnTo>
                  <a:cubicBezTo>
                    <a:pt x="0" y="1542"/>
                    <a:pt x="80" y="1622"/>
                    <a:pt x="180" y="1622"/>
                  </a:cubicBezTo>
                  <a:close/>
                  <a:moveTo>
                    <a:pt x="1802" y="0"/>
                  </a:moveTo>
                  <a:lnTo>
                    <a:pt x="1081" y="0"/>
                  </a:lnTo>
                  <a:lnTo>
                    <a:pt x="1081" y="541"/>
                  </a:lnTo>
                  <a:lnTo>
                    <a:pt x="1982" y="541"/>
                  </a:lnTo>
                  <a:lnTo>
                    <a:pt x="1982" y="181"/>
                  </a:lnTo>
                  <a:cubicBezTo>
                    <a:pt x="1982" y="81"/>
                    <a:pt x="1901" y="0"/>
                    <a:pt x="1802" y="0"/>
                  </a:cubicBezTo>
                  <a:close/>
                  <a:moveTo>
                    <a:pt x="1802" y="1262"/>
                  </a:moveTo>
                  <a:lnTo>
                    <a:pt x="1982" y="1262"/>
                  </a:lnTo>
                  <a:lnTo>
                    <a:pt x="1982" y="1082"/>
                  </a:lnTo>
                  <a:lnTo>
                    <a:pt x="1802" y="1082"/>
                  </a:lnTo>
                  <a:lnTo>
                    <a:pt x="1802" y="1262"/>
                  </a:lnTo>
                  <a:close/>
                  <a:moveTo>
                    <a:pt x="721" y="181"/>
                  </a:moveTo>
                  <a:lnTo>
                    <a:pt x="901" y="181"/>
                  </a:lnTo>
                  <a:lnTo>
                    <a:pt x="901" y="0"/>
                  </a:lnTo>
                  <a:lnTo>
                    <a:pt x="721" y="0"/>
                  </a:lnTo>
                  <a:lnTo>
                    <a:pt x="721" y="181"/>
                  </a:lnTo>
                  <a:close/>
                  <a:moveTo>
                    <a:pt x="360" y="1622"/>
                  </a:moveTo>
                  <a:lnTo>
                    <a:pt x="540" y="1622"/>
                  </a:lnTo>
                  <a:lnTo>
                    <a:pt x="540" y="1442"/>
                  </a:lnTo>
                  <a:lnTo>
                    <a:pt x="360" y="1442"/>
                  </a:lnTo>
                  <a:lnTo>
                    <a:pt x="360" y="1622"/>
                  </a:lnTo>
                  <a:close/>
                  <a:moveTo>
                    <a:pt x="360" y="181"/>
                  </a:moveTo>
                  <a:lnTo>
                    <a:pt x="540" y="181"/>
                  </a:lnTo>
                  <a:lnTo>
                    <a:pt x="540" y="0"/>
                  </a:lnTo>
                  <a:lnTo>
                    <a:pt x="360" y="0"/>
                  </a:lnTo>
                  <a:lnTo>
                    <a:pt x="360" y="181"/>
                  </a:lnTo>
                  <a:close/>
                  <a:moveTo>
                    <a:pt x="1802" y="1622"/>
                  </a:moveTo>
                  <a:cubicBezTo>
                    <a:pt x="1901" y="1622"/>
                    <a:pt x="1982" y="1542"/>
                    <a:pt x="1982" y="1442"/>
                  </a:cubicBezTo>
                  <a:lnTo>
                    <a:pt x="1802" y="1442"/>
                  </a:lnTo>
                  <a:lnTo>
                    <a:pt x="1802" y="1622"/>
                  </a:lnTo>
                  <a:close/>
                  <a:moveTo>
                    <a:pt x="1802" y="901"/>
                  </a:moveTo>
                  <a:lnTo>
                    <a:pt x="1982" y="901"/>
                  </a:lnTo>
                  <a:lnTo>
                    <a:pt x="1982" y="721"/>
                  </a:lnTo>
                  <a:lnTo>
                    <a:pt x="1802" y="721"/>
                  </a:lnTo>
                  <a:lnTo>
                    <a:pt x="1802" y="901"/>
                  </a:lnTo>
                  <a:close/>
                  <a:moveTo>
                    <a:pt x="1081" y="1622"/>
                  </a:moveTo>
                  <a:lnTo>
                    <a:pt x="1261" y="1622"/>
                  </a:lnTo>
                  <a:lnTo>
                    <a:pt x="1261" y="1442"/>
                  </a:lnTo>
                  <a:lnTo>
                    <a:pt x="1081" y="1442"/>
                  </a:lnTo>
                  <a:lnTo>
                    <a:pt x="1081" y="1622"/>
                  </a:lnTo>
                  <a:close/>
                  <a:moveTo>
                    <a:pt x="1441" y="1622"/>
                  </a:moveTo>
                  <a:lnTo>
                    <a:pt x="1622" y="1622"/>
                  </a:lnTo>
                  <a:lnTo>
                    <a:pt x="1622" y="1442"/>
                  </a:lnTo>
                  <a:lnTo>
                    <a:pt x="1441" y="1442"/>
                  </a:lnTo>
                  <a:lnTo>
                    <a:pt x="1441" y="1622"/>
                  </a:lnTo>
                  <a:close/>
                </a:path>
              </a:pathLst>
            </a:custGeom>
            <a:solidFill>
              <a:srgbClr val="747477"/>
            </a:solidFill>
            <a:ln>
              <a:noFill/>
            </a:ln>
            <a:extLst/>
          </p:spPr>
          <p:txBody>
            <a:bodyPr vert="horz" wrap="square" lIns="91440" tIns="45720" rIns="91440" bIns="45720" numCol="1" anchor="t" anchorCtr="0" compatLnSpc="1">
              <a:prstTxWarp prst="textNoShape">
                <a:avLst/>
              </a:prstTxWarp>
            </a:bodyPr>
            <a:lstStyle/>
            <a:p>
              <a:endParaRPr lang="en-US" sz="1400">
                <a:latin typeface="Arial" panose="020B0604020202020204" pitchFamily="34" charset="0"/>
                <a:cs typeface="Arial" panose="020B0604020202020204" pitchFamily="34" charset="0"/>
              </a:endParaRPr>
            </a:p>
          </p:txBody>
        </p:sp>
        <p:pic>
          <p:nvPicPr>
            <p:cNvPr id="57" name="Picture 56"/>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749417" y="5799138"/>
              <a:ext cx="1027816" cy="954814"/>
            </a:xfrm>
            <a:prstGeom prst="rect">
              <a:avLst/>
            </a:prstGeom>
          </p:spPr>
        </p:pic>
      </p:grpSp>
      <p:sp>
        <p:nvSpPr>
          <p:cNvPr id="55" name="Rectangle 54"/>
          <p:cNvSpPr/>
          <p:nvPr/>
        </p:nvSpPr>
        <p:spPr>
          <a:xfrm>
            <a:off x="864866" y="4150185"/>
            <a:ext cx="2138270" cy="523220"/>
          </a:xfrm>
          <a:prstGeom prst="rect">
            <a:avLst/>
          </a:prstGeom>
        </p:spPr>
        <p:txBody>
          <a:bodyPr wrap="square">
            <a:spAutoFit/>
          </a:bodyPr>
          <a:lstStyle/>
          <a:p>
            <a:r>
              <a:rPr lang="en-US" sz="1400" dirty="0">
                <a:latin typeface="Arial" panose="020B0604020202020204" pitchFamily="34" charset="0"/>
                <a:ea typeface="Segoe UI" panose="020B0502040204020203" pitchFamily="34" charset="0"/>
                <a:cs typeface="Arial" panose="020B0604020202020204" pitchFamily="34" charset="0"/>
              </a:rPr>
              <a:t>Define KPI’s required vs used, and goals</a:t>
            </a:r>
          </a:p>
        </p:txBody>
      </p:sp>
      <p:pic>
        <p:nvPicPr>
          <p:cNvPr id="59" name="Picture 58"/>
          <p:cNvPicPr>
            <a:picLocks noChangeAspect="1"/>
          </p:cNvPicPr>
          <p:nvPr/>
        </p:nvPicPr>
        <p:blipFill>
          <a:blip r:embed="rId4" cstate="email">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347438" y="3090912"/>
            <a:ext cx="474238" cy="406653"/>
          </a:xfrm>
          <a:prstGeom prst="rect">
            <a:avLst/>
          </a:prstGeom>
        </p:spPr>
      </p:pic>
      <p:sp>
        <p:nvSpPr>
          <p:cNvPr id="60" name="Rectangle 59"/>
          <p:cNvSpPr/>
          <p:nvPr/>
        </p:nvSpPr>
        <p:spPr>
          <a:xfrm>
            <a:off x="864866" y="3077144"/>
            <a:ext cx="1701801" cy="523220"/>
          </a:xfrm>
          <a:prstGeom prst="rect">
            <a:avLst/>
          </a:prstGeom>
        </p:spPr>
        <p:txBody>
          <a:bodyPr wrap="square">
            <a:spAutoFit/>
          </a:bodyPr>
          <a:lstStyle/>
          <a:p>
            <a:r>
              <a:rPr lang="en-US" sz="1400" dirty="0">
                <a:latin typeface="Arial" panose="020B0604020202020204" pitchFamily="34" charset="0"/>
                <a:ea typeface="Segoe UI" panose="020B0502040204020203" pitchFamily="34" charset="0"/>
                <a:cs typeface="Arial" panose="020B0604020202020204" pitchFamily="34" charset="0"/>
              </a:rPr>
              <a:t>Identify business objectives</a:t>
            </a:r>
          </a:p>
        </p:txBody>
      </p:sp>
      <p:sp>
        <p:nvSpPr>
          <p:cNvPr id="62" name="Freeform 71"/>
          <p:cNvSpPr>
            <a:spLocks noEditPoints="1"/>
          </p:cNvSpPr>
          <p:nvPr/>
        </p:nvSpPr>
        <p:spPr bwMode="auto">
          <a:xfrm>
            <a:off x="434470" y="5447054"/>
            <a:ext cx="364847" cy="326814"/>
          </a:xfrm>
          <a:custGeom>
            <a:avLst/>
            <a:gdLst>
              <a:gd name="T0" fmla="*/ 991 w 1982"/>
              <a:gd name="T1" fmla="*/ 1172 h 1622"/>
              <a:gd name="T2" fmla="*/ 1352 w 1982"/>
              <a:gd name="T3" fmla="*/ 811 h 1622"/>
              <a:gd name="T4" fmla="*/ 1081 w 1982"/>
              <a:gd name="T5" fmla="*/ 811 h 1622"/>
              <a:gd name="T6" fmla="*/ 1081 w 1982"/>
              <a:gd name="T7" fmla="*/ 0 h 1622"/>
              <a:gd name="T8" fmla="*/ 901 w 1982"/>
              <a:gd name="T9" fmla="*/ 0 h 1622"/>
              <a:gd name="T10" fmla="*/ 901 w 1982"/>
              <a:gd name="T11" fmla="*/ 811 h 1622"/>
              <a:gd name="T12" fmla="*/ 631 w 1982"/>
              <a:gd name="T13" fmla="*/ 811 h 1622"/>
              <a:gd name="T14" fmla="*/ 991 w 1982"/>
              <a:gd name="T15" fmla="*/ 1172 h 1622"/>
              <a:gd name="T16" fmla="*/ 1802 w 1982"/>
              <a:gd name="T17" fmla="*/ 0 h 1622"/>
              <a:gd name="T18" fmla="*/ 1262 w 1982"/>
              <a:gd name="T19" fmla="*/ 0 h 1622"/>
              <a:gd name="T20" fmla="*/ 1262 w 1982"/>
              <a:gd name="T21" fmla="*/ 179 h 1622"/>
              <a:gd name="T22" fmla="*/ 1802 w 1982"/>
              <a:gd name="T23" fmla="*/ 179 h 1622"/>
              <a:gd name="T24" fmla="*/ 1802 w 1982"/>
              <a:gd name="T25" fmla="*/ 1443 h 1622"/>
              <a:gd name="T26" fmla="*/ 180 w 1982"/>
              <a:gd name="T27" fmla="*/ 1443 h 1622"/>
              <a:gd name="T28" fmla="*/ 180 w 1982"/>
              <a:gd name="T29" fmla="*/ 179 h 1622"/>
              <a:gd name="T30" fmla="*/ 721 w 1982"/>
              <a:gd name="T31" fmla="*/ 179 h 1622"/>
              <a:gd name="T32" fmla="*/ 721 w 1982"/>
              <a:gd name="T33" fmla="*/ 0 h 1622"/>
              <a:gd name="T34" fmla="*/ 180 w 1982"/>
              <a:gd name="T35" fmla="*/ 0 h 1622"/>
              <a:gd name="T36" fmla="*/ 0 w 1982"/>
              <a:gd name="T37" fmla="*/ 181 h 1622"/>
              <a:gd name="T38" fmla="*/ 0 w 1982"/>
              <a:gd name="T39" fmla="*/ 1442 h 1622"/>
              <a:gd name="T40" fmla="*/ 180 w 1982"/>
              <a:gd name="T41" fmla="*/ 1622 h 1622"/>
              <a:gd name="T42" fmla="*/ 1802 w 1982"/>
              <a:gd name="T43" fmla="*/ 1622 h 1622"/>
              <a:gd name="T44" fmla="*/ 1982 w 1982"/>
              <a:gd name="T45" fmla="*/ 1442 h 1622"/>
              <a:gd name="T46" fmla="*/ 1982 w 1982"/>
              <a:gd name="T47" fmla="*/ 181 h 1622"/>
              <a:gd name="T48" fmla="*/ 1802 w 1982"/>
              <a:gd name="T49" fmla="*/ 0 h 16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82" h="1622">
                <a:moveTo>
                  <a:pt x="991" y="1172"/>
                </a:moveTo>
                <a:lnTo>
                  <a:pt x="1352" y="811"/>
                </a:lnTo>
                <a:lnTo>
                  <a:pt x="1081" y="811"/>
                </a:lnTo>
                <a:lnTo>
                  <a:pt x="1081" y="0"/>
                </a:lnTo>
                <a:lnTo>
                  <a:pt x="901" y="0"/>
                </a:lnTo>
                <a:lnTo>
                  <a:pt x="901" y="811"/>
                </a:lnTo>
                <a:lnTo>
                  <a:pt x="631" y="811"/>
                </a:lnTo>
                <a:lnTo>
                  <a:pt x="991" y="1172"/>
                </a:lnTo>
                <a:close/>
                <a:moveTo>
                  <a:pt x="1802" y="0"/>
                </a:moveTo>
                <a:lnTo>
                  <a:pt x="1262" y="0"/>
                </a:lnTo>
                <a:lnTo>
                  <a:pt x="1262" y="179"/>
                </a:lnTo>
                <a:lnTo>
                  <a:pt x="1802" y="179"/>
                </a:lnTo>
                <a:lnTo>
                  <a:pt x="1802" y="1443"/>
                </a:lnTo>
                <a:lnTo>
                  <a:pt x="180" y="1443"/>
                </a:lnTo>
                <a:lnTo>
                  <a:pt x="180" y="179"/>
                </a:lnTo>
                <a:lnTo>
                  <a:pt x="721" y="179"/>
                </a:lnTo>
                <a:lnTo>
                  <a:pt x="721" y="0"/>
                </a:lnTo>
                <a:lnTo>
                  <a:pt x="180" y="0"/>
                </a:lnTo>
                <a:cubicBezTo>
                  <a:pt x="81" y="0"/>
                  <a:pt x="0" y="81"/>
                  <a:pt x="0" y="181"/>
                </a:cubicBezTo>
                <a:lnTo>
                  <a:pt x="0" y="1442"/>
                </a:lnTo>
                <a:cubicBezTo>
                  <a:pt x="0" y="1542"/>
                  <a:pt x="81" y="1622"/>
                  <a:pt x="180" y="1622"/>
                </a:cubicBezTo>
                <a:lnTo>
                  <a:pt x="1802" y="1622"/>
                </a:lnTo>
                <a:cubicBezTo>
                  <a:pt x="1902" y="1622"/>
                  <a:pt x="1982" y="1542"/>
                  <a:pt x="1982" y="1442"/>
                </a:cubicBezTo>
                <a:lnTo>
                  <a:pt x="1982" y="181"/>
                </a:lnTo>
                <a:cubicBezTo>
                  <a:pt x="1982" y="81"/>
                  <a:pt x="1902" y="0"/>
                  <a:pt x="1802" y="0"/>
                </a:cubicBezTo>
                <a:close/>
              </a:path>
            </a:pathLst>
          </a:custGeom>
          <a:solidFill>
            <a:srgbClr val="747477"/>
          </a:solidFill>
          <a:ln>
            <a:noFill/>
          </a:ln>
          <a:extLst/>
        </p:spPr>
        <p:txBody>
          <a:bodyPr vert="horz" wrap="square" lIns="91440" tIns="45720" rIns="91440" bIns="45720" numCol="1" anchor="t" anchorCtr="0" compatLnSpc="1">
            <a:prstTxWarp prst="textNoShape">
              <a:avLst/>
            </a:prstTxWarp>
          </a:bodyPr>
          <a:lstStyle/>
          <a:p>
            <a:endParaRPr lang="en-US" sz="1400">
              <a:latin typeface="Arial" panose="020B0604020202020204" pitchFamily="34" charset="0"/>
              <a:cs typeface="Arial" panose="020B0604020202020204" pitchFamily="34" charset="0"/>
            </a:endParaRPr>
          </a:p>
        </p:txBody>
      </p:sp>
      <p:sp>
        <p:nvSpPr>
          <p:cNvPr id="63" name="Rectangle 62"/>
          <p:cNvSpPr/>
          <p:nvPr/>
        </p:nvSpPr>
        <p:spPr>
          <a:xfrm>
            <a:off x="864866" y="5285040"/>
            <a:ext cx="2221507" cy="738664"/>
          </a:xfrm>
          <a:prstGeom prst="rect">
            <a:avLst/>
          </a:prstGeom>
        </p:spPr>
        <p:txBody>
          <a:bodyPr wrap="square">
            <a:spAutoFit/>
          </a:bodyPr>
          <a:lstStyle/>
          <a:p>
            <a:r>
              <a:rPr lang="en-IN" sz="1400" dirty="0">
                <a:latin typeface="Arial" panose="020B0604020202020204" pitchFamily="34" charset="0"/>
                <a:ea typeface="Segoe UI" panose="020B0502040204020203" pitchFamily="34" charset="0"/>
                <a:cs typeface="Arial" panose="020B0604020202020204" pitchFamily="34" charset="0"/>
              </a:rPr>
              <a:t>Identify gaps in KPIs &amp; segments in the context of current reports</a:t>
            </a:r>
          </a:p>
        </p:txBody>
      </p:sp>
      <p:pic>
        <p:nvPicPr>
          <p:cNvPr id="65" name="Picture 64"/>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9379584" y="3090912"/>
            <a:ext cx="507175" cy="507175"/>
          </a:xfrm>
          <a:prstGeom prst="rect">
            <a:avLst/>
          </a:prstGeom>
        </p:spPr>
      </p:pic>
      <p:sp>
        <p:nvSpPr>
          <p:cNvPr id="66" name="Rectangle 65"/>
          <p:cNvSpPr/>
          <p:nvPr/>
        </p:nvSpPr>
        <p:spPr>
          <a:xfrm>
            <a:off x="9886759" y="3077144"/>
            <a:ext cx="1624240" cy="738664"/>
          </a:xfrm>
          <a:prstGeom prst="rect">
            <a:avLst/>
          </a:prstGeom>
        </p:spPr>
        <p:txBody>
          <a:bodyPr wrap="square">
            <a:spAutoFit/>
          </a:bodyPr>
          <a:lstStyle/>
          <a:p>
            <a:r>
              <a:rPr lang="en-US" sz="1400" dirty="0">
                <a:latin typeface="Arial" panose="020B0604020202020204" pitchFamily="34" charset="0"/>
                <a:ea typeface="Segoe UI" panose="020B0502040204020203" pitchFamily="34" charset="0"/>
                <a:cs typeface="Arial" panose="020B0604020202020204" pitchFamily="34" charset="0"/>
              </a:rPr>
              <a:t>Design the data model for the analysis data mart</a:t>
            </a:r>
          </a:p>
        </p:txBody>
      </p:sp>
      <p:pic>
        <p:nvPicPr>
          <p:cNvPr id="68" name="Picture 67"/>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a:off x="9349162" y="1805079"/>
            <a:ext cx="537597" cy="537597"/>
          </a:xfrm>
          <a:prstGeom prst="rect">
            <a:avLst/>
          </a:prstGeom>
        </p:spPr>
      </p:pic>
      <p:sp>
        <p:nvSpPr>
          <p:cNvPr id="69" name="Rectangle 68"/>
          <p:cNvSpPr/>
          <p:nvPr/>
        </p:nvSpPr>
        <p:spPr>
          <a:xfrm flipH="1">
            <a:off x="9886759" y="1770259"/>
            <a:ext cx="1797425" cy="738664"/>
          </a:xfrm>
          <a:prstGeom prst="rect">
            <a:avLst/>
          </a:prstGeom>
        </p:spPr>
        <p:txBody>
          <a:bodyPr wrap="square">
            <a:spAutoFit/>
          </a:bodyPr>
          <a:lstStyle/>
          <a:p>
            <a:r>
              <a:rPr lang="en-US" sz="1400" dirty="0">
                <a:latin typeface="Arial" panose="020B0604020202020204" pitchFamily="34" charset="0"/>
                <a:ea typeface="Segoe UI" panose="020B0502040204020203" pitchFamily="34" charset="0"/>
                <a:cs typeface="Arial" panose="020B0604020202020204" pitchFamily="34" charset="0"/>
              </a:rPr>
              <a:t>Define architecture for the data integration layer</a:t>
            </a:r>
          </a:p>
        </p:txBody>
      </p:sp>
      <p:pic>
        <p:nvPicPr>
          <p:cNvPr id="71" name="Picture 7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518372" y="4258277"/>
            <a:ext cx="493767" cy="493767"/>
          </a:xfrm>
          <a:prstGeom prst="rect">
            <a:avLst/>
          </a:prstGeom>
        </p:spPr>
      </p:pic>
      <p:sp>
        <p:nvSpPr>
          <p:cNvPr id="72" name="Rectangle 71"/>
          <p:cNvSpPr/>
          <p:nvPr/>
        </p:nvSpPr>
        <p:spPr>
          <a:xfrm>
            <a:off x="7068638" y="4150185"/>
            <a:ext cx="1926093" cy="954107"/>
          </a:xfrm>
          <a:prstGeom prst="rect">
            <a:avLst/>
          </a:prstGeom>
        </p:spPr>
        <p:txBody>
          <a:bodyPr wrap="square">
            <a:spAutoFit/>
          </a:bodyPr>
          <a:lstStyle/>
          <a:p>
            <a:r>
              <a:rPr lang="en-US" sz="1400" dirty="0">
                <a:latin typeface="Arial" panose="020B0604020202020204" pitchFamily="34" charset="0"/>
                <a:ea typeface="Segoe UI" panose="020B0502040204020203" pitchFamily="34" charset="0"/>
                <a:cs typeface="Arial" panose="020B0604020202020204" pitchFamily="34" charset="0"/>
              </a:rPr>
              <a:t>Prioritize wireframes based on business needs and complexity of implementation</a:t>
            </a:r>
          </a:p>
        </p:txBody>
      </p:sp>
      <p:sp>
        <p:nvSpPr>
          <p:cNvPr id="77" name="Rectangle 76"/>
          <p:cNvSpPr/>
          <p:nvPr/>
        </p:nvSpPr>
        <p:spPr>
          <a:xfrm>
            <a:off x="7068638" y="3077144"/>
            <a:ext cx="2077902" cy="738664"/>
          </a:xfrm>
          <a:prstGeom prst="rect">
            <a:avLst/>
          </a:prstGeom>
        </p:spPr>
        <p:txBody>
          <a:bodyPr wrap="square">
            <a:spAutoFit/>
          </a:bodyPr>
          <a:lstStyle/>
          <a:p>
            <a:r>
              <a:rPr lang="en-US" sz="1400" dirty="0">
                <a:latin typeface="Arial" panose="020B0604020202020204" pitchFamily="34" charset="0"/>
                <a:ea typeface="Segoe UI" panose="020B0502040204020203" pitchFamily="34" charset="0"/>
                <a:cs typeface="Arial" panose="020B0604020202020204" pitchFamily="34" charset="0"/>
              </a:rPr>
              <a:t>Iterate on wireframes and review with potential end users</a:t>
            </a:r>
          </a:p>
        </p:txBody>
      </p:sp>
      <p:grpSp>
        <p:nvGrpSpPr>
          <p:cNvPr id="6" name="Group 5"/>
          <p:cNvGrpSpPr/>
          <p:nvPr/>
        </p:nvGrpSpPr>
        <p:grpSpPr>
          <a:xfrm>
            <a:off x="6554450" y="3090912"/>
            <a:ext cx="458708" cy="569293"/>
            <a:chOff x="6339801" y="3669126"/>
            <a:chExt cx="686306" cy="569293"/>
          </a:xfrm>
        </p:grpSpPr>
        <p:pic>
          <p:nvPicPr>
            <p:cNvPr id="76" name="Picture 75"/>
            <p:cNvPicPr>
              <a:picLocks noChangeAspect="1"/>
            </p:cNvPicPr>
            <p:nvPr/>
          </p:nvPicPr>
          <p:blipFill>
            <a:blip r:embed="rId8" cstate="email">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6495968" y="3781098"/>
              <a:ext cx="470884" cy="358193"/>
            </a:xfrm>
            <a:prstGeom prst="rect">
              <a:avLst/>
            </a:prstGeom>
          </p:spPr>
        </p:pic>
        <p:sp>
          <p:nvSpPr>
            <p:cNvPr id="75" name="Freeform 36"/>
            <p:cNvSpPr>
              <a:spLocks noEditPoints="1"/>
            </p:cNvSpPr>
            <p:nvPr/>
          </p:nvSpPr>
          <p:spPr bwMode="auto">
            <a:xfrm>
              <a:off x="6339801" y="3669126"/>
              <a:ext cx="686306" cy="569293"/>
            </a:xfrm>
            <a:custGeom>
              <a:avLst/>
              <a:gdLst>
                <a:gd name="T0" fmla="*/ 407 w 1835"/>
                <a:gd name="T1" fmla="*/ 510 h 2039"/>
                <a:gd name="T2" fmla="*/ 1427 w 1835"/>
                <a:gd name="T3" fmla="*/ 510 h 2039"/>
                <a:gd name="T4" fmla="*/ 1427 w 1835"/>
                <a:gd name="T5" fmla="*/ 816 h 2039"/>
                <a:gd name="T6" fmla="*/ 1835 w 1835"/>
                <a:gd name="T7" fmla="*/ 408 h 2039"/>
                <a:gd name="T8" fmla="*/ 1427 w 1835"/>
                <a:gd name="T9" fmla="*/ 0 h 2039"/>
                <a:gd name="T10" fmla="*/ 1427 w 1835"/>
                <a:gd name="T11" fmla="*/ 306 h 2039"/>
                <a:gd name="T12" fmla="*/ 204 w 1835"/>
                <a:gd name="T13" fmla="*/ 306 h 2039"/>
                <a:gd name="T14" fmla="*/ 204 w 1835"/>
                <a:gd name="T15" fmla="*/ 918 h 2039"/>
                <a:gd name="T16" fmla="*/ 407 w 1835"/>
                <a:gd name="T17" fmla="*/ 918 h 2039"/>
                <a:gd name="T18" fmla="*/ 407 w 1835"/>
                <a:gd name="T19" fmla="*/ 510 h 2039"/>
                <a:gd name="T20" fmla="*/ 1427 w 1835"/>
                <a:gd name="T21" fmla="*/ 1529 h 2039"/>
                <a:gd name="T22" fmla="*/ 407 w 1835"/>
                <a:gd name="T23" fmla="*/ 1529 h 2039"/>
                <a:gd name="T24" fmla="*/ 407 w 1835"/>
                <a:gd name="T25" fmla="*/ 1223 h 2039"/>
                <a:gd name="T26" fmla="*/ 0 w 1835"/>
                <a:gd name="T27" fmla="*/ 1631 h 2039"/>
                <a:gd name="T28" fmla="*/ 407 w 1835"/>
                <a:gd name="T29" fmla="*/ 2039 h 2039"/>
                <a:gd name="T30" fmla="*/ 407 w 1835"/>
                <a:gd name="T31" fmla="*/ 1733 h 2039"/>
                <a:gd name="T32" fmla="*/ 1631 w 1835"/>
                <a:gd name="T33" fmla="*/ 1733 h 2039"/>
                <a:gd name="T34" fmla="*/ 1631 w 1835"/>
                <a:gd name="T35" fmla="*/ 1122 h 2039"/>
                <a:gd name="T36" fmla="*/ 1427 w 1835"/>
                <a:gd name="T37" fmla="*/ 1122 h 2039"/>
                <a:gd name="T38" fmla="*/ 1427 w 1835"/>
                <a:gd name="T39" fmla="*/ 1529 h 20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35" h="2039">
                  <a:moveTo>
                    <a:pt x="407" y="510"/>
                  </a:moveTo>
                  <a:lnTo>
                    <a:pt x="1427" y="510"/>
                  </a:lnTo>
                  <a:lnTo>
                    <a:pt x="1427" y="816"/>
                  </a:lnTo>
                  <a:lnTo>
                    <a:pt x="1835" y="408"/>
                  </a:lnTo>
                  <a:lnTo>
                    <a:pt x="1427" y="0"/>
                  </a:lnTo>
                  <a:lnTo>
                    <a:pt x="1427" y="306"/>
                  </a:lnTo>
                  <a:lnTo>
                    <a:pt x="204" y="306"/>
                  </a:lnTo>
                  <a:lnTo>
                    <a:pt x="204" y="918"/>
                  </a:lnTo>
                  <a:lnTo>
                    <a:pt x="407" y="918"/>
                  </a:lnTo>
                  <a:lnTo>
                    <a:pt x="407" y="510"/>
                  </a:lnTo>
                  <a:close/>
                  <a:moveTo>
                    <a:pt x="1427" y="1529"/>
                  </a:moveTo>
                  <a:lnTo>
                    <a:pt x="407" y="1529"/>
                  </a:lnTo>
                  <a:lnTo>
                    <a:pt x="407" y="1223"/>
                  </a:lnTo>
                  <a:lnTo>
                    <a:pt x="0" y="1631"/>
                  </a:lnTo>
                  <a:lnTo>
                    <a:pt x="407" y="2039"/>
                  </a:lnTo>
                  <a:lnTo>
                    <a:pt x="407" y="1733"/>
                  </a:lnTo>
                  <a:lnTo>
                    <a:pt x="1631" y="1733"/>
                  </a:lnTo>
                  <a:lnTo>
                    <a:pt x="1631" y="1122"/>
                  </a:lnTo>
                  <a:lnTo>
                    <a:pt x="1427" y="1122"/>
                  </a:lnTo>
                  <a:lnTo>
                    <a:pt x="1427" y="1529"/>
                  </a:lnTo>
                  <a:close/>
                </a:path>
              </a:pathLst>
            </a:custGeom>
            <a:solidFill>
              <a:srgbClr val="747477"/>
            </a:solidFill>
            <a:ln>
              <a:noFill/>
            </a:ln>
            <a:extLst/>
          </p:spPr>
          <p:txBody>
            <a:bodyPr vert="horz" wrap="square" lIns="91440" tIns="45720" rIns="91440" bIns="45720" numCol="1" anchor="t" anchorCtr="0" compatLnSpc="1">
              <a:prstTxWarp prst="textNoShape">
                <a:avLst/>
              </a:prstTxWarp>
            </a:bodyPr>
            <a:lstStyle/>
            <a:p>
              <a:endParaRPr lang="en-US" sz="1400">
                <a:latin typeface="Arial" panose="020B0604020202020204" pitchFamily="34" charset="0"/>
                <a:cs typeface="Arial" panose="020B0604020202020204" pitchFamily="34" charset="0"/>
              </a:endParaRPr>
            </a:p>
          </p:txBody>
        </p:sp>
      </p:grpSp>
      <p:sp>
        <p:nvSpPr>
          <p:cNvPr id="116" name="Rectangle 115"/>
          <p:cNvSpPr/>
          <p:nvPr/>
        </p:nvSpPr>
        <p:spPr>
          <a:xfrm>
            <a:off x="7068638" y="1770259"/>
            <a:ext cx="2182390" cy="523220"/>
          </a:xfrm>
          <a:prstGeom prst="rect">
            <a:avLst/>
          </a:prstGeom>
        </p:spPr>
        <p:txBody>
          <a:bodyPr wrap="square">
            <a:spAutoFit/>
          </a:bodyPr>
          <a:lstStyle/>
          <a:p>
            <a:r>
              <a:rPr lang="en-US" sz="1400" dirty="0">
                <a:latin typeface="Arial" panose="020B0604020202020204" pitchFamily="34" charset="0"/>
                <a:ea typeface="Segoe UI" panose="020B0502040204020203" pitchFamily="34" charset="0"/>
                <a:cs typeface="Arial" panose="020B0604020202020204" pitchFamily="34" charset="0"/>
              </a:rPr>
              <a:t>Understand detailed wireframe requirements</a:t>
            </a:r>
          </a:p>
        </p:txBody>
      </p:sp>
      <p:pic>
        <p:nvPicPr>
          <p:cNvPr id="117" name="Picture 116"/>
          <p:cNvPicPr>
            <a:picLocks noChangeAspect="1"/>
          </p:cNvPicPr>
          <p:nvPr/>
        </p:nvPicPr>
        <p:blipFill>
          <a:blip r:embed="rId9"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6531344" y="1805079"/>
            <a:ext cx="510891" cy="510891"/>
          </a:xfrm>
          <a:prstGeom prst="rect">
            <a:avLst/>
          </a:prstGeom>
        </p:spPr>
      </p:pic>
      <p:sp>
        <p:nvSpPr>
          <p:cNvPr id="119" name="Rectangle 118"/>
          <p:cNvSpPr/>
          <p:nvPr/>
        </p:nvSpPr>
        <p:spPr>
          <a:xfrm>
            <a:off x="864866" y="1770259"/>
            <a:ext cx="2388554" cy="954107"/>
          </a:xfrm>
          <a:prstGeom prst="rect">
            <a:avLst/>
          </a:prstGeom>
        </p:spPr>
        <p:txBody>
          <a:bodyPr wrap="square">
            <a:spAutoFit/>
          </a:bodyPr>
          <a:lstStyle/>
          <a:p>
            <a:r>
              <a:rPr lang="en-IN" sz="1400" dirty="0">
                <a:latin typeface="Arial" panose="020B0604020202020204" pitchFamily="34" charset="0"/>
                <a:ea typeface="Segoe UI" panose="020B0502040204020203" pitchFamily="34" charset="0"/>
                <a:cs typeface="Arial" panose="020B0604020202020204" pitchFamily="34" charset="0"/>
              </a:rPr>
              <a:t>Schedule user interviews, prepare list of existing reports, their data sources, business users and KPIs</a:t>
            </a:r>
          </a:p>
        </p:txBody>
      </p:sp>
      <p:pic>
        <p:nvPicPr>
          <p:cNvPr id="120" name="Picture 119"/>
          <p:cNvPicPr>
            <a:picLocks noChangeAspect="1"/>
          </p:cNvPicPr>
          <p:nvPr/>
        </p:nvPicPr>
        <p:blipFill>
          <a:blip r:embed="rId10"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247444" y="1805079"/>
            <a:ext cx="694828" cy="694828"/>
          </a:xfrm>
          <a:prstGeom prst="rect">
            <a:avLst/>
          </a:prstGeom>
        </p:spPr>
      </p:pic>
      <p:sp>
        <p:nvSpPr>
          <p:cNvPr id="122" name="Rectangle 121"/>
          <p:cNvSpPr/>
          <p:nvPr/>
        </p:nvSpPr>
        <p:spPr>
          <a:xfrm>
            <a:off x="3949633" y="1770259"/>
            <a:ext cx="1824607" cy="523220"/>
          </a:xfrm>
          <a:prstGeom prst="rect">
            <a:avLst/>
          </a:prstGeom>
        </p:spPr>
        <p:txBody>
          <a:bodyPr wrap="square">
            <a:spAutoFit/>
          </a:bodyPr>
          <a:lstStyle/>
          <a:p>
            <a:r>
              <a:rPr lang="en-US" sz="1400" dirty="0">
                <a:latin typeface="Arial" panose="020B0604020202020204" pitchFamily="34" charset="0"/>
                <a:ea typeface="Segoe UI" panose="020B0502040204020203" pitchFamily="34" charset="0"/>
                <a:cs typeface="Arial" panose="020B0604020202020204" pitchFamily="34" charset="0"/>
              </a:rPr>
              <a:t>Understand data sources, data flows</a:t>
            </a:r>
          </a:p>
        </p:txBody>
      </p:sp>
      <p:pic>
        <p:nvPicPr>
          <p:cNvPr id="123" name="Picture 122"/>
          <p:cNvPicPr>
            <a:picLocks noChangeAspect="1"/>
          </p:cNvPicPr>
          <p:nvPr/>
        </p:nvPicPr>
        <p:blipFill>
          <a:blip r:embed="rId11" cstate="email">
            <a:extLst>
              <a:ext uri="{28A0092B-C50C-407E-A947-70E740481C1C}">
                <a14:useLocalDpi xmlns:a14="http://schemas.microsoft.com/office/drawing/2010/main" val="0"/>
              </a:ext>
            </a:extLst>
          </a:blip>
          <a:stretch>
            <a:fillRect/>
          </a:stretch>
        </p:blipFill>
        <p:spPr>
          <a:xfrm>
            <a:off x="3453210" y="1805079"/>
            <a:ext cx="492660" cy="492660"/>
          </a:xfrm>
          <a:prstGeom prst="rect">
            <a:avLst/>
          </a:prstGeom>
        </p:spPr>
      </p:pic>
      <p:sp>
        <p:nvSpPr>
          <p:cNvPr id="125" name="Rectangle 124"/>
          <p:cNvSpPr/>
          <p:nvPr/>
        </p:nvSpPr>
        <p:spPr>
          <a:xfrm>
            <a:off x="3949633" y="4150185"/>
            <a:ext cx="2236319" cy="738664"/>
          </a:xfrm>
          <a:prstGeom prst="rect">
            <a:avLst/>
          </a:prstGeom>
        </p:spPr>
        <p:txBody>
          <a:bodyPr wrap="square">
            <a:spAutoFit/>
          </a:bodyPr>
          <a:lstStyle/>
          <a:p>
            <a:pPr defTabSz="1239922">
              <a:spcAft>
                <a:spcPts val="1200"/>
              </a:spcAft>
            </a:pPr>
            <a:r>
              <a:rPr lang="en-US" sz="1400" dirty="0">
                <a:solidFill>
                  <a:sysClr val="windowText" lastClr="000000"/>
                </a:solidFill>
                <a:latin typeface="Arial" panose="020B0604020202020204" pitchFamily="34" charset="0"/>
                <a:ea typeface="Segoe UI" panose="020B0502040204020203" pitchFamily="34" charset="0"/>
                <a:cs typeface="Arial" panose="020B0604020202020204" pitchFamily="34" charset="0"/>
              </a:rPr>
              <a:t>Identify usability and audience for each report to capture business value</a:t>
            </a:r>
          </a:p>
        </p:txBody>
      </p:sp>
      <p:pic>
        <p:nvPicPr>
          <p:cNvPr id="126" name="Picture 125"/>
          <p:cNvPicPr>
            <a:picLocks noChangeAspect="1"/>
          </p:cNvPicPr>
          <p:nvPr/>
        </p:nvPicPr>
        <p:blipFill>
          <a:blip r:embed="rId12" cstate="email">
            <a:extLst>
              <a:ext uri="{28A0092B-C50C-407E-A947-70E740481C1C}">
                <a14:useLocalDpi xmlns:a14="http://schemas.microsoft.com/office/drawing/2010/main" val="0"/>
              </a:ext>
            </a:extLst>
          </a:blip>
          <a:stretch>
            <a:fillRect/>
          </a:stretch>
        </p:blipFill>
        <p:spPr>
          <a:xfrm>
            <a:off x="3491123" y="4258277"/>
            <a:ext cx="466539" cy="466539"/>
          </a:xfrm>
          <a:prstGeom prst="rect">
            <a:avLst/>
          </a:prstGeom>
        </p:spPr>
      </p:pic>
      <p:sp>
        <p:nvSpPr>
          <p:cNvPr id="128" name="Rectangle 127"/>
          <p:cNvSpPr/>
          <p:nvPr/>
        </p:nvSpPr>
        <p:spPr>
          <a:xfrm>
            <a:off x="3949633" y="5285040"/>
            <a:ext cx="2174165" cy="738664"/>
          </a:xfrm>
          <a:prstGeom prst="rect">
            <a:avLst/>
          </a:prstGeom>
        </p:spPr>
        <p:txBody>
          <a:bodyPr wrap="square">
            <a:spAutoFit/>
          </a:bodyPr>
          <a:lstStyle/>
          <a:p>
            <a:r>
              <a:rPr lang="en-US" sz="1400" dirty="0">
                <a:latin typeface="Arial" panose="020B0604020202020204" pitchFamily="34" charset="0"/>
                <a:ea typeface="Segoe UI" panose="020B0502040204020203" pitchFamily="34" charset="0"/>
                <a:cs typeface="Arial" panose="020B0604020202020204" pitchFamily="34" charset="0"/>
              </a:rPr>
              <a:t>Recommend a new set of reports that helps achieve the objectives</a:t>
            </a:r>
          </a:p>
        </p:txBody>
      </p:sp>
      <p:pic>
        <p:nvPicPr>
          <p:cNvPr id="129" name="Picture 128"/>
          <p:cNvPicPr>
            <a:picLocks noChangeAspect="1"/>
          </p:cNvPicPr>
          <p:nvPr/>
        </p:nvPicPr>
        <p:blipFill>
          <a:blip r:embed="rId13" cstate="email">
            <a:extLst>
              <a:ext uri="{28A0092B-C50C-407E-A947-70E740481C1C}">
                <a14:useLocalDpi xmlns:a14="http://schemas.microsoft.com/office/drawing/2010/main" val="0"/>
              </a:ext>
            </a:extLst>
          </a:blip>
          <a:stretch>
            <a:fillRect/>
          </a:stretch>
        </p:blipFill>
        <p:spPr>
          <a:xfrm>
            <a:off x="3493779" y="5382177"/>
            <a:ext cx="456567" cy="456567"/>
          </a:xfrm>
          <a:prstGeom prst="rect">
            <a:avLst/>
          </a:prstGeom>
        </p:spPr>
      </p:pic>
      <p:sp>
        <p:nvSpPr>
          <p:cNvPr id="131" name="Rectangle 130"/>
          <p:cNvSpPr/>
          <p:nvPr/>
        </p:nvSpPr>
        <p:spPr>
          <a:xfrm>
            <a:off x="3949633" y="3077144"/>
            <a:ext cx="1824607" cy="523220"/>
          </a:xfrm>
          <a:prstGeom prst="rect">
            <a:avLst/>
          </a:prstGeom>
        </p:spPr>
        <p:txBody>
          <a:bodyPr wrap="square">
            <a:spAutoFit/>
          </a:bodyPr>
          <a:lstStyle/>
          <a:p>
            <a:r>
              <a:rPr lang="en-US" sz="1400" dirty="0">
                <a:latin typeface="Arial" panose="020B0604020202020204" pitchFamily="34" charset="0"/>
                <a:ea typeface="Segoe UI" panose="020B0502040204020203" pitchFamily="34" charset="0"/>
                <a:cs typeface="Arial" panose="020B0604020202020204" pitchFamily="34" charset="0"/>
              </a:rPr>
              <a:t>Understand logical grouping of reports</a:t>
            </a:r>
          </a:p>
        </p:txBody>
      </p:sp>
      <p:pic>
        <p:nvPicPr>
          <p:cNvPr id="132" name="Picture 131"/>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3487957" y="3090912"/>
            <a:ext cx="463255" cy="433303"/>
          </a:xfrm>
          <a:prstGeom prst="rect">
            <a:avLst/>
          </a:prstGeom>
          <a:solidFill>
            <a:schemeClr val="bg2">
              <a:lumMod val="90000"/>
              <a:alpha val="91000"/>
            </a:schemeClr>
          </a:solidFill>
        </p:spPr>
      </p:pic>
      <p:cxnSp>
        <p:nvCxnSpPr>
          <p:cNvPr id="133" name="Straight Connector 132"/>
          <p:cNvCxnSpPr/>
          <p:nvPr/>
        </p:nvCxnSpPr>
        <p:spPr>
          <a:xfrm>
            <a:off x="9251028" y="1491893"/>
            <a:ext cx="0" cy="4754880"/>
          </a:xfrm>
          <a:prstGeom prst="line">
            <a:avLst/>
          </a:prstGeom>
          <a:ln>
            <a:solidFill>
              <a:schemeClr val="tx2"/>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958333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2" grpId="0" animBg="1"/>
      <p:bldP spid="43" grpId="0" animBg="1"/>
      <p:bldP spid="44"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915077DB-C600-4118-BF53-AA1A8877D89E}"/>
              </a:ext>
            </a:extLst>
          </p:cNvPr>
          <p:cNvSpPr>
            <a:spLocks noGrp="1"/>
          </p:cNvSpPr>
          <p:nvPr>
            <p:ph sz="quarter" idx="10"/>
          </p:nvPr>
        </p:nvSpPr>
        <p:spPr>
          <a:xfrm>
            <a:off x="2319054" y="2323563"/>
            <a:ext cx="8692382" cy="914400"/>
          </a:xfrm>
        </p:spPr>
        <p:txBody>
          <a:bodyPr/>
          <a:lstStyle/>
          <a:p>
            <a:r>
              <a:rPr lang="en-US" dirty="0"/>
              <a:t>Case Studies</a:t>
            </a:r>
          </a:p>
        </p:txBody>
      </p:sp>
      <p:sp>
        <p:nvSpPr>
          <p:cNvPr id="5" name="Content Placeholder 2">
            <a:extLst>
              <a:ext uri="{FF2B5EF4-FFF2-40B4-BE49-F238E27FC236}">
                <a16:creationId xmlns:a16="http://schemas.microsoft.com/office/drawing/2014/main" id="{1A32201B-CB5D-42E5-9285-6D3284C3AC32}"/>
              </a:ext>
            </a:extLst>
          </p:cNvPr>
          <p:cNvSpPr txBox="1">
            <a:spLocks/>
          </p:cNvSpPr>
          <p:nvPr/>
        </p:nvSpPr>
        <p:spPr>
          <a:xfrm>
            <a:off x="5556628" y="6567662"/>
            <a:ext cx="1823887" cy="335878"/>
          </a:xfrm>
          <a:prstGeom prst="rect">
            <a:avLst/>
          </a:prstGeom>
        </p:spPr>
        <p:txBody>
          <a:bodyPr vert="horz" lIns="91440" tIns="45720" rIns="91440" bIns="45720" rtlCol="0" anchor="ctr">
            <a:noAutofit/>
          </a:bodyPr>
          <a:lstStyle>
            <a:lvl1pPr marL="0" indent="0" algn="l" defTabSz="914400" rtl="0" eaLnBrk="1" latinLnBrk="0" hangingPunct="1">
              <a:lnSpc>
                <a:spcPct val="100000"/>
              </a:lnSpc>
              <a:spcBef>
                <a:spcPts val="1000"/>
              </a:spcBef>
              <a:buClr>
                <a:schemeClr val="accent1"/>
              </a:buClr>
              <a:buFont typeface="Wingdings" panose="05000000000000000000" pitchFamily="2" charset="2"/>
              <a:buNone/>
              <a:defRPr sz="1600" kern="1200">
                <a:solidFill>
                  <a:schemeClr val="bg1"/>
                </a:solidFill>
                <a:effectLst/>
                <a:latin typeface="Arial" panose="020B0604020202020204" pitchFamily="34" charset="0"/>
                <a:ea typeface="+mn-ea"/>
                <a:cs typeface="Arial" panose="020B0604020202020204" pitchFamily="34" charset="0"/>
              </a:defRPr>
            </a:lvl1pPr>
            <a:lvl2pPr marL="457200" indent="-228600" algn="l" defTabSz="914400" rtl="0" eaLnBrk="1" latinLnBrk="0" hangingPunct="1">
              <a:lnSpc>
                <a:spcPct val="100000"/>
              </a:lnSpc>
              <a:spcBef>
                <a:spcPts val="500"/>
              </a:spcBef>
              <a:buClr>
                <a:schemeClr val="accent1"/>
              </a:buClr>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685800" indent="-228600" algn="l" defTabSz="914400" rtl="0" eaLnBrk="1" latinLnBrk="0" hangingPunct="1">
              <a:lnSpc>
                <a:spcPct val="100000"/>
              </a:lnSpc>
              <a:spcBef>
                <a:spcPts val="500"/>
              </a:spcBef>
              <a:buClr>
                <a:schemeClr val="accent1"/>
              </a:buClr>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3pPr>
            <a:lvl4pPr marL="914400" indent="-228600" algn="l" defTabSz="914400" rtl="0" eaLnBrk="1" latinLnBrk="0" hangingPunct="1">
              <a:lnSpc>
                <a:spcPct val="100000"/>
              </a:lnSpc>
              <a:spcBef>
                <a:spcPts val="500"/>
              </a:spcBef>
              <a:buClr>
                <a:schemeClr val="accent1"/>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4pPr>
            <a:lvl5pPr marL="1143000" indent="-228600" algn="l" defTabSz="914400" rtl="0" eaLnBrk="1" latinLnBrk="0" hangingPunct="1">
              <a:lnSpc>
                <a:spcPct val="100000"/>
              </a:lnSpc>
              <a:spcBef>
                <a:spcPts val="500"/>
              </a:spcBef>
              <a:buClr>
                <a:schemeClr val="accent1"/>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1050" dirty="0">
                <a:solidFill>
                  <a:schemeClr val="bg1">
                    <a:lumMod val="50000"/>
                  </a:schemeClr>
                </a:solidFill>
              </a:rPr>
              <a:t>LatentView Confidential</a:t>
            </a:r>
          </a:p>
        </p:txBody>
      </p:sp>
    </p:spTree>
    <p:extLst>
      <p:ext uri="{BB962C8B-B14F-4D97-AF65-F5344CB8AC3E}">
        <p14:creationId xmlns:p14="http://schemas.microsoft.com/office/powerpoint/2010/main" val="36424736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F2AA008-D72B-48EF-AD1B-153AAA8C4410}"/>
              </a:ext>
            </a:extLst>
          </p:cNvPr>
          <p:cNvSpPr/>
          <p:nvPr/>
        </p:nvSpPr>
        <p:spPr>
          <a:xfrm>
            <a:off x="8375374" y="3470092"/>
            <a:ext cx="3669228" cy="330466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itle 15"/>
          <p:cNvSpPr>
            <a:spLocks noGrp="1"/>
          </p:cNvSpPr>
          <p:nvPr>
            <p:ph type="title"/>
          </p:nvPr>
        </p:nvSpPr>
        <p:spPr/>
        <p:txBody>
          <a:bodyPr>
            <a:noAutofit/>
          </a:bodyPr>
          <a:lstStyle/>
          <a:p>
            <a:r>
              <a:rPr lang="en-IN" dirty="0"/>
              <a:t>Cloud-based Data Lake to Enhance Analytics Operations</a:t>
            </a:r>
            <a:endParaRPr lang="en-US" dirty="0"/>
          </a:p>
        </p:txBody>
      </p:sp>
      <p:sp>
        <p:nvSpPr>
          <p:cNvPr id="10" name="Rectangle 9"/>
          <p:cNvSpPr/>
          <p:nvPr/>
        </p:nvSpPr>
        <p:spPr>
          <a:xfrm>
            <a:off x="241770" y="453212"/>
            <a:ext cx="5926450" cy="607190"/>
          </a:xfrm>
          <a:prstGeom prst="rect">
            <a:avLst/>
          </a:prstGeom>
          <a:noFill/>
          <a:ln w="12700" cap="flat" cmpd="sng" algn="ctr">
            <a:noFill/>
            <a:prstDash val="solid"/>
            <a:miter lim="800000"/>
          </a:ln>
          <a:effectLst/>
          <a:scene3d>
            <a:camera prst="orthographicFront">
              <a:rot lat="0" lon="0" rev="0"/>
            </a:camera>
            <a:lightRig rig="brightRoom" dir="t">
              <a:rot lat="0" lon="0" rev="600000"/>
            </a:lightRig>
          </a:scene3d>
          <a:sp3d prstMaterial="metal">
            <a:bevelT w="38100" h="57150" prst="angle"/>
          </a:sp3d>
        </p:spPr>
        <p:txBody>
          <a:bodyPr rtlCol="0" anchor="ctr"/>
          <a:lstStyle/>
          <a:p>
            <a:r>
              <a:rPr lang="en-US" sz="1400" b="1" kern="0" dirty="0">
                <a:solidFill>
                  <a:srgbClr val="44546A"/>
                </a:solidFill>
                <a:latin typeface="Arial" panose="020B0604020202020204" pitchFamily="34" charset="0"/>
                <a:cs typeface="Arial" panose="020B0604020202020204" pitchFamily="34" charset="0"/>
              </a:rPr>
              <a:t>Largest Food Distributor in the US</a:t>
            </a:r>
          </a:p>
        </p:txBody>
      </p:sp>
      <p:sp>
        <p:nvSpPr>
          <p:cNvPr id="11" name="Rectangle 10"/>
          <p:cNvSpPr/>
          <p:nvPr/>
        </p:nvSpPr>
        <p:spPr>
          <a:xfrm>
            <a:off x="1" y="1013096"/>
            <a:ext cx="12192003" cy="2381293"/>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panose="020B0604020202020204" pitchFamily="34" charset="0"/>
              <a:cs typeface="Arial" panose="020B0604020202020204" pitchFamily="34" charset="0"/>
            </a:endParaRPr>
          </a:p>
        </p:txBody>
      </p:sp>
      <p:sp>
        <p:nvSpPr>
          <p:cNvPr id="13" name="Rectangle 12"/>
          <p:cNvSpPr/>
          <p:nvPr/>
        </p:nvSpPr>
        <p:spPr>
          <a:xfrm>
            <a:off x="245595" y="1891378"/>
            <a:ext cx="3302271" cy="950732"/>
          </a:xfrm>
          <a:prstGeom prst="rect">
            <a:avLst/>
          </a:prstGeom>
          <a:noFill/>
          <a:ln w="12700" cap="flat" cmpd="sng" algn="ctr">
            <a:noFill/>
            <a:prstDash val="solid"/>
            <a:miter lim="800000"/>
          </a:ln>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
        <p:nvSpPr>
          <p:cNvPr id="14" name="Rectangle 13"/>
          <p:cNvSpPr/>
          <p:nvPr/>
        </p:nvSpPr>
        <p:spPr>
          <a:xfrm>
            <a:off x="245595" y="1663847"/>
            <a:ext cx="3588326" cy="1589591"/>
          </a:xfrm>
          <a:prstGeom prst="rect">
            <a:avLst/>
          </a:prstGeom>
          <a:solidFill>
            <a:sysClr val="window" lastClr="FFFFFF"/>
          </a:solidFill>
          <a:ln w="12700" cap="flat" cmpd="sng" algn="ctr">
            <a:noFill/>
            <a:prstDash val="solid"/>
            <a:miter lim="800000"/>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Arial" panose="020B0604020202020204" pitchFamily="34" charset="0"/>
              <a:cs typeface="Arial" panose="020B0604020202020204" pitchFamily="34" charset="0"/>
            </a:endParaRPr>
          </a:p>
        </p:txBody>
      </p:sp>
      <p:sp>
        <p:nvSpPr>
          <p:cNvPr id="15" name="Rectangle 14"/>
          <p:cNvSpPr/>
          <p:nvPr/>
        </p:nvSpPr>
        <p:spPr>
          <a:xfrm>
            <a:off x="275631" y="1967081"/>
            <a:ext cx="3499537" cy="1102674"/>
          </a:xfrm>
          <a:prstGeom prst="rect">
            <a:avLst/>
          </a:prstGeom>
        </p:spPr>
        <p:txBody>
          <a:bodyPr wrap="square">
            <a:spAutoFit/>
          </a:bodyPr>
          <a:lstStyle/>
          <a:p>
            <a:pPr>
              <a:lnSpc>
                <a:spcPct val="120000"/>
              </a:lnSpc>
            </a:pPr>
            <a:r>
              <a:rPr lang="en-US" sz="1400" dirty="0">
                <a:solidFill>
                  <a:prstClr val="black"/>
                </a:solidFill>
                <a:latin typeface="Arial" panose="020B0604020202020204" pitchFamily="34" charset="0"/>
                <a:ea typeface="Verdana" panose="020B0604030504040204" pitchFamily="34" charset="0"/>
                <a:cs typeface="Arial" panose="020B0604020202020204" pitchFamily="34" charset="0"/>
              </a:rPr>
              <a:t>Business users faced significant delays in accessing and analyzing data and had difficulty in handling large volumes of data for analytics</a:t>
            </a:r>
          </a:p>
        </p:txBody>
      </p:sp>
      <p:sp>
        <p:nvSpPr>
          <p:cNvPr id="17" name="Rectangle 16"/>
          <p:cNvSpPr/>
          <p:nvPr/>
        </p:nvSpPr>
        <p:spPr>
          <a:xfrm>
            <a:off x="241770" y="1733364"/>
            <a:ext cx="2534636" cy="307777"/>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44546A"/>
                </a:solidFill>
                <a:effectLst/>
                <a:uLnTx/>
                <a:uFillTx/>
                <a:latin typeface="Arial" panose="020B0604020202020204" pitchFamily="34" charset="0"/>
                <a:cs typeface="Arial" panose="020B0604020202020204" pitchFamily="34" charset="0"/>
              </a:rPr>
              <a:t>The “Before” State</a:t>
            </a:r>
          </a:p>
        </p:txBody>
      </p:sp>
      <p:sp>
        <p:nvSpPr>
          <p:cNvPr id="18" name="Rectangle 17"/>
          <p:cNvSpPr/>
          <p:nvPr/>
        </p:nvSpPr>
        <p:spPr>
          <a:xfrm>
            <a:off x="8286637" y="1687773"/>
            <a:ext cx="3592151" cy="1560646"/>
          </a:xfrm>
          <a:prstGeom prst="rect">
            <a:avLst/>
          </a:prstGeom>
          <a:solidFill>
            <a:sysClr val="window" lastClr="FFFFFF"/>
          </a:solidFill>
          <a:ln w="12700" cap="flat" cmpd="sng" algn="ctr">
            <a:noFill/>
            <a:prstDash val="solid"/>
            <a:miter lim="800000"/>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rtlCol="0" anchor="ctr"/>
          <a:lstStyle/>
          <a:p>
            <a:pPr marL="0" marR="0" lvl="1" indent="0" defTabSz="914400" eaLnBrk="1" fontAlgn="auto" latinLnBrk="0" hangingPunct="1">
              <a:lnSpc>
                <a:spcPct val="100000"/>
              </a:lnSpc>
              <a:spcBef>
                <a:spcPts val="0"/>
              </a:spcBef>
              <a:spcAft>
                <a:spcPts val="0"/>
              </a:spcAft>
              <a:buClrTx/>
              <a:buSzPct val="120000"/>
              <a:buFontTx/>
              <a:buNone/>
              <a:tabLst/>
              <a:defRPr/>
            </a:pPr>
            <a:endParaRPr kumimoji="0" lang="en-US" sz="13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
        <p:nvSpPr>
          <p:cNvPr id="19" name="Rectangle 18"/>
          <p:cNvSpPr/>
          <p:nvPr/>
        </p:nvSpPr>
        <p:spPr>
          <a:xfrm>
            <a:off x="8282363" y="1935378"/>
            <a:ext cx="3651619" cy="844142"/>
          </a:xfrm>
          <a:prstGeom prst="rect">
            <a:avLst/>
          </a:prstGeom>
        </p:spPr>
        <p:txBody>
          <a:bodyPr wrap="square">
            <a:spAutoFit/>
          </a:bodyPr>
          <a:lstStyle/>
          <a:p>
            <a:pPr>
              <a:lnSpc>
                <a:spcPct val="120000"/>
              </a:lnSpc>
            </a:pPr>
            <a:r>
              <a:rPr lang="en-US" sz="1400" dirty="0">
                <a:solidFill>
                  <a:prstClr val="black"/>
                </a:solidFill>
                <a:latin typeface="Arial" panose="020B0604020202020204" pitchFamily="34" charset="0"/>
                <a:ea typeface="Verdana" panose="020B0604030504040204" pitchFamily="34" charset="0"/>
                <a:cs typeface="Arial" panose="020B0604020202020204" pitchFamily="34" charset="0"/>
              </a:rPr>
              <a:t>Reduced cost of ownership and increased throughput of cloud hosted analytics solutions</a:t>
            </a:r>
          </a:p>
        </p:txBody>
      </p:sp>
      <p:sp>
        <p:nvSpPr>
          <p:cNvPr id="20" name="Rectangle 19"/>
          <p:cNvSpPr/>
          <p:nvPr/>
        </p:nvSpPr>
        <p:spPr>
          <a:xfrm>
            <a:off x="194021" y="1030650"/>
            <a:ext cx="11744883" cy="582423"/>
          </a:xfrm>
          <a:prstGeom prst="rect">
            <a:avLst/>
          </a:prstGeom>
          <a:noFill/>
          <a:ln w="12700" cap="flat" cmpd="sng" algn="ctr">
            <a:noFill/>
            <a:prstDash val="solid"/>
            <a:miter lim="800000"/>
          </a:ln>
          <a:effectLst/>
          <a:scene3d>
            <a:camera prst="orthographicFront">
              <a:rot lat="0" lon="0" rev="0"/>
            </a:camera>
            <a:lightRig rig="brightRoom" dir="t">
              <a:rot lat="0" lon="0" rev="600000"/>
            </a:lightRig>
          </a:scene3d>
          <a:sp3d prstMaterial="metal">
            <a:bevelT w="38100" h="57150" prst="angle"/>
          </a:sp3d>
        </p:spPr>
        <p:txBody>
          <a:bodyPr rtlCol="0" anchor="ctr"/>
          <a:lstStyle/>
          <a:p>
            <a:pPr lvl="0">
              <a:lnSpc>
                <a:spcPct val="120000"/>
              </a:lnSpc>
              <a:defRPr/>
            </a:pPr>
            <a:r>
              <a:rPr kumimoji="0" lang="en-US" sz="1400" b="1" i="0" u="none" strike="noStrike" kern="0" cap="none" spc="0" normalizeH="0" baseline="0" noProof="0" dirty="0">
                <a:ln>
                  <a:noFill/>
                </a:ln>
                <a:solidFill>
                  <a:srgbClr val="44546A"/>
                </a:solidFill>
                <a:effectLst/>
                <a:uLnTx/>
                <a:uFillTx/>
                <a:latin typeface="Arial" panose="020B0604020202020204" pitchFamily="34" charset="0"/>
                <a:cs typeface="Arial" panose="020B0604020202020204" pitchFamily="34" charset="0"/>
              </a:rPr>
              <a:t>The Problem: </a:t>
            </a:r>
            <a:r>
              <a:rPr lang="en-US" sz="1400" kern="0" dirty="0">
                <a:solidFill>
                  <a:srgbClr val="44546A"/>
                </a:solidFill>
                <a:latin typeface="Arial" panose="020B0604020202020204" pitchFamily="34" charset="0"/>
                <a:cs typeface="Arial" panose="020B0604020202020204" pitchFamily="34" charset="0"/>
              </a:rPr>
              <a:t>Ageing legacy Business Analytics Infrastructure with high cost of ownership slowing down realizable analytics value</a:t>
            </a:r>
            <a:endParaRPr kumimoji="0" lang="en-US" sz="1400" b="0" i="0" u="none" strike="noStrike" kern="0" cap="none" spc="0" normalizeH="0" baseline="0" noProof="0" dirty="0">
              <a:ln>
                <a:noFill/>
              </a:ln>
              <a:solidFill>
                <a:srgbClr val="44546A"/>
              </a:solidFill>
              <a:effectLst/>
              <a:uLnTx/>
              <a:uFillTx/>
              <a:latin typeface="Arial" panose="020B0604020202020204" pitchFamily="34" charset="0"/>
              <a:cs typeface="Arial" panose="020B0604020202020204" pitchFamily="34" charset="0"/>
            </a:endParaRPr>
          </a:p>
        </p:txBody>
      </p:sp>
      <p:sp>
        <p:nvSpPr>
          <p:cNvPr id="21" name="Rectangle 20"/>
          <p:cNvSpPr/>
          <p:nvPr/>
        </p:nvSpPr>
        <p:spPr>
          <a:xfrm>
            <a:off x="4240542" y="1891378"/>
            <a:ext cx="3302271" cy="950732"/>
          </a:xfrm>
          <a:prstGeom prst="rect">
            <a:avLst/>
          </a:prstGeom>
          <a:noFill/>
          <a:ln w="12700" cap="flat" cmpd="sng" algn="ctr">
            <a:noFill/>
            <a:prstDash val="solid"/>
            <a:miter lim="800000"/>
          </a:ln>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
        <p:nvSpPr>
          <p:cNvPr id="22" name="Rectangle 21"/>
          <p:cNvSpPr/>
          <p:nvPr/>
        </p:nvSpPr>
        <p:spPr>
          <a:xfrm>
            <a:off x="4281335" y="1694925"/>
            <a:ext cx="3588326" cy="1553494"/>
          </a:xfrm>
          <a:prstGeom prst="rect">
            <a:avLst/>
          </a:prstGeom>
          <a:solidFill>
            <a:sysClr val="window" lastClr="FFFFFF"/>
          </a:solidFill>
          <a:ln w="12700" cap="flat" cmpd="sng" algn="ctr">
            <a:noFill/>
            <a:prstDash val="solid"/>
            <a:miter lim="800000"/>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pitchFamily="34" charset="0"/>
              <a:cs typeface="Arial" panose="020B0604020202020204" pitchFamily="34" charset="0"/>
            </a:endParaRPr>
          </a:p>
        </p:txBody>
      </p:sp>
      <p:sp>
        <p:nvSpPr>
          <p:cNvPr id="23" name="Rectangle 22"/>
          <p:cNvSpPr/>
          <p:nvPr/>
        </p:nvSpPr>
        <p:spPr>
          <a:xfrm>
            <a:off x="4346926" y="1922499"/>
            <a:ext cx="3486708" cy="1384995"/>
          </a:xfrm>
          <a:prstGeom prst="rect">
            <a:avLst/>
          </a:prstGeom>
        </p:spPr>
        <p:txBody>
          <a:bodyPr wrap="square">
            <a:spAutoFit/>
          </a:bodyPr>
          <a:lstStyle/>
          <a:p>
            <a:pPr>
              <a:lnSpc>
                <a:spcPct val="120000"/>
              </a:lnSpc>
            </a:pPr>
            <a:r>
              <a:rPr lang="en-US" sz="1400" dirty="0">
                <a:solidFill>
                  <a:prstClr val="black"/>
                </a:solidFill>
                <a:latin typeface="Arial" panose="020B0604020202020204" pitchFamily="34" charset="0"/>
                <a:ea typeface="Verdana" panose="020B0604030504040204" pitchFamily="34" charset="0"/>
                <a:cs typeface="Arial" panose="020B0604020202020204" pitchFamily="34" charset="0"/>
              </a:rPr>
              <a:t>Migrated 60TB of data from legacy systems into a cloud based data lake with extended periodic data refresh which supports reporting and advanced analytics solutions</a:t>
            </a:r>
          </a:p>
        </p:txBody>
      </p:sp>
      <p:sp>
        <p:nvSpPr>
          <p:cNvPr id="24" name="Rectangle 23"/>
          <p:cNvSpPr/>
          <p:nvPr/>
        </p:nvSpPr>
        <p:spPr>
          <a:xfrm>
            <a:off x="4343891" y="1667223"/>
            <a:ext cx="2131840" cy="307777"/>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44546A"/>
                </a:solidFill>
                <a:effectLst/>
                <a:uLnTx/>
                <a:uFillTx/>
                <a:latin typeface="Arial" panose="020B0604020202020204" pitchFamily="34" charset="0"/>
                <a:cs typeface="Arial" panose="020B0604020202020204" pitchFamily="34" charset="0"/>
              </a:rPr>
              <a:t>LatentView Solution</a:t>
            </a:r>
          </a:p>
        </p:txBody>
      </p:sp>
      <p:sp>
        <p:nvSpPr>
          <p:cNvPr id="25" name="Rectangle 24"/>
          <p:cNvSpPr/>
          <p:nvPr/>
        </p:nvSpPr>
        <p:spPr>
          <a:xfrm>
            <a:off x="8282363" y="1694198"/>
            <a:ext cx="2534636" cy="307777"/>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44546A"/>
                </a:solidFill>
                <a:effectLst/>
                <a:uLnTx/>
                <a:uFillTx/>
                <a:latin typeface="Arial" panose="020B0604020202020204" pitchFamily="34" charset="0"/>
                <a:cs typeface="Arial" panose="020B0604020202020204" pitchFamily="34" charset="0"/>
              </a:rPr>
              <a:t>The “After” State</a:t>
            </a:r>
          </a:p>
        </p:txBody>
      </p:sp>
      <p:sp>
        <p:nvSpPr>
          <p:cNvPr id="63" name="Slide Number Placeholder 1">
            <a:extLst>
              <a:ext uri="{FF2B5EF4-FFF2-40B4-BE49-F238E27FC236}">
                <a16:creationId xmlns:a16="http://schemas.microsoft.com/office/drawing/2014/main" id="{E5F080E8-CAF9-4073-94DD-BEFFDE1CA43B}"/>
              </a:ext>
            </a:extLst>
          </p:cNvPr>
          <p:cNvSpPr txBox="1">
            <a:spLocks/>
          </p:cNvSpPr>
          <p:nvPr/>
        </p:nvSpPr>
        <p:spPr>
          <a:xfrm>
            <a:off x="9527745" y="6449836"/>
            <a:ext cx="2743200" cy="365125"/>
          </a:xfrm>
          <a:prstGeom prst="rect">
            <a:avLst/>
          </a:prstGeom>
          <a:noFill/>
        </p:spPr>
        <p:txBody>
          <a:bodyPr wrap="none" lIns="0" tIns="0" rIns="0" bIns="0" anchor="ctr" anchorCtr="0"/>
          <a:lstStyle>
            <a:defPPr>
              <a:defRPr lang="en-US"/>
            </a:defPPr>
            <a:lvl1pPr marL="0" algn="ctr" defTabSz="914400" rtl="0" eaLnBrk="1" latinLnBrk="0" hangingPunct="1">
              <a:defRPr sz="800" b="1" kern="1200">
                <a:solidFill>
                  <a:schemeClr val="tx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0C1D9D2-9780-41B5-B48D-9BB1413BC614}" type="slidenum">
              <a:rPr lang="en-US" smtClean="0">
                <a:solidFill>
                  <a:srgbClr val="000000">
                    <a:tint val="75000"/>
                  </a:srgbClr>
                </a:solidFill>
              </a:rPr>
              <a:pPr/>
              <a:t>18</a:t>
            </a:fld>
            <a:endParaRPr lang="en-US" dirty="0">
              <a:solidFill>
                <a:srgbClr val="000000">
                  <a:tint val="75000"/>
                </a:srgbClr>
              </a:solidFill>
            </a:endParaRPr>
          </a:p>
        </p:txBody>
      </p:sp>
      <p:pic>
        <p:nvPicPr>
          <p:cNvPr id="70" name="Picture 2" descr="https://lh6.googleusercontent.com/YXBNUTY2oO-3yU6sPIPCIkAkx7OzexZ4lVbkeWWJhHh4ph1uC6QTKH7IkQUk4p1FhhP8V_M9FOBTpgQYYXPoBLYhGQveZBTAjD59IqE1KZyQUEHRN6_YmTOBHnD8psAwFZaCf710">
            <a:extLst>
              <a:ext uri="{FF2B5EF4-FFF2-40B4-BE49-F238E27FC236}">
                <a16:creationId xmlns:a16="http://schemas.microsoft.com/office/drawing/2014/main" id="{B90C985A-843A-41EE-9C5D-548B7F127163}"/>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94021" y="3470092"/>
            <a:ext cx="7977079" cy="3358000"/>
          </a:xfrm>
          <a:prstGeom prst="rect">
            <a:avLst/>
          </a:prstGeom>
          <a:noFill/>
          <a:extLst>
            <a:ext uri="{909E8E84-426E-40DD-AFC4-6F175D3DCCD1}">
              <a14:hiddenFill xmlns:a14="http://schemas.microsoft.com/office/drawing/2010/main">
                <a:solidFill>
                  <a:srgbClr val="FFFFFF"/>
                </a:solidFill>
              </a14:hiddenFill>
            </a:ext>
          </a:extLst>
        </p:spPr>
      </p:pic>
      <p:pic>
        <p:nvPicPr>
          <p:cNvPr id="71" name="Picture 10" descr="https://d30y9cdsu7xlg0.cloudfront.net/png/7137-200.png">
            <a:extLst>
              <a:ext uri="{FF2B5EF4-FFF2-40B4-BE49-F238E27FC236}">
                <a16:creationId xmlns:a16="http://schemas.microsoft.com/office/drawing/2014/main" id="{EC199520-0709-4680-A7BE-7C2D1F58A082}"/>
              </a:ext>
            </a:extLst>
          </p:cNvPr>
          <p:cNvPicPr>
            <a:picLocks noChangeAspect="1" noChangeArrowheads="1"/>
          </p:cNvPicPr>
          <p:nvPr/>
        </p:nvPicPr>
        <p:blipFill>
          <a:blip r:embed="rId3" cstate="screen">
            <a:duotone>
              <a:schemeClr val="accent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9239096" y="3369186"/>
            <a:ext cx="682254" cy="696344"/>
          </a:xfrm>
          <a:prstGeom prst="rect">
            <a:avLst/>
          </a:prstGeom>
          <a:noFill/>
          <a:extLst>
            <a:ext uri="{909E8E84-426E-40DD-AFC4-6F175D3DCCD1}">
              <a14:hiddenFill xmlns:a14="http://schemas.microsoft.com/office/drawing/2010/main">
                <a:solidFill>
                  <a:srgbClr val="FFFFFF"/>
                </a:solidFill>
              </a14:hiddenFill>
            </a:ext>
          </a:extLst>
        </p:spPr>
      </p:pic>
      <p:cxnSp>
        <p:nvCxnSpPr>
          <p:cNvPr id="72" name="Straight Connector 71">
            <a:extLst>
              <a:ext uri="{FF2B5EF4-FFF2-40B4-BE49-F238E27FC236}">
                <a16:creationId xmlns:a16="http://schemas.microsoft.com/office/drawing/2014/main" id="{49F75429-663C-4392-960A-0CD4072EFCED}"/>
              </a:ext>
            </a:extLst>
          </p:cNvPr>
          <p:cNvCxnSpPr>
            <a:cxnSpLocks/>
          </p:cNvCxnSpPr>
          <p:nvPr/>
        </p:nvCxnSpPr>
        <p:spPr>
          <a:xfrm flipH="1">
            <a:off x="8645429" y="3505103"/>
            <a:ext cx="4293" cy="3077247"/>
          </a:xfrm>
          <a:prstGeom prst="line">
            <a:avLst/>
          </a:prstGeom>
          <a:ln>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697FEF32-D022-4253-AE73-8EBD673662F8}"/>
              </a:ext>
            </a:extLst>
          </p:cNvPr>
          <p:cNvCxnSpPr>
            <a:cxnSpLocks/>
          </p:cNvCxnSpPr>
          <p:nvPr/>
        </p:nvCxnSpPr>
        <p:spPr>
          <a:xfrm>
            <a:off x="8649722" y="3502513"/>
            <a:ext cx="465860" cy="0"/>
          </a:xfrm>
          <a:prstGeom prst="straightConnector1">
            <a:avLst/>
          </a:prstGeom>
          <a:ln>
            <a:solidFill>
              <a:schemeClr val="bg1">
                <a:lumMod val="6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0BC74E6A-09CB-469C-853E-28B7772A4C0D}"/>
              </a:ext>
            </a:extLst>
          </p:cNvPr>
          <p:cNvCxnSpPr>
            <a:cxnSpLocks/>
          </p:cNvCxnSpPr>
          <p:nvPr/>
        </p:nvCxnSpPr>
        <p:spPr>
          <a:xfrm>
            <a:off x="8649722" y="4513227"/>
            <a:ext cx="465860" cy="0"/>
          </a:xfrm>
          <a:prstGeom prst="straightConnector1">
            <a:avLst/>
          </a:prstGeom>
          <a:ln>
            <a:solidFill>
              <a:schemeClr val="bg1">
                <a:lumMod val="6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5F9C6A6F-2ECA-4599-953B-1AE2E1DEE61A}"/>
              </a:ext>
            </a:extLst>
          </p:cNvPr>
          <p:cNvCxnSpPr>
            <a:cxnSpLocks/>
          </p:cNvCxnSpPr>
          <p:nvPr/>
        </p:nvCxnSpPr>
        <p:spPr>
          <a:xfrm>
            <a:off x="8649722" y="5550038"/>
            <a:ext cx="482032" cy="0"/>
          </a:xfrm>
          <a:prstGeom prst="straightConnector1">
            <a:avLst/>
          </a:prstGeom>
          <a:ln>
            <a:solidFill>
              <a:schemeClr val="bg1">
                <a:lumMod val="6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4F85A532-5BB5-4267-8957-FA79F79CF7D5}"/>
              </a:ext>
            </a:extLst>
          </p:cNvPr>
          <p:cNvCxnSpPr>
            <a:cxnSpLocks/>
          </p:cNvCxnSpPr>
          <p:nvPr/>
        </p:nvCxnSpPr>
        <p:spPr>
          <a:xfrm>
            <a:off x="8657808" y="6530309"/>
            <a:ext cx="457774" cy="0"/>
          </a:xfrm>
          <a:prstGeom prst="straightConnector1">
            <a:avLst/>
          </a:prstGeom>
          <a:ln>
            <a:solidFill>
              <a:schemeClr val="bg1">
                <a:lumMod val="6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pic>
        <p:nvPicPr>
          <p:cNvPr id="77" name="Picture 76">
            <a:extLst>
              <a:ext uri="{FF2B5EF4-FFF2-40B4-BE49-F238E27FC236}">
                <a16:creationId xmlns:a16="http://schemas.microsoft.com/office/drawing/2014/main" id="{649B7624-699D-406B-AA5D-C2FF73A492D9}"/>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l="30605" r="29948"/>
          <a:stretch/>
        </p:blipFill>
        <p:spPr>
          <a:xfrm>
            <a:off x="9322250" y="4302743"/>
            <a:ext cx="624270" cy="541290"/>
          </a:xfrm>
          <a:prstGeom prst="rect">
            <a:avLst/>
          </a:prstGeom>
        </p:spPr>
      </p:pic>
      <p:pic>
        <p:nvPicPr>
          <p:cNvPr id="78" name="Picture 77">
            <a:extLst>
              <a:ext uri="{FF2B5EF4-FFF2-40B4-BE49-F238E27FC236}">
                <a16:creationId xmlns:a16="http://schemas.microsoft.com/office/drawing/2014/main" id="{3B8070D8-A067-4A79-A4EF-083FC6DBBE8E}"/>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268625" y="6035304"/>
            <a:ext cx="731520" cy="651606"/>
          </a:xfrm>
          <a:prstGeom prst="rect">
            <a:avLst/>
          </a:prstGeom>
        </p:spPr>
      </p:pic>
      <p:pic>
        <p:nvPicPr>
          <p:cNvPr id="79" name="Picture 2" descr="Image result for substitute icon">
            <a:extLst>
              <a:ext uri="{FF2B5EF4-FFF2-40B4-BE49-F238E27FC236}">
                <a16:creationId xmlns:a16="http://schemas.microsoft.com/office/drawing/2014/main" id="{29CAA68D-4EAC-4F30-B141-3211544FB3A6}"/>
              </a:ext>
            </a:extLst>
          </p:cNvPr>
          <p:cNvPicPr>
            <a:picLocks noChangeAspect="1" noChangeArrowheads="1"/>
          </p:cNvPicPr>
          <p:nvPr/>
        </p:nvPicPr>
        <p:blipFill>
          <a:blip r:embed="rId6" cstate="screen">
            <a:duotone>
              <a:schemeClr val="accent5">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9203742" y="5188257"/>
            <a:ext cx="756135" cy="756135"/>
          </a:xfrm>
          <a:prstGeom prst="rect">
            <a:avLst/>
          </a:prstGeom>
          <a:noFill/>
          <a:extLst>
            <a:ext uri="{909E8E84-426E-40DD-AFC4-6F175D3DCCD1}">
              <a14:hiddenFill xmlns:a14="http://schemas.microsoft.com/office/drawing/2010/main">
                <a:solidFill>
                  <a:srgbClr val="FFFFFF"/>
                </a:solidFill>
              </a14:hiddenFill>
            </a:ext>
          </a:extLst>
        </p:spPr>
      </p:pic>
      <p:sp>
        <p:nvSpPr>
          <p:cNvPr id="80" name="Rectangle 79">
            <a:extLst>
              <a:ext uri="{FF2B5EF4-FFF2-40B4-BE49-F238E27FC236}">
                <a16:creationId xmlns:a16="http://schemas.microsoft.com/office/drawing/2014/main" id="{28FE7B43-678E-4F49-9C27-A74FBD8B0FB6}"/>
              </a:ext>
            </a:extLst>
          </p:cNvPr>
          <p:cNvSpPr/>
          <p:nvPr/>
        </p:nvSpPr>
        <p:spPr>
          <a:xfrm>
            <a:off x="10071586" y="3463612"/>
            <a:ext cx="1973017" cy="276999"/>
          </a:xfrm>
          <a:prstGeom prst="rect">
            <a:avLst/>
          </a:prstGeom>
        </p:spPr>
        <p:txBody>
          <a:bodyPr wrap="square">
            <a:spAutoFit/>
          </a:bodyPr>
          <a:lstStyle/>
          <a:p>
            <a:r>
              <a:rPr lang="en-IN" sz="1200" b="1" dirty="0">
                <a:solidFill>
                  <a:srgbClr val="002060"/>
                </a:solidFill>
                <a:latin typeface="Segoe UI" panose="020B0502040204020203" pitchFamily="34" charset="0"/>
                <a:ea typeface="Segoe UI" panose="020B0502040204020203" pitchFamily="34" charset="0"/>
                <a:cs typeface="Segoe UI" panose="020B0502040204020203" pitchFamily="34" charset="0"/>
              </a:rPr>
              <a:t>Recommendation Engine</a:t>
            </a:r>
            <a:endParaRPr lang="en-US" sz="1200" b="1" dirty="0">
              <a:solidFill>
                <a:srgbClr val="002060"/>
              </a:solidFill>
              <a:latin typeface="Segoe UI" panose="020B0502040204020203" pitchFamily="34" charset="0"/>
              <a:ea typeface="Segoe UI" panose="020B0502040204020203" pitchFamily="34" charset="0"/>
              <a:cs typeface="Segoe UI" panose="020B0502040204020203" pitchFamily="34" charset="0"/>
            </a:endParaRPr>
          </a:p>
        </p:txBody>
      </p:sp>
      <p:sp>
        <p:nvSpPr>
          <p:cNvPr id="81" name="Rectangle 80">
            <a:extLst>
              <a:ext uri="{FF2B5EF4-FFF2-40B4-BE49-F238E27FC236}">
                <a16:creationId xmlns:a16="http://schemas.microsoft.com/office/drawing/2014/main" id="{79E84A55-9974-490A-9E45-9595F267E77C}"/>
              </a:ext>
            </a:extLst>
          </p:cNvPr>
          <p:cNvSpPr/>
          <p:nvPr/>
        </p:nvSpPr>
        <p:spPr>
          <a:xfrm>
            <a:off x="10071586" y="4377377"/>
            <a:ext cx="1973017" cy="461665"/>
          </a:xfrm>
          <a:prstGeom prst="rect">
            <a:avLst/>
          </a:prstGeom>
        </p:spPr>
        <p:txBody>
          <a:bodyPr wrap="square">
            <a:spAutoFit/>
          </a:bodyPr>
          <a:lstStyle/>
          <a:p>
            <a:r>
              <a:rPr lang="en-IN" sz="1200" b="1" dirty="0">
                <a:solidFill>
                  <a:srgbClr val="002060"/>
                </a:solidFill>
                <a:latin typeface="Segoe UI" panose="020B0502040204020203" pitchFamily="34" charset="0"/>
                <a:ea typeface="Segoe UI" panose="020B0502040204020203" pitchFamily="34" charset="0"/>
                <a:cs typeface="Segoe UI" panose="020B0502040204020203" pitchFamily="34" charset="0"/>
              </a:rPr>
              <a:t>Order Anomaly Detection</a:t>
            </a:r>
            <a:endParaRPr lang="en-US" sz="1200" b="1" dirty="0">
              <a:solidFill>
                <a:srgbClr val="002060"/>
              </a:solidFill>
              <a:latin typeface="Segoe UI" panose="020B0502040204020203" pitchFamily="34" charset="0"/>
              <a:ea typeface="Segoe UI" panose="020B0502040204020203" pitchFamily="34" charset="0"/>
              <a:cs typeface="Segoe UI" panose="020B0502040204020203" pitchFamily="34" charset="0"/>
            </a:endParaRPr>
          </a:p>
        </p:txBody>
      </p:sp>
      <p:sp>
        <p:nvSpPr>
          <p:cNvPr id="82" name="Rectangle 81">
            <a:extLst>
              <a:ext uri="{FF2B5EF4-FFF2-40B4-BE49-F238E27FC236}">
                <a16:creationId xmlns:a16="http://schemas.microsoft.com/office/drawing/2014/main" id="{FA6FB522-6A02-498E-9E55-ED0465912889}"/>
              </a:ext>
            </a:extLst>
          </p:cNvPr>
          <p:cNvSpPr/>
          <p:nvPr/>
        </p:nvSpPr>
        <p:spPr>
          <a:xfrm>
            <a:off x="10071586" y="5414188"/>
            <a:ext cx="1973017" cy="276999"/>
          </a:xfrm>
          <a:prstGeom prst="rect">
            <a:avLst/>
          </a:prstGeom>
        </p:spPr>
        <p:txBody>
          <a:bodyPr wrap="square">
            <a:spAutoFit/>
          </a:bodyPr>
          <a:lstStyle/>
          <a:p>
            <a:r>
              <a:rPr lang="en-IN" sz="1200" b="1" dirty="0">
                <a:solidFill>
                  <a:srgbClr val="002060"/>
                </a:solidFill>
                <a:latin typeface="Segoe UI" panose="020B0502040204020203" pitchFamily="34" charset="0"/>
                <a:ea typeface="Segoe UI" panose="020B0502040204020203" pitchFamily="34" charset="0"/>
                <a:cs typeface="Segoe UI" panose="020B0502040204020203" pitchFamily="34" charset="0"/>
              </a:rPr>
              <a:t>Product Substitution</a:t>
            </a:r>
            <a:endParaRPr lang="en-US" sz="1200" b="1" dirty="0">
              <a:solidFill>
                <a:srgbClr val="002060"/>
              </a:solidFill>
              <a:latin typeface="Segoe UI" panose="020B0502040204020203" pitchFamily="34" charset="0"/>
              <a:ea typeface="Segoe UI" panose="020B0502040204020203" pitchFamily="34" charset="0"/>
              <a:cs typeface="Segoe UI" panose="020B0502040204020203" pitchFamily="34" charset="0"/>
            </a:endParaRPr>
          </a:p>
        </p:txBody>
      </p:sp>
      <p:sp>
        <p:nvSpPr>
          <p:cNvPr id="83" name="Rectangle 82">
            <a:extLst>
              <a:ext uri="{FF2B5EF4-FFF2-40B4-BE49-F238E27FC236}">
                <a16:creationId xmlns:a16="http://schemas.microsoft.com/office/drawing/2014/main" id="{AAE29AEA-1CDC-4336-BB24-958F33846A4D}"/>
              </a:ext>
            </a:extLst>
          </p:cNvPr>
          <p:cNvSpPr/>
          <p:nvPr/>
        </p:nvSpPr>
        <p:spPr>
          <a:xfrm>
            <a:off x="10071585" y="6092422"/>
            <a:ext cx="1973017" cy="461665"/>
          </a:xfrm>
          <a:prstGeom prst="rect">
            <a:avLst/>
          </a:prstGeom>
        </p:spPr>
        <p:txBody>
          <a:bodyPr wrap="square">
            <a:spAutoFit/>
          </a:bodyPr>
          <a:lstStyle/>
          <a:p>
            <a:r>
              <a:rPr lang="en-IN" sz="1200" b="1" dirty="0">
                <a:solidFill>
                  <a:srgbClr val="002060"/>
                </a:solidFill>
                <a:latin typeface="Segoe UI" panose="020B0502040204020203" pitchFamily="34" charset="0"/>
                <a:ea typeface="Segoe UI" panose="020B0502040204020203" pitchFamily="34" charset="0"/>
                <a:cs typeface="Segoe UI" panose="020B0502040204020203" pitchFamily="34" charset="0"/>
              </a:rPr>
              <a:t>Revenue Management Use Cases</a:t>
            </a:r>
            <a:endParaRPr lang="en-US" sz="1200" b="1" dirty="0">
              <a:solidFill>
                <a:srgbClr val="002060"/>
              </a:solidFill>
              <a:latin typeface="Segoe UI" panose="020B0502040204020203" pitchFamily="34" charset="0"/>
              <a:ea typeface="Segoe UI" panose="020B0502040204020203" pitchFamily="34" charset="0"/>
              <a:cs typeface="Segoe UI" panose="020B0502040204020203" pitchFamily="34" charset="0"/>
            </a:endParaRPr>
          </a:p>
        </p:txBody>
      </p:sp>
      <p:cxnSp>
        <p:nvCxnSpPr>
          <p:cNvPr id="84" name="Connector: Elbow 83">
            <a:extLst>
              <a:ext uri="{FF2B5EF4-FFF2-40B4-BE49-F238E27FC236}">
                <a16:creationId xmlns:a16="http://schemas.microsoft.com/office/drawing/2014/main" id="{90EF8B61-3E56-4912-B447-8F3F540C7085}"/>
              </a:ext>
            </a:extLst>
          </p:cNvPr>
          <p:cNvCxnSpPr>
            <a:cxnSpLocks/>
          </p:cNvCxnSpPr>
          <p:nvPr/>
        </p:nvCxnSpPr>
        <p:spPr>
          <a:xfrm rot="5400000" flipH="1" flipV="1">
            <a:off x="7632395" y="5017977"/>
            <a:ext cx="1021440" cy="1013215"/>
          </a:xfrm>
          <a:prstGeom prst="bentConnector3">
            <a:avLst>
              <a:gd name="adj1" fmla="val 46859"/>
            </a:avLst>
          </a:prstGeom>
          <a:ln>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714107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8097" y="58925"/>
            <a:ext cx="11891978" cy="408349"/>
          </a:xfrm>
        </p:spPr>
        <p:txBody>
          <a:bodyPr/>
          <a:lstStyle/>
          <a:p>
            <a:r>
              <a:rPr lang="en-US" dirty="0"/>
              <a:t>360-Degree View of Digital Metrics to Improve Marketing Effectiveness</a:t>
            </a:r>
          </a:p>
        </p:txBody>
      </p:sp>
      <p:sp>
        <p:nvSpPr>
          <p:cNvPr id="3" name="Rectangle 2"/>
          <p:cNvSpPr/>
          <p:nvPr/>
        </p:nvSpPr>
        <p:spPr>
          <a:xfrm>
            <a:off x="1" y="1118296"/>
            <a:ext cx="12192003" cy="2651046"/>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rgbClr val="FFFFFF"/>
              </a:solidFill>
              <a:latin typeface="Arial" panose="020B0604020202020204" pitchFamily="34" charset="0"/>
              <a:cs typeface="Arial" panose="020B0604020202020204" pitchFamily="34" charset="0"/>
            </a:endParaRPr>
          </a:p>
        </p:txBody>
      </p:sp>
      <p:sp>
        <p:nvSpPr>
          <p:cNvPr id="4" name="Rectangle 3"/>
          <p:cNvSpPr/>
          <p:nvPr/>
        </p:nvSpPr>
        <p:spPr>
          <a:xfrm>
            <a:off x="260343" y="1668907"/>
            <a:ext cx="3302271" cy="95073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t"/>
          <a:lstStyle/>
          <a:p>
            <a:endParaRPr lang="en-US" sz="1400" dirty="0">
              <a:solidFill>
                <a:srgbClr val="000000"/>
              </a:solidFill>
              <a:latin typeface="Arial" panose="020B0604020202020204" pitchFamily="34" charset="0"/>
              <a:cs typeface="Arial" panose="020B0604020202020204" pitchFamily="34" charset="0"/>
            </a:endParaRPr>
          </a:p>
        </p:txBody>
      </p:sp>
      <p:sp>
        <p:nvSpPr>
          <p:cNvPr id="5" name="Rectangle 4"/>
          <p:cNvSpPr/>
          <p:nvPr/>
        </p:nvSpPr>
        <p:spPr>
          <a:xfrm>
            <a:off x="138098" y="1268195"/>
            <a:ext cx="3840480" cy="2333986"/>
          </a:xfrm>
          <a:prstGeom prst="rect">
            <a:avLst/>
          </a:prstGeom>
          <a:solidFill>
            <a:schemeClr val="bg1"/>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rgbClr val="FFFFFF"/>
              </a:solidFill>
              <a:latin typeface="Arial" panose="020B0604020202020204" pitchFamily="34" charset="0"/>
              <a:cs typeface="Arial" panose="020B0604020202020204" pitchFamily="34" charset="0"/>
            </a:endParaRPr>
          </a:p>
        </p:txBody>
      </p:sp>
      <p:sp>
        <p:nvSpPr>
          <p:cNvPr id="6" name="Rectangle 5"/>
          <p:cNvSpPr/>
          <p:nvPr/>
        </p:nvSpPr>
        <p:spPr>
          <a:xfrm>
            <a:off x="138097" y="1322509"/>
            <a:ext cx="3840479" cy="1902059"/>
          </a:xfrm>
          <a:prstGeom prst="rect">
            <a:avLst/>
          </a:prstGeom>
        </p:spPr>
        <p:txBody>
          <a:bodyPr wrap="square">
            <a:spAutoFit/>
          </a:bodyPr>
          <a:lstStyle/>
          <a:p>
            <a:pPr>
              <a:lnSpc>
                <a:spcPct val="120000"/>
              </a:lnSpc>
            </a:pPr>
            <a:r>
              <a:rPr lang="en-US" sz="1400" b="1" dirty="0">
                <a:solidFill>
                  <a:srgbClr val="44546A"/>
                </a:solidFill>
                <a:latin typeface="Arial" panose="020B0604020202020204" pitchFamily="34" charset="0"/>
                <a:cs typeface="Arial" panose="020B0604020202020204" pitchFamily="34" charset="0"/>
              </a:rPr>
              <a:t>The “Before” State</a:t>
            </a:r>
          </a:p>
          <a:p>
            <a:pPr marL="285750" indent="-285750">
              <a:lnSpc>
                <a:spcPct val="120000"/>
              </a:lnSpc>
              <a:buFont typeface="Arial" panose="020B0604020202020204" pitchFamily="34" charset="0"/>
              <a:buChar char="•"/>
            </a:pPr>
            <a:r>
              <a:rPr lang="en-US" sz="1400" dirty="0">
                <a:solidFill>
                  <a:prstClr val="black"/>
                </a:solidFill>
                <a:latin typeface="Arial" panose="020B0604020202020204" pitchFamily="34" charset="0"/>
                <a:ea typeface="Verdana" panose="020B0604030504040204" pitchFamily="34" charset="0"/>
                <a:cs typeface="Arial" panose="020B0604020202020204" pitchFamily="34" charset="0"/>
              </a:rPr>
              <a:t>In the CPG industry, lack of a unified view of marketing data can result in incorrect analysis and wrong conclusions</a:t>
            </a:r>
          </a:p>
          <a:p>
            <a:pPr marL="285750" indent="-285750">
              <a:lnSpc>
                <a:spcPct val="120000"/>
              </a:lnSpc>
              <a:buFont typeface="Arial" panose="020B0604020202020204" pitchFamily="34" charset="0"/>
              <a:buChar char="•"/>
            </a:pPr>
            <a:r>
              <a:rPr lang="en-US" sz="1400" dirty="0">
                <a:solidFill>
                  <a:prstClr val="black"/>
                </a:solidFill>
                <a:latin typeface="Arial" panose="020B0604020202020204" pitchFamily="34" charset="0"/>
                <a:ea typeface="Verdana" panose="020B0604030504040204" pitchFamily="34" charset="0"/>
                <a:cs typeface="Arial" panose="020B0604020202020204" pitchFamily="34" charset="0"/>
              </a:rPr>
              <a:t>Siloed platforms provided a disjointed view of marketing effectiveness resulting in a protracted test cycle for campaigns</a:t>
            </a:r>
          </a:p>
        </p:txBody>
      </p:sp>
      <p:sp>
        <p:nvSpPr>
          <p:cNvPr id="7" name="Rectangle 6"/>
          <p:cNvSpPr/>
          <p:nvPr/>
        </p:nvSpPr>
        <p:spPr>
          <a:xfrm>
            <a:off x="8189595" y="1268195"/>
            <a:ext cx="3840480" cy="2333986"/>
          </a:xfrm>
          <a:prstGeom prst="rect">
            <a:avLst/>
          </a:prstGeom>
          <a:solidFill>
            <a:schemeClr val="bg1"/>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buSzPct val="120000"/>
            </a:pPr>
            <a:endParaRPr lang="en-US" sz="1400" dirty="0">
              <a:solidFill>
                <a:srgbClr val="000000"/>
              </a:solidFill>
              <a:latin typeface="Arial" panose="020B0604020202020204" pitchFamily="34" charset="0"/>
              <a:cs typeface="Arial" panose="020B0604020202020204" pitchFamily="34" charset="0"/>
            </a:endParaRPr>
          </a:p>
        </p:txBody>
      </p:sp>
      <p:sp>
        <p:nvSpPr>
          <p:cNvPr id="8" name="Rectangle 7"/>
          <p:cNvSpPr/>
          <p:nvPr/>
        </p:nvSpPr>
        <p:spPr>
          <a:xfrm>
            <a:off x="8189592" y="1322508"/>
            <a:ext cx="3840483" cy="1126462"/>
          </a:xfrm>
          <a:prstGeom prst="rect">
            <a:avLst/>
          </a:prstGeom>
        </p:spPr>
        <p:txBody>
          <a:bodyPr wrap="square">
            <a:spAutoFit/>
          </a:bodyPr>
          <a:lstStyle/>
          <a:p>
            <a:pPr>
              <a:lnSpc>
                <a:spcPct val="120000"/>
              </a:lnSpc>
            </a:pPr>
            <a:r>
              <a:rPr lang="en-US" sz="1400" b="1" dirty="0">
                <a:solidFill>
                  <a:srgbClr val="44546A"/>
                </a:solidFill>
                <a:latin typeface="Arial" panose="020B0604020202020204" pitchFamily="34" charset="0"/>
                <a:cs typeface="Arial" panose="020B0604020202020204" pitchFamily="34" charset="0"/>
              </a:rPr>
              <a:t>The “After” State</a:t>
            </a:r>
          </a:p>
          <a:p>
            <a:pPr marL="285750" lvl="0" indent="-285750">
              <a:lnSpc>
                <a:spcPct val="120000"/>
              </a:lnSpc>
              <a:buFont typeface="Arial" panose="020B0604020202020204" pitchFamily="34" charset="0"/>
              <a:buChar char="•"/>
            </a:pPr>
            <a:r>
              <a:rPr lang="en-US" sz="1400" dirty="0">
                <a:solidFill>
                  <a:srgbClr val="000000"/>
                </a:solidFill>
                <a:latin typeface="Arial" panose="020B0604020202020204" pitchFamily="34" charset="0"/>
                <a:ea typeface="Verdana" panose="020B0604030504040204" pitchFamily="34" charset="0"/>
                <a:cs typeface="Arial" panose="020B0604020202020204" pitchFamily="34" charset="0"/>
              </a:rPr>
              <a:t>Test cycle for campaigns reduced by 25%, thus resulting in a decrease in cost per campaign by as much as 8%</a:t>
            </a:r>
          </a:p>
        </p:txBody>
      </p:sp>
      <p:sp>
        <p:nvSpPr>
          <p:cNvPr id="9" name="Rectangle 8"/>
          <p:cNvSpPr/>
          <p:nvPr/>
        </p:nvSpPr>
        <p:spPr>
          <a:xfrm>
            <a:off x="4255290" y="1668907"/>
            <a:ext cx="3302271" cy="95073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t"/>
          <a:lstStyle/>
          <a:p>
            <a:endParaRPr lang="en-US" sz="1400" dirty="0">
              <a:solidFill>
                <a:srgbClr val="000000"/>
              </a:solidFill>
              <a:latin typeface="Arial" panose="020B0604020202020204" pitchFamily="34" charset="0"/>
              <a:cs typeface="Arial" panose="020B0604020202020204" pitchFamily="34" charset="0"/>
            </a:endParaRPr>
          </a:p>
        </p:txBody>
      </p:sp>
      <p:sp>
        <p:nvSpPr>
          <p:cNvPr id="10" name="Rectangle 9"/>
          <p:cNvSpPr/>
          <p:nvPr/>
        </p:nvSpPr>
        <p:spPr>
          <a:xfrm>
            <a:off x="4163846" y="1268195"/>
            <a:ext cx="3840480" cy="2333986"/>
          </a:xfrm>
          <a:prstGeom prst="rect">
            <a:avLst/>
          </a:prstGeom>
          <a:solidFill>
            <a:schemeClr val="bg1"/>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rgbClr val="FFFFFF"/>
              </a:solidFill>
              <a:latin typeface="Arial" panose="020B0604020202020204" pitchFamily="34" charset="0"/>
              <a:cs typeface="Arial" panose="020B0604020202020204" pitchFamily="34" charset="0"/>
            </a:endParaRPr>
          </a:p>
        </p:txBody>
      </p:sp>
      <p:sp>
        <p:nvSpPr>
          <p:cNvPr id="11" name="Rectangle 10"/>
          <p:cNvSpPr/>
          <p:nvPr/>
        </p:nvSpPr>
        <p:spPr>
          <a:xfrm>
            <a:off x="4163844" y="1322509"/>
            <a:ext cx="3840482" cy="1643527"/>
          </a:xfrm>
          <a:prstGeom prst="rect">
            <a:avLst/>
          </a:prstGeom>
        </p:spPr>
        <p:txBody>
          <a:bodyPr wrap="square">
            <a:spAutoFit/>
          </a:bodyPr>
          <a:lstStyle/>
          <a:p>
            <a:pPr>
              <a:lnSpc>
                <a:spcPct val="120000"/>
              </a:lnSpc>
            </a:pPr>
            <a:r>
              <a:rPr lang="en-US" sz="1400" b="1" dirty="0">
                <a:solidFill>
                  <a:srgbClr val="44546A"/>
                </a:solidFill>
                <a:latin typeface="Arial" panose="020B0604020202020204" pitchFamily="34" charset="0"/>
                <a:cs typeface="Arial" panose="020B0604020202020204" pitchFamily="34" charset="0"/>
              </a:rPr>
              <a:t>LatentView Solution</a:t>
            </a:r>
          </a:p>
          <a:p>
            <a:pPr marL="285750" indent="-285750">
              <a:lnSpc>
                <a:spcPct val="120000"/>
              </a:lnSpc>
              <a:buFont typeface="Arial" panose="020B0604020202020204" pitchFamily="34" charset="0"/>
              <a:buChar char="•"/>
            </a:pPr>
            <a:r>
              <a:rPr lang="en-US" sz="1400" dirty="0">
                <a:solidFill>
                  <a:prstClr val="black"/>
                </a:solidFill>
                <a:latin typeface="Arial" panose="020B0604020202020204" pitchFamily="34" charset="0"/>
                <a:ea typeface="Verdana" panose="020B0604030504040204" pitchFamily="34" charset="0"/>
                <a:cs typeface="Arial" panose="020B0604020202020204" pitchFamily="34" charset="0"/>
              </a:rPr>
              <a:t>Built an integrated dashboard with paid, earned and owned media metrics that facilitates cross-channel, cross-brand and cross-campaign comparison to gain deeper marketing insights</a:t>
            </a:r>
          </a:p>
        </p:txBody>
      </p:sp>
      <p:sp>
        <p:nvSpPr>
          <p:cNvPr id="12" name="Rectangle 11"/>
          <p:cNvSpPr/>
          <p:nvPr/>
        </p:nvSpPr>
        <p:spPr>
          <a:xfrm>
            <a:off x="203847" y="569516"/>
            <a:ext cx="11744883" cy="582423"/>
          </a:xfrm>
          <a:prstGeom prst="rect">
            <a:avLst/>
          </a:prstGeom>
          <a:noFill/>
          <a:ln>
            <a:noFill/>
          </a:ln>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a:solidFill>
                  <a:srgbClr val="44546A"/>
                </a:solidFill>
                <a:latin typeface="Arial" panose="020B0604020202020204" pitchFamily="34" charset="0"/>
                <a:cs typeface="Arial" panose="020B0604020202020204" pitchFamily="34" charset="0"/>
              </a:rPr>
              <a:t>Leading Global Food &amp; Beverages Corporation</a:t>
            </a:r>
          </a:p>
        </p:txBody>
      </p:sp>
      <p:pic>
        <p:nvPicPr>
          <p:cNvPr id="147" name="Picture 146"/>
          <p:cNvPicPr>
            <a:picLocks noChangeAspect="1"/>
          </p:cNvPicPr>
          <p:nvPr/>
        </p:nvPicPr>
        <p:blipFill>
          <a:blip r:embed="rId3"/>
          <a:stretch>
            <a:fillRect/>
          </a:stretch>
        </p:blipFill>
        <p:spPr>
          <a:xfrm>
            <a:off x="1069033" y="3806394"/>
            <a:ext cx="9674784" cy="2978426"/>
          </a:xfrm>
          <a:prstGeom prst="rect">
            <a:avLst/>
          </a:prstGeom>
        </p:spPr>
      </p:pic>
    </p:spTree>
    <p:extLst>
      <p:ext uri="{BB962C8B-B14F-4D97-AF65-F5344CB8AC3E}">
        <p14:creationId xmlns:p14="http://schemas.microsoft.com/office/powerpoint/2010/main" val="31617579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FC50A1-1AF5-4729-8DBF-D3821D3A8087}"/>
              </a:ext>
            </a:extLst>
          </p:cNvPr>
          <p:cNvSpPr>
            <a:spLocks noGrp="1"/>
          </p:cNvSpPr>
          <p:nvPr>
            <p:ph type="title"/>
          </p:nvPr>
        </p:nvSpPr>
        <p:spPr/>
        <p:txBody>
          <a:bodyPr/>
          <a:lstStyle/>
          <a:p>
            <a:r>
              <a:rPr lang="en-US" dirty="0"/>
              <a:t>Agenda</a:t>
            </a:r>
          </a:p>
        </p:txBody>
      </p:sp>
      <p:grpSp>
        <p:nvGrpSpPr>
          <p:cNvPr id="20" name="Group 19">
            <a:extLst>
              <a:ext uri="{FF2B5EF4-FFF2-40B4-BE49-F238E27FC236}">
                <a16:creationId xmlns:a16="http://schemas.microsoft.com/office/drawing/2014/main" id="{A179DDD5-5E67-4BEB-AC6F-FB590813C32E}"/>
              </a:ext>
            </a:extLst>
          </p:cNvPr>
          <p:cNvGrpSpPr/>
          <p:nvPr/>
        </p:nvGrpSpPr>
        <p:grpSpPr>
          <a:xfrm>
            <a:off x="799562" y="1153206"/>
            <a:ext cx="10352997" cy="731779"/>
            <a:chOff x="1193569" y="1270441"/>
            <a:chExt cx="10352997" cy="731779"/>
          </a:xfrm>
        </p:grpSpPr>
        <p:sp>
          <p:nvSpPr>
            <p:cNvPr id="21" name="Abgerundetes Rechteck 37">
              <a:hlinkClick r:id="" action="ppaction://noaction"/>
              <a:extLst>
                <a:ext uri="{FF2B5EF4-FFF2-40B4-BE49-F238E27FC236}">
                  <a16:creationId xmlns:a16="http://schemas.microsoft.com/office/drawing/2014/main" id="{8514455E-C775-4F8C-9663-E9D33A30B2C2}"/>
                </a:ext>
              </a:extLst>
            </p:cNvPr>
            <p:cNvSpPr/>
            <p:nvPr/>
          </p:nvSpPr>
          <p:spPr bwMode="gray">
            <a:xfrm>
              <a:off x="1193569" y="1270441"/>
              <a:ext cx="733415" cy="731520"/>
            </a:xfrm>
            <a:prstGeom prst="roundRect">
              <a:avLst>
                <a:gd name="adj" fmla="val 9083"/>
              </a:avLst>
            </a:prstGeom>
            <a:gradFill flip="none" rotWithShape="1">
              <a:gsLst>
                <a:gs pos="0">
                  <a:srgbClr val="D7D7D7"/>
                </a:gs>
                <a:gs pos="100000">
                  <a:srgbClr val="FFFFFF"/>
                </a:gs>
              </a:gsLst>
              <a:lin ang="16200000" scaled="1"/>
              <a:tileRect/>
            </a:gradFill>
            <a:ln w="12700">
              <a:solidFill>
                <a:srgbClr val="C0C0C0"/>
              </a:solidFill>
              <a:miter lim="800000"/>
              <a:headEnd/>
              <a:tailEnd/>
            </a:ln>
            <a:effectLst>
              <a:outerShdw blurRad="127000" dist="63500" dir="2700000" algn="tl" rotWithShape="0">
                <a:prstClr val="black">
                  <a:alpha val="40000"/>
                </a:prstClr>
              </a:outerShdw>
            </a:effectLst>
          </p:spPr>
          <p:txBody>
            <a:bodyPr lIns="0" tIns="0" rIns="0" bIns="0" anchor="ctr"/>
            <a:lstStyle/>
            <a:p>
              <a:pPr algn="ctr"/>
              <a:r>
                <a:rPr lang="en-US" sz="4000" b="1" dirty="0">
                  <a:solidFill>
                    <a:srgbClr val="808080"/>
                  </a:solidFill>
                  <a:effectLst>
                    <a:innerShdw blurRad="76200" dist="50800" dir="13500000">
                      <a:prstClr val="black">
                        <a:alpha val="40000"/>
                      </a:prstClr>
                    </a:innerShdw>
                  </a:effectLst>
                </a:rPr>
                <a:t>1</a:t>
              </a:r>
            </a:p>
          </p:txBody>
        </p:sp>
        <p:grpSp>
          <p:nvGrpSpPr>
            <p:cNvPr id="22" name="Group 21">
              <a:extLst>
                <a:ext uri="{FF2B5EF4-FFF2-40B4-BE49-F238E27FC236}">
                  <a16:creationId xmlns:a16="http://schemas.microsoft.com/office/drawing/2014/main" id="{8E83A3BC-B242-430F-9605-ADE02E7AB91B}"/>
                </a:ext>
              </a:extLst>
            </p:cNvPr>
            <p:cNvGrpSpPr/>
            <p:nvPr/>
          </p:nvGrpSpPr>
          <p:grpSpPr>
            <a:xfrm>
              <a:off x="1983934" y="1270700"/>
              <a:ext cx="9562632" cy="731520"/>
              <a:chOff x="1983934" y="1270700"/>
              <a:chExt cx="9562632" cy="731520"/>
            </a:xfrm>
          </p:grpSpPr>
          <p:sp>
            <p:nvSpPr>
              <p:cNvPr id="23" name="Rectangle 9">
                <a:extLst>
                  <a:ext uri="{FF2B5EF4-FFF2-40B4-BE49-F238E27FC236}">
                    <a16:creationId xmlns:a16="http://schemas.microsoft.com/office/drawing/2014/main" id="{D55A2FB3-CBA7-4045-8885-6CFA408553FE}"/>
                  </a:ext>
                </a:extLst>
              </p:cNvPr>
              <p:cNvSpPr>
                <a:spLocks noChangeArrowheads="1"/>
              </p:cNvSpPr>
              <p:nvPr/>
            </p:nvSpPr>
            <p:spPr bwMode="gray">
              <a:xfrm>
                <a:off x="1983934" y="1270700"/>
                <a:ext cx="9562632" cy="731520"/>
              </a:xfrm>
              <a:prstGeom prst="rect">
                <a:avLst/>
              </a:prstGeom>
              <a:solidFill>
                <a:srgbClr val="FFFFFF"/>
              </a:solidFill>
              <a:ln w="12700">
                <a:solidFill>
                  <a:srgbClr val="C0C0C0"/>
                </a:solidFill>
                <a:miter lim="800000"/>
                <a:headEnd/>
                <a:tailEnd/>
              </a:ln>
              <a:effectLst>
                <a:outerShdw blurRad="127000" dist="63500" dir="2700000" algn="tl" rotWithShape="0">
                  <a:prstClr val="black">
                    <a:alpha val="40000"/>
                  </a:prstClr>
                </a:outerShdw>
              </a:effectLst>
              <a:extLst/>
            </p:spPr>
            <p:txBody>
              <a:bodyPr lIns="288000" tIns="36000" rIns="216000" bIns="36000" anchor="ctr"/>
              <a:lstStyle/>
              <a:p>
                <a:pPr>
                  <a:spcAft>
                    <a:spcPct val="20000"/>
                  </a:spcAft>
                </a:pPr>
                <a:endParaRPr lang="en-US" sz="2000" dirty="0">
                  <a:solidFill>
                    <a:srgbClr val="404040"/>
                  </a:solidFill>
                </a:endParaRPr>
              </a:p>
            </p:txBody>
          </p:sp>
          <p:sp>
            <p:nvSpPr>
              <p:cNvPr id="24" name="Rectangle 24">
                <a:extLst>
                  <a:ext uri="{FF2B5EF4-FFF2-40B4-BE49-F238E27FC236}">
                    <a16:creationId xmlns:a16="http://schemas.microsoft.com/office/drawing/2014/main" id="{34EE090E-B9EB-4971-AC76-D87AE3BB7B99}"/>
                  </a:ext>
                </a:extLst>
              </p:cNvPr>
              <p:cNvSpPr txBox="1"/>
              <p:nvPr/>
            </p:nvSpPr>
            <p:spPr>
              <a:xfrm>
                <a:off x="2101249" y="1489862"/>
                <a:ext cx="9321987" cy="307777"/>
              </a:xfrm>
              <a:prstGeom prst="rect">
                <a:avLst/>
              </a:prstGeom>
            </p:spPr>
            <p:txBody>
              <a:bodyPr vert="horz" wrap="square" lIns="0" tIns="0" rIns="0" bIns="0" rtlCol="0" anchor="ctr" anchorCtr="0">
                <a:spAutoFit/>
              </a:bodyPr>
              <a:lstStyle>
                <a:defPPr>
                  <a:defRPr lang="en-US"/>
                </a:defPPr>
                <a:lvl1pPr lvl="0" indent="0" eaLnBrk="0" fontAlgn="base" hangingPunct="0">
                  <a:spcBef>
                    <a:spcPct val="60000"/>
                  </a:spcBef>
                  <a:spcAft>
                    <a:spcPct val="0"/>
                  </a:spcAft>
                  <a:buClr>
                    <a:schemeClr val="accent1"/>
                  </a:buClr>
                  <a:buFont typeface="Wingdings" pitchFamily="2" charset="2"/>
                  <a:buNone/>
                  <a:defRPr sz="2000" b="0" kern="0">
                    <a:solidFill>
                      <a:schemeClr val="bg2">
                        <a:lumMod val="25000"/>
                      </a:schemeClr>
                    </a:solidFill>
                    <a:latin typeface="Segoe UI" panose="020B0502040204020203" pitchFamily="34" charset="0"/>
                    <a:ea typeface="Segoe UI" panose="020B0502040204020203" pitchFamily="34" charset="0"/>
                    <a:cs typeface="Segoe UI" panose="020B0502040204020203" pitchFamily="34" charset="0"/>
                  </a:defRPr>
                </a:lvl1pPr>
                <a:lvl2pPr marL="381000" lvl="1" indent="-188913" eaLnBrk="0" fontAlgn="base" hangingPunct="0">
                  <a:spcBef>
                    <a:spcPct val="30000"/>
                  </a:spcBef>
                  <a:spcAft>
                    <a:spcPct val="0"/>
                  </a:spcAft>
                  <a:buClr>
                    <a:schemeClr val="accent1"/>
                  </a:buClr>
                  <a:buChar char="-"/>
                  <a:defRPr sz="2000"/>
                </a:lvl2pPr>
                <a:lvl3pPr marL="561975" lvl="2" indent="-179388" eaLnBrk="0" fontAlgn="base" hangingPunct="0">
                  <a:spcBef>
                    <a:spcPct val="30000"/>
                  </a:spcBef>
                  <a:spcAft>
                    <a:spcPct val="0"/>
                  </a:spcAft>
                  <a:buClr>
                    <a:schemeClr val="accent1"/>
                  </a:buClr>
                  <a:buFont typeface="Wingdings" pitchFamily="2" charset="2"/>
                  <a:buChar char="§"/>
                  <a:defRPr sz="1600"/>
                </a:lvl3pPr>
                <a:lvl4pPr marL="768350" lvl="3" indent="-204788" eaLnBrk="0" fontAlgn="base" hangingPunct="0">
                  <a:spcBef>
                    <a:spcPct val="30000"/>
                  </a:spcBef>
                  <a:spcAft>
                    <a:spcPct val="0"/>
                  </a:spcAft>
                  <a:buClr>
                    <a:schemeClr val="accent1"/>
                  </a:buClr>
                  <a:buFont typeface="Arial" pitchFamily="34" charset="0"/>
                  <a:buChar char="-"/>
                  <a:defRPr sz="1400"/>
                </a:lvl4pPr>
                <a:lvl5pPr marL="1050925" lvl="4" indent="-168275" eaLnBrk="0" fontAlgn="base" hangingPunct="0">
                  <a:spcBef>
                    <a:spcPct val="40000"/>
                  </a:spcBef>
                  <a:spcAft>
                    <a:spcPct val="0"/>
                  </a:spcAft>
                  <a:buClr>
                    <a:schemeClr val="accent1"/>
                  </a:buClr>
                  <a:buFont typeface="Wingdings" pitchFamily="2" charset="2"/>
                  <a:buChar char="»"/>
                  <a:defRPr sz="2000">
                    <a:latin typeface="Arial" charset="0"/>
                  </a:defRPr>
                </a:lvl5pPr>
                <a:lvl6pPr marL="1508125" indent="-168275" eaLnBrk="0" fontAlgn="base" hangingPunct="0">
                  <a:spcBef>
                    <a:spcPct val="40000"/>
                  </a:spcBef>
                  <a:spcAft>
                    <a:spcPct val="0"/>
                  </a:spcAft>
                  <a:buClr>
                    <a:schemeClr val="accent1"/>
                  </a:buClr>
                  <a:buFont typeface="Wingdings" pitchFamily="2" charset="2"/>
                  <a:buChar char="»"/>
                  <a:defRPr sz="2000">
                    <a:latin typeface="Arial" charset="0"/>
                  </a:defRPr>
                </a:lvl6pPr>
                <a:lvl7pPr marL="1965325" indent="-168275" eaLnBrk="0" fontAlgn="base" hangingPunct="0">
                  <a:spcBef>
                    <a:spcPct val="40000"/>
                  </a:spcBef>
                  <a:spcAft>
                    <a:spcPct val="0"/>
                  </a:spcAft>
                  <a:buClr>
                    <a:schemeClr val="accent1"/>
                  </a:buClr>
                  <a:buFont typeface="Wingdings" pitchFamily="2" charset="2"/>
                  <a:buChar char="»"/>
                  <a:defRPr sz="2000">
                    <a:latin typeface="Arial" charset="0"/>
                  </a:defRPr>
                </a:lvl7pPr>
                <a:lvl8pPr marL="2422525" indent="-168275" eaLnBrk="0" fontAlgn="base" hangingPunct="0">
                  <a:spcBef>
                    <a:spcPct val="40000"/>
                  </a:spcBef>
                  <a:spcAft>
                    <a:spcPct val="0"/>
                  </a:spcAft>
                  <a:buClr>
                    <a:schemeClr val="accent1"/>
                  </a:buClr>
                  <a:buFont typeface="Wingdings" pitchFamily="2" charset="2"/>
                  <a:buChar char="»"/>
                  <a:defRPr sz="2000">
                    <a:latin typeface="Arial" charset="0"/>
                  </a:defRPr>
                </a:lvl8pPr>
                <a:lvl9pPr marL="2879725" indent="-168275" eaLnBrk="0" fontAlgn="base" hangingPunct="0">
                  <a:spcBef>
                    <a:spcPct val="40000"/>
                  </a:spcBef>
                  <a:spcAft>
                    <a:spcPct val="0"/>
                  </a:spcAft>
                  <a:buClr>
                    <a:schemeClr val="accent1"/>
                  </a:buClr>
                  <a:buFont typeface="Wingdings" pitchFamily="2" charset="2"/>
                  <a:buChar char="»"/>
                  <a:defRPr sz="2000">
                    <a:latin typeface="Arial" charset="0"/>
                  </a:defRPr>
                </a:lvl9pPr>
              </a:lstStyle>
              <a:p>
                <a:r>
                  <a:rPr lang="en-US" dirty="0">
                    <a:solidFill>
                      <a:schemeClr val="tx1">
                        <a:lumMod val="75000"/>
                        <a:lumOff val="25000"/>
                      </a:schemeClr>
                    </a:solidFill>
                    <a:latin typeface="Arial" panose="020B0604020202020204" pitchFamily="34" charset="0"/>
                    <a:cs typeface="Arial" panose="020B0604020202020204" pitchFamily="34" charset="0"/>
                  </a:rPr>
                  <a:t>LV Overview on Data Driven Decision Making</a:t>
                </a:r>
              </a:p>
            </p:txBody>
          </p:sp>
        </p:grpSp>
      </p:grpSp>
      <p:grpSp>
        <p:nvGrpSpPr>
          <p:cNvPr id="31" name="Group 30">
            <a:extLst>
              <a:ext uri="{FF2B5EF4-FFF2-40B4-BE49-F238E27FC236}">
                <a16:creationId xmlns:a16="http://schemas.microsoft.com/office/drawing/2014/main" id="{A179DDD5-5E67-4BEB-AC6F-FB590813C32E}"/>
              </a:ext>
            </a:extLst>
          </p:cNvPr>
          <p:cNvGrpSpPr/>
          <p:nvPr/>
        </p:nvGrpSpPr>
        <p:grpSpPr>
          <a:xfrm>
            <a:off x="799562" y="2032262"/>
            <a:ext cx="10352997" cy="731779"/>
            <a:chOff x="1193569" y="1270441"/>
            <a:chExt cx="10352997" cy="731779"/>
          </a:xfrm>
        </p:grpSpPr>
        <p:sp>
          <p:nvSpPr>
            <p:cNvPr id="33" name="Abgerundetes Rechteck 37">
              <a:hlinkClick r:id="" action="ppaction://noaction"/>
              <a:extLst>
                <a:ext uri="{FF2B5EF4-FFF2-40B4-BE49-F238E27FC236}">
                  <a16:creationId xmlns:a16="http://schemas.microsoft.com/office/drawing/2014/main" id="{8514455E-C775-4F8C-9663-E9D33A30B2C2}"/>
                </a:ext>
              </a:extLst>
            </p:cNvPr>
            <p:cNvSpPr/>
            <p:nvPr/>
          </p:nvSpPr>
          <p:spPr bwMode="gray">
            <a:xfrm>
              <a:off x="1193569" y="1270441"/>
              <a:ext cx="733415" cy="731520"/>
            </a:xfrm>
            <a:prstGeom prst="roundRect">
              <a:avLst>
                <a:gd name="adj" fmla="val 9083"/>
              </a:avLst>
            </a:prstGeom>
            <a:gradFill flip="none" rotWithShape="1">
              <a:gsLst>
                <a:gs pos="0">
                  <a:srgbClr val="D7D7D7"/>
                </a:gs>
                <a:gs pos="100000">
                  <a:srgbClr val="FFFFFF"/>
                </a:gs>
              </a:gsLst>
              <a:lin ang="16200000" scaled="1"/>
              <a:tileRect/>
            </a:gradFill>
            <a:ln w="12700">
              <a:solidFill>
                <a:srgbClr val="C0C0C0"/>
              </a:solidFill>
              <a:miter lim="800000"/>
              <a:headEnd/>
              <a:tailEnd/>
            </a:ln>
            <a:effectLst>
              <a:outerShdw blurRad="127000" dist="63500" dir="2700000" algn="tl" rotWithShape="0">
                <a:prstClr val="black">
                  <a:alpha val="40000"/>
                </a:prstClr>
              </a:outerShdw>
            </a:effectLst>
          </p:spPr>
          <p:txBody>
            <a:bodyPr lIns="0" tIns="0" rIns="0" bIns="0" anchor="ctr"/>
            <a:lstStyle/>
            <a:p>
              <a:pPr algn="ctr"/>
              <a:r>
                <a:rPr lang="en-US" sz="4000" b="1" dirty="0">
                  <a:solidFill>
                    <a:srgbClr val="808080"/>
                  </a:solidFill>
                  <a:effectLst>
                    <a:innerShdw blurRad="76200" dist="50800" dir="13500000">
                      <a:prstClr val="black">
                        <a:alpha val="40000"/>
                      </a:prstClr>
                    </a:innerShdw>
                  </a:effectLst>
                </a:rPr>
                <a:t>2</a:t>
              </a:r>
            </a:p>
          </p:txBody>
        </p:sp>
        <p:grpSp>
          <p:nvGrpSpPr>
            <p:cNvPr id="37" name="Group 36">
              <a:extLst>
                <a:ext uri="{FF2B5EF4-FFF2-40B4-BE49-F238E27FC236}">
                  <a16:creationId xmlns:a16="http://schemas.microsoft.com/office/drawing/2014/main" id="{8E83A3BC-B242-430F-9605-ADE02E7AB91B}"/>
                </a:ext>
              </a:extLst>
            </p:cNvPr>
            <p:cNvGrpSpPr/>
            <p:nvPr/>
          </p:nvGrpSpPr>
          <p:grpSpPr>
            <a:xfrm>
              <a:off x="1983934" y="1270700"/>
              <a:ext cx="9562632" cy="731520"/>
              <a:chOff x="1983934" y="1270700"/>
              <a:chExt cx="9562632" cy="731520"/>
            </a:xfrm>
          </p:grpSpPr>
          <p:sp>
            <p:nvSpPr>
              <p:cNvPr id="38" name="Rectangle 9">
                <a:extLst>
                  <a:ext uri="{FF2B5EF4-FFF2-40B4-BE49-F238E27FC236}">
                    <a16:creationId xmlns:a16="http://schemas.microsoft.com/office/drawing/2014/main" id="{D55A2FB3-CBA7-4045-8885-6CFA408553FE}"/>
                  </a:ext>
                </a:extLst>
              </p:cNvPr>
              <p:cNvSpPr>
                <a:spLocks noChangeArrowheads="1"/>
              </p:cNvSpPr>
              <p:nvPr/>
            </p:nvSpPr>
            <p:spPr bwMode="gray">
              <a:xfrm>
                <a:off x="1983934" y="1270700"/>
                <a:ext cx="9562632" cy="731520"/>
              </a:xfrm>
              <a:prstGeom prst="rect">
                <a:avLst/>
              </a:prstGeom>
              <a:solidFill>
                <a:srgbClr val="FFFFFF"/>
              </a:solidFill>
              <a:ln w="12700">
                <a:solidFill>
                  <a:srgbClr val="C0C0C0"/>
                </a:solidFill>
                <a:miter lim="800000"/>
                <a:headEnd/>
                <a:tailEnd/>
              </a:ln>
              <a:effectLst>
                <a:outerShdw blurRad="127000" dist="63500" dir="2700000" algn="tl" rotWithShape="0">
                  <a:prstClr val="black">
                    <a:alpha val="40000"/>
                  </a:prstClr>
                </a:outerShdw>
              </a:effectLst>
              <a:extLst/>
            </p:spPr>
            <p:txBody>
              <a:bodyPr lIns="288000" tIns="36000" rIns="216000" bIns="36000" anchor="ctr"/>
              <a:lstStyle/>
              <a:p>
                <a:pPr>
                  <a:spcAft>
                    <a:spcPct val="20000"/>
                  </a:spcAft>
                </a:pPr>
                <a:endParaRPr lang="en-US" sz="2000" dirty="0">
                  <a:solidFill>
                    <a:srgbClr val="404040"/>
                  </a:solidFill>
                </a:endParaRPr>
              </a:p>
            </p:txBody>
          </p:sp>
          <p:sp>
            <p:nvSpPr>
              <p:cNvPr id="39" name="Rectangle 24">
                <a:extLst>
                  <a:ext uri="{FF2B5EF4-FFF2-40B4-BE49-F238E27FC236}">
                    <a16:creationId xmlns:a16="http://schemas.microsoft.com/office/drawing/2014/main" id="{34EE090E-B9EB-4971-AC76-D87AE3BB7B99}"/>
                  </a:ext>
                </a:extLst>
              </p:cNvPr>
              <p:cNvSpPr txBox="1"/>
              <p:nvPr/>
            </p:nvSpPr>
            <p:spPr>
              <a:xfrm>
                <a:off x="2101249" y="1489862"/>
                <a:ext cx="9321987" cy="307777"/>
              </a:xfrm>
              <a:prstGeom prst="rect">
                <a:avLst/>
              </a:prstGeom>
            </p:spPr>
            <p:txBody>
              <a:bodyPr vert="horz" wrap="square" lIns="0" tIns="0" rIns="0" bIns="0" rtlCol="0" anchor="ctr" anchorCtr="0">
                <a:spAutoFit/>
              </a:bodyPr>
              <a:lstStyle>
                <a:defPPr>
                  <a:defRPr lang="en-US"/>
                </a:defPPr>
                <a:lvl1pPr lvl="0" indent="0" eaLnBrk="0" fontAlgn="base" hangingPunct="0">
                  <a:spcBef>
                    <a:spcPct val="60000"/>
                  </a:spcBef>
                  <a:spcAft>
                    <a:spcPct val="0"/>
                  </a:spcAft>
                  <a:buClr>
                    <a:schemeClr val="accent1"/>
                  </a:buClr>
                  <a:buFont typeface="Wingdings" pitchFamily="2" charset="2"/>
                  <a:buNone/>
                  <a:defRPr sz="2000" b="0" kern="0">
                    <a:solidFill>
                      <a:schemeClr val="bg2">
                        <a:lumMod val="25000"/>
                      </a:schemeClr>
                    </a:solidFill>
                    <a:latin typeface="Segoe UI" panose="020B0502040204020203" pitchFamily="34" charset="0"/>
                    <a:ea typeface="Segoe UI" panose="020B0502040204020203" pitchFamily="34" charset="0"/>
                    <a:cs typeface="Segoe UI" panose="020B0502040204020203" pitchFamily="34" charset="0"/>
                  </a:defRPr>
                </a:lvl1pPr>
                <a:lvl2pPr marL="381000" lvl="1" indent="-188913" eaLnBrk="0" fontAlgn="base" hangingPunct="0">
                  <a:spcBef>
                    <a:spcPct val="30000"/>
                  </a:spcBef>
                  <a:spcAft>
                    <a:spcPct val="0"/>
                  </a:spcAft>
                  <a:buClr>
                    <a:schemeClr val="accent1"/>
                  </a:buClr>
                  <a:buChar char="-"/>
                  <a:defRPr sz="2000"/>
                </a:lvl2pPr>
                <a:lvl3pPr marL="561975" lvl="2" indent="-179388" eaLnBrk="0" fontAlgn="base" hangingPunct="0">
                  <a:spcBef>
                    <a:spcPct val="30000"/>
                  </a:spcBef>
                  <a:spcAft>
                    <a:spcPct val="0"/>
                  </a:spcAft>
                  <a:buClr>
                    <a:schemeClr val="accent1"/>
                  </a:buClr>
                  <a:buFont typeface="Wingdings" pitchFamily="2" charset="2"/>
                  <a:buChar char="§"/>
                  <a:defRPr sz="1600"/>
                </a:lvl3pPr>
                <a:lvl4pPr marL="768350" lvl="3" indent="-204788" eaLnBrk="0" fontAlgn="base" hangingPunct="0">
                  <a:spcBef>
                    <a:spcPct val="30000"/>
                  </a:spcBef>
                  <a:spcAft>
                    <a:spcPct val="0"/>
                  </a:spcAft>
                  <a:buClr>
                    <a:schemeClr val="accent1"/>
                  </a:buClr>
                  <a:buFont typeface="Arial" pitchFamily="34" charset="0"/>
                  <a:buChar char="-"/>
                  <a:defRPr sz="1400"/>
                </a:lvl4pPr>
                <a:lvl5pPr marL="1050925" lvl="4" indent="-168275" eaLnBrk="0" fontAlgn="base" hangingPunct="0">
                  <a:spcBef>
                    <a:spcPct val="40000"/>
                  </a:spcBef>
                  <a:spcAft>
                    <a:spcPct val="0"/>
                  </a:spcAft>
                  <a:buClr>
                    <a:schemeClr val="accent1"/>
                  </a:buClr>
                  <a:buFont typeface="Wingdings" pitchFamily="2" charset="2"/>
                  <a:buChar char="»"/>
                  <a:defRPr sz="2000">
                    <a:latin typeface="Arial" charset="0"/>
                  </a:defRPr>
                </a:lvl5pPr>
                <a:lvl6pPr marL="1508125" indent="-168275" eaLnBrk="0" fontAlgn="base" hangingPunct="0">
                  <a:spcBef>
                    <a:spcPct val="40000"/>
                  </a:spcBef>
                  <a:spcAft>
                    <a:spcPct val="0"/>
                  </a:spcAft>
                  <a:buClr>
                    <a:schemeClr val="accent1"/>
                  </a:buClr>
                  <a:buFont typeface="Wingdings" pitchFamily="2" charset="2"/>
                  <a:buChar char="»"/>
                  <a:defRPr sz="2000">
                    <a:latin typeface="Arial" charset="0"/>
                  </a:defRPr>
                </a:lvl6pPr>
                <a:lvl7pPr marL="1965325" indent="-168275" eaLnBrk="0" fontAlgn="base" hangingPunct="0">
                  <a:spcBef>
                    <a:spcPct val="40000"/>
                  </a:spcBef>
                  <a:spcAft>
                    <a:spcPct val="0"/>
                  </a:spcAft>
                  <a:buClr>
                    <a:schemeClr val="accent1"/>
                  </a:buClr>
                  <a:buFont typeface="Wingdings" pitchFamily="2" charset="2"/>
                  <a:buChar char="»"/>
                  <a:defRPr sz="2000">
                    <a:latin typeface="Arial" charset="0"/>
                  </a:defRPr>
                </a:lvl7pPr>
                <a:lvl8pPr marL="2422525" indent="-168275" eaLnBrk="0" fontAlgn="base" hangingPunct="0">
                  <a:spcBef>
                    <a:spcPct val="40000"/>
                  </a:spcBef>
                  <a:spcAft>
                    <a:spcPct val="0"/>
                  </a:spcAft>
                  <a:buClr>
                    <a:schemeClr val="accent1"/>
                  </a:buClr>
                  <a:buFont typeface="Wingdings" pitchFamily="2" charset="2"/>
                  <a:buChar char="»"/>
                  <a:defRPr sz="2000">
                    <a:latin typeface="Arial" charset="0"/>
                  </a:defRPr>
                </a:lvl8pPr>
                <a:lvl9pPr marL="2879725" indent="-168275" eaLnBrk="0" fontAlgn="base" hangingPunct="0">
                  <a:spcBef>
                    <a:spcPct val="40000"/>
                  </a:spcBef>
                  <a:spcAft>
                    <a:spcPct val="0"/>
                  </a:spcAft>
                  <a:buClr>
                    <a:schemeClr val="accent1"/>
                  </a:buClr>
                  <a:buFont typeface="Wingdings" pitchFamily="2" charset="2"/>
                  <a:buChar char="»"/>
                  <a:defRPr sz="2000">
                    <a:latin typeface="Arial" charset="0"/>
                  </a:defRPr>
                </a:lvl9pPr>
              </a:lstStyle>
              <a:p>
                <a:r>
                  <a:rPr lang="en-US" dirty="0">
                    <a:solidFill>
                      <a:schemeClr val="tx1">
                        <a:lumMod val="75000"/>
                        <a:lumOff val="25000"/>
                      </a:schemeClr>
                    </a:solidFill>
                    <a:latin typeface="Arial" panose="020B0604020202020204" pitchFamily="34" charset="0"/>
                    <a:cs typeface="Arial" panose="020B0604020202020204" pitchFamily="34" charset="0"/>
                  </a:rPr>
                  <a:t>Integration of Data from Multiple Sources for creating Data Lake</a:t>
                </a:r>
              </a:p>
            </p:txBody>
          </p:sp>
        </p:grpSp>
      </p:grpSp>
      <p:grpSp>
        <p:nvGrpSpPr>
          <p:cNvPr id="40" name="Group 39">
            <a:extLst>
              <a:ext uri="{FF2B5EF4-FFF2-40B4-BE49-F238E27FC236}">
                <a16:creationId xmlns:a16="http://schemas.microsoft.com/office/drawing/2014/main" id="{A179DDD5-5E67-4BEB-AC6F-FB590813C32E}"/>
              </a:ext>
            </a:extLst>
          </p:cNvPr>
          <p:cNvGrpSpPr/>
          <p:nvPr/>
        </p:nvGrpSpPr>
        <p:grpSpPr>
          <a:xfrm>
            <a:off x="799562" y="2939424"/>
            <a:ext cx="10352997" cy="731779"/>
            <a:chOff x="1193569" y="1270441"/>
            <a:chExt cx="10352997" cy="731779"/>
          </a:xfrm>
        </p:grpSpPr>
        <p:sp>
          <p:nvSpPr>
            <p:cNvPr id="41" name="Abgerundetes Rechteck 37">
              <a:hlinkClick r:id="" action="ppaction://noaction"/>
              <a:extLst>
                <a:ext uri="{FF2B5EF4-FFF2-40B4-BE49-F238E27FC236}">
                  <a16:creationId xmlns:a16="http://schemas.microsoft.com/office/drawing/2014/main" id="{8514455E-C775-4F8C-9663-E9D33A30B2C2}"/>
                </a:ext>
              </a:extLst>
            </p:cNvPr>
            <p:cNvSpPr/>
            <p:nvPr/>
          </p:nvSpPr>
          <p:spPr bwMode="gray">
            <a:xfrm>
              <a:off x="1193569" y="1270441"/>
              <a:ext cx="733415" cy="731520"/>
            </a:xfrm>
            <a:prstGeom prst="roundRect">
              <a:avLst>
                <a:gd name="adj" fmla="val 9083"/>
              </a:avLst>
            </a:prstGeom>
            <a:gradFill flip="none" rotWithShape="1">
              <a:gsLst>
                <a:gs pos="0">
                  <a:srgbClr val="D7D7D7"/>
                </a:gs>
                <a:gs pos="100000">
                  <a:srgbClr val="FFFFFF"/>
                </a:gs>
              </a:gsLst>
              <a:lin ang="16200000" scaled="1"/>
              <a:tileRect/>
            </a:gradFill>
            <a:ln w="12700">
              <a:solidFill>
                <a:srgbClr val="C0C0C0"/>
              </a:solidFill>
              <a:miter lim="800000"/>
              <a:headEnd/>
              <a:tailEnd/>
            </a:ln>
            <a:effectLst>
              <a:outerShdw blurRad="127000" dist="63500" dir="2700000" algn="tl" rotWithShape="0">
                <a:prstClr val="black">
                  <a:alpha val="40000"/>
                </a:prstClr>
              </a:outerShdw>
            </a:effectLst>
          </p:spPr>
          <p:txBody>
            <a:bodyPr lIns="0" tIns="0" rIns="0" bIns="0" anchor="ctr"/>
            <a:lstStyle/>
            <a:p>
              <a:pPr algn="ctr"/>
              <a:r>
                <a:rPr lang="en-US" sz="4000" b="1" dirty="0">
                  <a:solidFill>
                    <a:srgbClr val="808080"/>
                  </a:solidFill>
                  <a:effectLst>
                    <a:innerShdw blurRad="76200" dist="50800" dir="13500000">
                      <a:prstClr val="black">
                        <a:alpha val="40000"/>
                      </a:prstClr>
                    </a:innerShdw>
                  </a:effectLst>
                </a:rPr>
                <a:t>3</a:t>
              </a:r>
            </a:p>
          </p:txBody>
        </p:sp>
        <p:grpSp>
          <p:nvGrpSpPr>
            <p:cNvPr id="45" name="Group 44">
              <a:extLst>
                <a:ext uri="{FF2B5EF4-FFF2-40B4-BE49-F238E27FC236}">
                  <a16:creationId xmlns:a16="http://schemas.microsoft.com/office/drawing/2014/main" id="{8E83A3BC-B242-430F-9605-ADE02E7AB91B}"/>
                </a:ext>
              </a:extLst>
            </p:cNvPr>
            <p:cNvGrpSpPr/>
            <p:nvPr/>
          </p:nvGrpSpPr>
          <p:grpSpPr>
            <a:xfrm>
              <a:off x="1983934" y="1270700"/>
              <a:ext cx="9562632" cy="731520"/>
              <a:chOff x="1983934" y="1270700"/>
              <a:chExt cx="9562632" cy="731520"/>
            </a:xfrm>
          </p:grpSpPr>
          <p:sp>
            <p:nvSpPr>
              <p:cNvPr id="46" name="Rectangle 9">
                <a:extLst>
                  <a:ext uri="{FF2B5EF4-FFF2-40B4-BE49-F238E27FC236}">
                    <a16:creationId xmlns:a16="http://schemas.microsoft.com/office/drawing/2014/main" id="{D55A2FB3-CBA7-4045-8885-6CFA408553FE}"/>
                  </a:ext>
                </a:extLst>
              </p:cNvPr>
              <p:cNvSpPr>
                <a:spLocks noChangeArrowheads="1"/>
              </p:cNvSpPr>
              <p:nvPr/>
            </p:nvSpPr>
            <p:spPr bwMode="gray">
              <a:xfrm>
                <a:off x="1983934" y="1270700"/>
                <a:ext cx="9562632" cy="731520"/>
              </a:xfrm>
              <a:prstGeom prst="rect">
                <a:avLst/>
              </a:prstGeom>
              <a:solidFill>
                <a:srgbClr val="FFFFFF"/>
              </a:solidFill>
              <a:ln w="12700">
                <a:solidFill>
                  <a:srgbClr val="C0C0C0"/>
                </a:solidFill>
                <a:miter lim="800000"/>
                <a:headEnd/>
                <a:tailEnd/>
              </a:ln>
              <a:effectLst>
                <a:outerShdw blurRad="127000" dist="63500" dir="2700000" algn="tl" rotWithShape="0">
                  <a:prstClr val="black">
                    <a:alpha val="40000"/>
                  </a:prstClr>
                </a:outerShdw>
              </a:effectLst>
              <a:extLst/>
            </p:spPr>
            <p:txBody>
              <a:bodyPr lIns="288000" tIns="36000" rIns="216000" bIns="36000" anchor="ctr"/>
              <a:lstStyle/>
              <a:p>
                <a:pPr>
                  <a:spcAft>
                    <a:spcPct val="20000"/>
                  </a:spcAft>
                </a:pPr>
                <a:endParaRPr lang="en-US" sz="2000" dirty="0">
                  <a:solidFill>
                    <a:srgbClr val="404040"/>
                  </a:solidFill>
                </a:endParaRPr>
              </a:p>
            </p:txBody>
          </p:sp>
          <p:sp>
            <p:nvSpPr>
              <p:cNvPr id="47" name="Rectangle 24">
                <a:extLst>
                  <a:ext uri="{FF2B5EF4-FFF2-40B4-BE49-F238E27FC236}">
                    <a16:creationId xmlns:a16="http://schemas.microsoft.com/office/drawing/2014/main" id="{34EE090E-B9EB-4971-AC76-D87AE3BB7B99}"/>
                  </a:ext>
                </a:extLst>
              </p:cNvPr>
              <p:cNvSpPr txBox="1"/>
              <p:nvPr/>
            </p:nvSpPr>
            <p:spPr>
              <a:xfrm>
                <a:off x="2101249" y="1489862"/>
                <a:ext cx="9321987" cy="307777"/>
              </a:xfrm>
              <a:prstGeom prst="rect">
                <a:avLst/>
              </a:prstGeom>
            </p:spPr>
            <p:txBody>
              <a:bodyPr vert="horz" wrap="square" lIns="0" tIns="0" rIns="0" bIns="0" rtlCol="0" anchor="ctr" anchorCtr="0">
                <a:spAutoFit/>
              </a:bodyPr>
              <a:lstStyle>
                <a:defPPr>
                  <a:defRPr lang="en-US"/>
                </a:defPPr>
                <a:lvl1pPr lvl="0" indent="0" eaLnBrk="0" fontAlgn="base" hangingPunct="0">
                  <a:spcBef>
                    <a:spcPct val="60000"/>
                  </a:spcBef>
                  <a:spcAft>
                    <a:spcPct val="0"/>
                  </a:spcAft>
                  <a:buClr>
                    <a:schemeClr val="accent1"/>
                  </a:buClr>
                  <a:buFont typeface="Wingdings" pitchFamily="2" charset="2"/>
                  <a:buNone/>
                  <a:defRPr sz="2000" b="0" kern="0">
                    <a:solidFill>
                      <a:schemeClr val="bg2">
                        <a:lumMod val="25000"/>
                      </a:schemeClr>
                    </a:solidFill>
                    <a:latin typeface="Segoe UI" panose="020B0502040204020203" pitchFamily="34" charset="0"/>
                    <a:ea typeface="Segoe UI" panose="020B0502040204020203" pitchFamily="34" charset="0"/>
                    <a:cs typeface="Segoe UI" panose="020B0502040204020203" pitchFamily="34" charset="0"/>
                  </a:defRPr>
                </a:lvl1pPr>
                <a:lvl2pPr marL="381000" lvl="1" indent="-188913" eaLnBrk="0" fontAlgn="base" hangingPunct="0">
                  <a:spcBef>
                    <a:spcPct val="30000"/>
                  </a:spcBef>
                  <a:spcAft>
                    <a:spcPct val="0"/>
                  </a:spcAft>
                  <a:buClr>
                    <a:schemeClr val="accent1"/>
                  </a:buClr>
                  <a:buChar char="-"/>
                  <a:defRPr sz="2000"/>
                </a:lvl2pPr>
                <a:lvl3pPr marL="561975" lvl="2" indent="-179388" eaLnBrk="0" fontAlgn="base" hangingPunct="0">
                  <a:spcBef>
                    <a:spcPct val="30000"/>
                  </a:spcBef>
                  <a:spcAft>
                    <a:spcPct val="0"/>
                  </a:spcAft>
                  <a:buClr>
                    <a:schemeClr val="accent1"/>
                  </a:buClr>
                  <a:buFont typeface="Wingdings" pitchFamily="2" charset="2"/>
                  <a:buChar char="§"/>
                  <a:defRPr sz="1600"/>
                </a:lvl3pPr>
                <a:lvl4pPr marL="768350" lvl="3" indent="-204788" eaLnBrk="0" fontAlgn="base" hangingPunct="0">
                  <a:spcBef>
                    <a:spcPct val="30000"/>
                  </a:spcBef>
                  <a:spcAft>
                    <a:spcPct val="0"/>
                  </a:spcAft>
                  <a:buClr>
                    <a:schemeClr val="accent1"/>
                  </a:buClr>
                  <a:buFont typeface="Arial" pitchFamily="34" charset="0"/>
                  <a:buChar char="-"/>
                  <a:defRPr sz="1400"/>
                </a:lvl4pPr>
                <a:lvl5pPr marL="1050925" lvl="4" indent="-168275" eaLnBrk="0" fontAlgn="base" hangingPunct="0">
                  <a:spcBef>
                    <a:spcPct val="40000"/>
                  </a:spcBef>
                  <a:spcAft>
                    <a:spcPct val="0"/>
                  </a:spcAft>
                  <a:buClr>
                    <a:schemeClr val="accent1"/>
                  </a:buClr>
                  <a:buFont typeface="Wingdings" pitchFamily="2" charset="2"/>
                  <a:buChar char="»"/>
                  <a:defRPr sz="2000">
                    <a:latin typeface="Arial" charset="0"/>
                  </a:defRPr>
                </a:lvl5pPr>
                <a:lvl6pPr marL="1508125" indent="-168275" eaLnBrk="0" fontAlgn="base" hangingPunct="0">
                  <a:spcBef>
                    <a:spcPct val="40000"/>
                  </a:spcBef>
                  <a:spcAft>
                    <a:spcPct val="0"/>
                  </a:spcAft>
                  <a:buClr>
                    <a:schemeClr val="accent1"/>
                  </a:buClr>
                  <a:buFont typeface="Wingdings" pitchFamily="2" charset="2"/>
                  <a:buChar char="»"/>
                  <a:defRPr sz="2000">
                    <a:latin typeface="Arial" charset="0"/>
                  </a:defRPr>
                </a:lvl6pPr>
                <a:lvl7pPr marL="1965325" indent="-168275" eaLnBrk="0" fontAlgn="base" hangingPunct="0">
                  <a:spcBef>
                    <a:spcPct val="40000"/>
                  </a:spcBef>
                  <a:spcAft>
                    <a:spcPct val="0"/>
                  </a:spcAft>
                  <a:buClr>
                    <a:schemeClr val="accent1"/>
                  </a:buClr>
                  <a:buFont typeface="Wingdings" pitchFamily="2" charset="2"/>
                  <a:buChar char="»"/>
                  <a:defRPr sz="2000">
                    <a:latin typeface="Arial" charset="0"/>
                  </a:defRPr>
                </a:lvl7pPr>
                <a:lvl8pPr marL="2422525" indent="-168275" eaLnBrk="0" fontAlgn="base" hangingPunct="0">
                  <a:spcBef>
                    <a:spcPct val="40000"/>
                  </a:spcBef>
                  <a:spcAft>
                    <a:spcPct val="0"/>
                  </a:spcAft>
                  <a:buClr>
                    <a:schemeClr val="accent1"/>
                  </a:buClr>
                  <a:buFont typeface="Wingdings" pitchFamily="2" charset="2"/>
                  <a:buChar char="»"/>
                  <a:defRPr sz="2000">
                    <a:latin typeface="Arial" charset="0"/>
                  </a:defRPr>
                </a:lvl8pPr>
                <a:lvl9pPr marL="2879725" indent="-168275" eaLnBrk="0" fontAlgn="base" hangingPunct="0">
                  <a:spcBef>
                    <a:spcPct val="40000"/>
                  </a:spcBef>
                  <a:spcAft>
                    <a:spcPct val="0"/>
                  </a:spcAft>
                  <a:buClr>
                    <a:schemeClr val="accent1"/>
                  </a:buClr>
                  <a:buFont typeface="Wingdings" pitchFamily="2" charset="2"/>
                  <a:buChar char="»"/>
                  <a:defRPr sz="2000">
                    <a:latin typeface="Arial" charset="0"/>
                  </a:defRPr>
                </a:lvl9pPr>
              </a:lstStyle>
              <a:p>
                <a:r>
                  <a:rPr lang="en-US" dirty="0">
                    <a:solidFill>
                      <a:schemeClr val="tx1">
                        <a:lumMod val="75000"/>
                        <a:lumOff val="25000"/>
                      </a:schemeClr>
                    </a:solidFill>
                    <a:latin typeface="Arial" panose="020B0604020202020204" pitchFamily="34" charset="0"/>
                    <a:cs typeface="Arial" panose="020B0604020202020204" pitchFamily="34" charset="0"/>
                  </a:rPr>
                  <a:t>Data as a Service / Dashboards / Interactive Analytics Tools </a:t>
                </a:r>
              </a:p>
            </p:txBody>
          </p:sp>
        </p:grpSp>
      </p:grpSp>
      <p:grpSp>
        <p:nvGrpSpPr>
          <p:cNvPr id="18" name="Group 17">
            <a:extLst>
              <a:ext uri="{FF2B5EF4-FFF2-40B4-BE49-F238E27FC236}">
                <a16:creationId xmlns:a16="http://schemas.microsoft.com/office/drawing/2014/main" id="{1D40CEFF-0CA4-4767-8069-C35AE8268D1E}"/>
              </a:ext>
            </a:extLst>
          </p:cNvPr>
          <p:cNvGrpSpPr/>
          <p:nvPr/>
        </p:nvGrpSpPr>
        <p:grpSpPr>
          <a:xfrm>
            <a:off x="799562" y="3846586"/>
            <a:ext cx="10352997" cy="731779"/>
            <a:chOff x="1193569" y="1270441"/>
            <a:chExt cx="10352997" cy="731779"/>
          </a:xfrm>
        </p:grpSpPr>
        <p:sp>
          <p:nvSpPr>
            <p:cNvPr id="19" name="Abgerundetes Rechteck 37">
              <a:hlinkClick r:id="" action="ppaction://noaction"/>
              <a:extLst>
                <a:ext uri="{FF2B5EF4-FFF2-40B4-BE49-F238E27FC236}">
                  <a16:creationId xmlns:a16="http://schemas.microsoft.com/office/drawing/2014/main" id="{6EBB9B26-2BB2-48F0-B8A0-662F18F8B712}"/>
                </a:ext>
              </a:extLst>
            </p:cNvPr>
            <p:cNvSpPr/>
            <p:nvPr/>
          </p:nvSpPr>
          <p:spPr bwMode="gray">
            <a:xfrm>
              <a:off x="1193569" y="1270441"/>
              <a:ext cx="733415" cy="731520"/>
            </a:xfrm>
            <a:prstGeom prst="roundRect">
              <a:avLst>
                <a:gd name="adj" fmla="val 9083"/>
              </a:avLst>
            </a:prstGeom>
            <a:gradFill flip="none" rotWithShape="1">
              <a:gsLst>
                <a:gs pos="0">
                  <a:srgbClr val="D7D7D7"/>
                </a:gs>
                <a:gs pos="100000">
                  <a:srgbClr val="FFFFFF"/>
                </a:gs>
              </a:gsLst>
              <a:lin ang="16200000" scaled="1"/>
              <a:tileRect/>
            </a:gradFill>
            <a:ln w="12700">
              <a:solidFill>
                <a:srgbClr val="C0C0C0"/>
              </a:solidFill>
              <a:miter lim="800000"/>
              <a:headEnd/>
              <a:tailEnd/>
            </a:ln>
            <a:effectLst>
              <a:outerShdw blurRad="127000" dist="63500" dir="2700000" algn="tl" rotWithShape="0">
                <a:prstClr val="black">
                  <a:alpha val="40000"/>
                </a:prstClr>
              </a:outerShdw>
            </a:effectLst>
          </p:spPr>
          <p:txBody>
            <a:bodyPr lIns="0" tIns="0" rIns="0" bIns="0" anchor="ctr"/>
            <a:lstStyle/>
            <a:p>
              <a:pPr algn="ctr"/>
              <a:r>
                <a:rPr lang="en-US" sz="4000" b="1" dirty="0">
                  <a:solidFill>
                    <a:srgbClr val="808080"/>
                  </a:solidFill>
                  <a:effectLst>
                    <a:innerShdw blurRad="76200" dist="50800" dir="13500000">
                      <a:prstClr val="black">
                        <a:alpha val="40000"/>
                      </a:prstClr>
                    </a:innerShdw>
                  </a:effectLst>
                </a:rPr>
                <a:t>4</a:t>
              </a:r>
            </a:p>
          </p:txBody>
        </p:sp>
        <p:grpSp>
          <p:nvGrpSpPr>
            <p:cNvPr id="25" name="Group 24">
              <a:extLst>
                <a:ext uri="{FF2B5EF4-FFF2-40B4-BE49-F238E27FC236}">
                  <a16:creationId xmlns:a16="http://schemas.microsoft.com/office/drawing/2014/main" id="{567E53A4-420B-4929-BBA0-8AF59B42DF7C}"/>
                </a:ext>
              </a:extLst>
            </p:cNvPr>
            <p:cNvGrpSpPr/>
            <p:nvPr/>
          </p:nvGrpSpPr>
          <p:grpSpPr>
            <a:xfrm>
              <a:off x="1983934" y="1270700"/>
              <a:ext cx="9562632" cy="731520"/>
              <a:chOff x="1983934" y="1270700"/>
              <a:chExt cx="9562632" cy="731520"/>
            </a:xfrm>
          </p:grpSpPr>
          <p:sp>
            <p:nvSpPr>
              <p:cNvPr id="26" name="Rectangle 9">
                <a:extLst>
                  <a:ext uri="{FF2B5EF4-FFF2-40B4-BE49-F238E27FC236}">
                    <a16:creationId xmlns:a16="http://schemas.microsoft.com/office/drawing/2014/main" id="{A760737D-2832-44FC-91AC-41B84183B0AC}"/>
                  </a:ext>
                </a:extLst>
              </p:cNvPr>
              <p:cNvSpPr>
                <a:spLocks noChangeArrowheads="1"/>
              </p:cNvSpPr>
              <p:nvPr/>
            </p:nvSpPr>
            <p:spPr bwMode="gray">
              <a:xfrm>
                <a:off x="1983934" y="1270700"/>
                <a:ext cx="9562632" cy="731520"/>
              </a:xfrm>
              <a:prstGeom prst="rect">
                <a:avLst/>
              </a:prstGeom>
              <a:solidFill>
                <a:srgbClr val="FFFFFF"/>
              </a:solidFill>
              <a:ln w="12700">
                <a:solidFill>
                  <a:srgbClr val="C0C0C0"/>
                </a:solidFill>
                <a:miter lim="800000"/>
                <a:headEnd/>
                <a:tailEnd/>
              </a:ln>
              <a:effectLst>
                <a:outerShdw blurRad="127000" dist="63500" dir="2700000" algn="tl" rotWithShape="0">
                  <a:prstClr val="black">
                    <a:alpha val="40000"/>
                  </a:prstClr>
                </a:outerShdw>
              </a:effectLst>
              <a:extLst/>
            </p:spPr>
            <p:txBody>
              <a:bodyPr lIns="288000" tIns="36000" rIns="216000" bIns="36000" anchor="ctr"/>
              <a:lstStyle/>
              <a:p>
                <a:pPr>
                  <a:spcAft>
                    <a:spcPct val="20000"/>
                  </a:spcAft>
                </a:pPr>
                <a:endParaRPr lang="en-US" sz="2000" dirty="0">
                  <a:solidFill>
                    <a:srgbClr val="404040"/>
                  </a:solidFill>
                </a:endParaRPr>
              </a:p>
            </p:txBody>
          </p:sp>
          <p:sp>
            <p:nvSpPr>
              <p:cNvPr id="27" name="Rectangle 24">
                <a:extLst>
                  <a:ext uri="{FF2B5EF4-FFF2-40B4-BE49-F238E27FC236}">
                    <a16:creationId xmlns:a16="http://schemas.microsoft.com/office/drawing/2014/main" id="{09D64A76-E929-4BEA-9E66-51FB1FF48B08}"/>
                  </a:ext>
                </a:extLst>
              </p:cNvPr>
              <p:cNvSpPr txBox="1"/>
              <p:nvPr/>
            </p:nvSpPr>
            <p:spPr>
              <a:xfrm>
                <a:off x="2101249" y="1489862"/>
                <a:ext cx="9321987" cy="307777"/>
              </a:xfrm>
              <a:prstGeom prst="rect">
                <a:avLst/>
              </a:prstGeom>
            </p:spPr>
            <p:txBody>
              <a:bodyPr vert="horz" wrap="square" lIns="0" tIns="0" rIns="0" bIns="0" rtlCol="0" anchor="ctr" anchorCtr="0">
                <a:spAutoFit/>
              </a:bodyPr>
              <a:lstStyle>
                <a:defPPr>
                  <a:defRPr lang="en-US"/>
                </a:defPPr>
                <a:lvl1pPr lvl="0" indent="0" eaLnBrk="0" fontAlgn="base" hangingPunct="0">
                  <a:spcBef>
                    <a:spcPct val="60000"/>
                  </a:spcBef>
                  <a:spcAft>
                    <a:spcPct val="0"/>
                  </a:spcAft>
                  <a:buClr>
                    <a:schemeClr val="accent1"/>
                  </a:buClr>
                  <a:buFont typeface="Wingdings" pitchFamily="2" charset="2"/>
                  <a:buNone/>
                  <a:defRPr sz="2000" b="0" kern="0">
                    <a:solidFill>
                      <a:schemeClr val="bg2">
                        <a:lumMod val="25000"/>
                      </a:schemeClr>
                    </a:solidFill>
                    <a:latin typeface="Segoe UI" panose="020B0502040204020203" pitchFamily="34" charset="0"/>
                    <a:ea typeface="Segoe UI" panose="020B0502040204020203" pitchFamily="34" charset="0"/>
                    <a:cs typeface="Segoe UI" panose="020B0502040204020203" pitchFamily="34" charset="0"/>
                  </a:defRPr>
                </a:lvl1pPr>
                <a:lvl2pPr marL="381000" lvl="1" indent="-188913" eaLnBrk="0" fontAlgn="base" hangingPunct="0">
                  <a:spcBef>
                    <a:spcPct val="30000"/>
                  </a:spcBef>
                  <a:spcAft>
                    <a:spcPct val="0"/>
                  </a:spcAft>
                  <a:buClr>
                    <a:schemeClr val="accent1"/>
                  </a:buClr>
                  <a:buChar char="-"/>
                  <a:defRPr sz="2000"/>
                </a:lvl2pPr>
                <a:lvl3pPr marL="561975" lvl="2" indent="-179388" eaLnBrk="0" fontAlgn="base" hangingPunct="0">
                  <a:spcBef>
                    <a:spcPct val="30000"/>
                  </a:spcBef>
                  <a:spcAft>
                    <a:spcPct val="0"/>
                  </a:spcAft>
                  <a:buClr>
                    <a:schemeClr val="accent1"/>
                  </a:buClr>
                  <a:buFont typeface="Wingdings" pitchFamily="2" charset="2"/>
                  <a:buChar char="§"/>
                  <a:defRPr sz="1600"/>
                </a:lvl3pPr>
                <a:lvl4pPr marL="768350" lvl="3" indent="-204788" eaLnBrk="0" fontAlgn="base" hangingPunct="0">
                  <a:spcBef>
                    <a:spcPct val="30000"/>
                  </a:spcBef>
                  <a:spcAft>
                    <a:spcPct val="0"/>
                  </a:spcAft>
                  <a:buClr>
                    <a:schemeClr val="accent1"/>
                  </a:buClr>
                  <a:buFont typeface="Arial" pitchFamily="34" charset="0"/>
                  <a:buChar char="-"/>
                  <a:defRPr sz="1400"/>
                </a:lvl4pPr>
                <a:lvl5pPr marL="1050925" lvl="4" indent="-168275" eaLnBrk="0" fontAlgn="base" hangingPunct="0">
                  <a:spcBef>
                    <a:spcPct val="40000"/>
                  </a:spcBef>
                  <a:spcAft>
                    <a:spcPct val="0"/>
                  </a:spcAft>
                  <a:buClr>
                    <a:schemeClr val="accent1"/>
                  </a:buClr>
                  <a:buFont typeface="Wingdings" pitchFamily="2" charset="2"/>
                  <a:buChar char="»"/>
                  <a:defRPr sz="2000">
                    <a:latin typeface="Arial" charset="0"/>
                  </a:defRPr>
                </a:lvl5pPr>
                <a:lvl6pPr marL="1508125" indent="-168275" eaLnBrk="0" fontAlgn="base" hangingPunct="0">
                  <a:spcBef>
                    <a:spcPct val="40000"/>
                  </a:spcBef>
                  <a:spcAft>
                    <a:spcPct val="0"/>
                  </a:spcAft>
                  <a:buClr>
                    <a:schemeClr val="accent1"/>
                  </a:buClr>
                  <a:buFont typeface="Wingdings" pitchFamily="2" charset="2"/>
                  <a:buChar char="»"/>
                  <a:defRPr sz="2000">
                    <a:latin typeface="Arial" charset="0"/>
                  </a:defRPr>
                </a:lvl6pPr>
                <a:lvl7pPr marL="1965325" indent="-168275" eaLnBrk="0" fontAlgn="base" hangingPunct="0">
                  <a:spcBef>
                    <a:spcPct val="40000"/>
                  </a:spcBef>
                  <a:spcAft>
                    <a:spcPct val="0"/>
                  </a:spcAft>
                  <a:buClr>
                    <a:schemeClr val="accent1"/>
                  </a:buClr>
                  <a:buFont typeface="Wingdings" pitchFamily="2" charset="2"/>
                  <a:buChar char="»"/>
                  <a:defRPr sz="2000">
                    <a:latin typeface="Arial" charset="0"/>
                  </a:defRPr>
                </a:lvl7pPr>
                <a:lvl8pPr marL="2422525" indent="-168275" eaLnBrk="0" fontAlgn="base" hangingPunct="0">
                  <a:spcBef>
                    <a:spcPct val="40000"/>
                  </a:spcBef>
                  <a:spcAft>
                    <a:spcPct val="0"/>
                  </a:spcAft>
                  <a:buClr>
                    <a:schemeClr val="accent1"/>
                  </a:buClr>
                  <a:buFont typeface="Wingdings" pitchFamily="2" charset="2"/>
                  <a:buChar char="»"/>
                  <a:defRPr sz="2000">
                    <a:latin typeface="Arial" charset="0"/>
                  </a:defRPr>
                </a:lvl8pPr>
                <a:lvl9pPr marL="2879725" indent="-168275" eaLnBrk="0" fontAlgn="base" hangingPunct="0">
                  <a:spcBef>
                    <a:spcPct val="40000"/>
                  </a:spcBef>
                  <a:spcAft>
                    <a:spcPct val="0"/>
                  </a:spcAft>
                  <a:buClr>
                    <a:schemeClr val="accent1"/>
                  </a:buClr>
                  <a:buFont typeface="Wingdings" pitchFamily="2" charset="2"/>
                  <a:buChar char="»"/>
                  <a:defRPr sz="2000">
                    <a:latin typeface="Arial" charset="0"/>
                  </a:defRPr>
                </a:lvl9pPr>
              </a:lstStyle>
              <a:p>
                <a:r>
                  <a:rPr lang="en-US" dirty="0">
                    <a:solidFill>
                      <a:schemeClr val="tx1">
                        <a:lumMod val="75000"/>
                        <a:lumOff val="25000"/>
                      </a:schemeClr>
                    </a:solidFill>
                    <a:latin typeface="Arial" panose="020B0604020202020204" pitchFamily="34" charset="0"/>
                    <a:cs typeface="Arial" panose="020B0604020202020204" pitchFamily="34" charset="0"/>
                  </a:rPr>
                  <a:t>Case Studies</a:t>
                </a:r>
              </a:p>
            </p:txBody>
          </p:sp>
        </p:grpSp>
      </p:grpSp>
    </p:spTree>
    <p:extLst>
      <p:ext uri="{BB962C8B-B14F-4D97-AF65-F5344CB8AC3E}">
        <p14:creationId xmlns:p14="http://schemas.microsoft.com/office/powerpoint/2010/main" val="20916981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8097" y="58925"/>
            <a:ext cx="11891978" cy="408349"/>
          </a:xfrm>
        </p:spPr>
        <p:txBody>
          <a:bodyPr/>
          <a:lstStyle/>
          <a:p>
            <a:r>
              <a:rPr lang="en-US" dirty="0"/>
              <a:t>Data Harmonization for Efficient Digital Supply Chain </a:t>
            </a:r>
          </a:p>
        </p:txBody>
      </p:sp>
      <p:sp>
        <p:nvSpPr>
          <p:cNvPr id="3" name="Rectangle 2"/>
          <p:cNvSpPr/>
          <p:nvPr/>
        </p:nvSpPr>
        <p:spPr>
          <a:xfrm>
            <a:off x="1" y="1118296"/>
            <a:ext cx="12192003" cy="2651046"/>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rgbClr val="FFFFFF"/>
              </a:solidFill>
              <a:latin typeface="Arial" panose="020B0604020202020204" pitchFamily="34" charset="0"/>
              <a:cs typeface="Arial" panose="020B0604020202020204" pitchFamily="34" charset="0"/>
            </a:endParaRPr>
          </a:p>
        </p:txBody>
      </p:sp>
      <p:sp>
        <p:nvSpPr>
          <p:cNvPr id="4" name="Rectangle 3"/>
          <p:cNvSpPr/>
          <p:nvPr/>
        </p:nvSpPr>
        <p:spPr>
          <a:xfrm>
            <a:off x="260343" y="1668907"/>
            <a:ext cx="3302271" cy="95073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t"/>
          <a:lstStyle/>
          <a:p>
            <a:endParaRPr lang="en-US" sz="1400" dirty="0">
              <a:solidFill>
                <a:srgbClr val="000000"/>
              </a:solidFill>
              <a:latin typeface="Arial" panose="020B0604020202020204" pitchFamily="34" charset="0"/>
              <a:cs typeface="Arial" panose="020B0604020202020204" pitchFamily="34" charset="0"/>
            </a:endParaRPr>
          </a:p>
        </p:txBody>
      </p:sp>
      <p:sp>
        <p:nvSpPr>
          <p:cNvPr id="5" name="Rectangle 4"/>
          <p:cNvSpPr/>
          <p:nvPr/>
        </p:nvSpPr>
        <p:spPr>
          <a:xfrm>
            <a:off x="138098" y="1268195"/>
            <a:ext cx="3840480" cy="2333986"/>
          </a:xfrm>
          <a:prstGeom prst="rect">
            <a:avLst/>
          </a:prstGeom>
          <a:solidFill>
            <a:schemeClr val="bg1"/>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rgbClr val="FFFFFF"/>
              </a:solidFill>
              <a:latin typeface="Arial" panose="020B0604020202020204" pitchFamily="34" charset="0"/>
              <a:cs typeface="Arial" panose="020B0604020202020204" pitchFamily="34" charset="0"/>
            </a:endParaRPr>
          </a:p>
        </p:txBody>
      </p:sp>
      <p:sp>
        <p:nvSpPr>
          <p:cNvPr id="6" name="Rectangle 5"/>
          <p:cNvSpPr/>
          <p:nvPr/>
        </p:nvSpPr>
        <p:spPr>
          <a:xfrm>
            <a:off x="138097" y="1322509"/>
            <a:ext cx="3840479" cy="1643527"/>
          </a:xfrm>
          <a:prstGeom prst="rect">
            <a:avLst/>
          </a:prstGeom>
        </p:spPr>
        <p:txBody>
          <a:bodyPr wrap="square">
            <a:spAutoFit/>
          </a:bodyPr>
          <a:lstStyle/>
          <a:p>
            <a:pPr>
              <a:lnSpc>
                <a:spcPct val="120000"/>
              </a:lnSpc>
            </a:pPr>
            <a:r>
              <a:rPr lang="en-US" sz="1400" b="1" dirty="0">
                <a:solidFill>
                  <a:srgbClr val="44546A"/>
                </a:solidFill>
                <a:latin typeface="Arial" panose="020B0604020202020204" pitchFamily="34" charset="0"/>
                <a:cs typeface="Arial" panose="020B0604020202020204" pitchFamily="34" charset="0"/>
              </a:rPr>
              <a:t>The “Before” State</a:t>
            </a:r>
          </a:p>
          <a:p>
            <a:pPr marL="285750" indent="-285750">
              <a:lnSpc>
                <a:spcPct val="120000"/>
              </a:lnSpc>
              <a:buFont typeface="Arial" panose="020B0604020202020204" pitchFamily="34" charset="0"/>
              <a:buChar char="•"/>
            </a:pPr>
            <a:r>
              <a:rPr lang="en-US" sz="1400" dirty="0">
                <a:solidFill>
                  <a:prstClr val="black"/>
                </a:solidFill>
                <a:latin typeface="Arial" panose="020B0604020202020204" pitchFamily="34" charset="0"/>
                <a:ea typeface="Verdana" panose="020B0604030504040204" pitchFamily="34" charset="0"/>
                <a:cs typeface="Arial" panose="020B0604020202020204" pitchFamily="34" charset="0"/>
              </a:rPr>
              <a:t>The supply chain starting from digital content request to going live is tracked using multiple silo data sources and requires skilled executives to monitor for revenue leaks </a:t>
            </a:r>
          </a:p>
        </p:txBody>
      </p:sp>
      <p:sp>
        <p:nvSpPr>
          <p:cNvPr id="7" name="Rectangle 6"/>
          <p:cNvSpPr/>
          <p:nvPr/>
        </p:nvSpPr>
        <p:spPr>
          <a:xfrm>
            <a:off x="8189595" y="1268195"/>
            <a:ext cx="3840480" cy="2333986"/>
          </a:xfrm>
          <a:prstGeom prst="rect">
            <a:avLst/>
          </a:prstGeom>
          <a:solidFill>
            <a:schemeClr val="bg1"/>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buSzPct val="120000"/>
            </a:pPr>
            <a:endParaRPr lang="en-US" sz="1400" dirty="0">
              <a:solidFill>
                <a:srgbClr val="000000"/>
              </a:solidFill>
              <a:latin typeface="Arial" panose="020B0604020202020204" pitchFamily="34" charset="0"/>
              <a:cs typeface="Arial" panose="020B0604020202020204" pitchFamily="34" charset="0"/>
            </a:endParaRPr>
          </a:p>
        </p:txBody>
      </p:sp>
      <p:sp>
        <p:nvSpPr>
          <p:cNvPr id="8" name="Rectangle 7"/>
          <p:cNvSpPr/>
          <p:nvPr/>
        </p:nvSpPr>
        <p:spPr>
          <a:xfrm>
            <a:off x="8189592" y="1322508"/>
            <a:ext cx="3840483" cy="1384995"/>
          </a:xfrm>
          <a:prstGeom prst="rect">
            <a:avLst/>
          </a:prstGeom>
        </p:spPr>
        <p:txBody>
          <a:bodyPr wrap="square">
            <a:spAutoFit/>
          </a:bodyPr>
          <a:lstStyle/>
          <a:p>
            <a:pPr>
              <a:lnSpc>
                <a:spcPct val="120000"/>
              </a:lnSpc>
            </a:pPr>
            <a:r>
              <a:rPr lang="en-US" sz="1400" b="1" dirty="0">
                <a:solidFill>
                  <a:srgbClr val="44546A"/>
                </a:solidFill>
                <a:latin typeface="Arial" panose="020B0604020202020204" pitchFamily="34" charset="0"/>
                <a:cs typeface="Arial" panose="020B0604020202020204" pitchFamily="34" charset="0"/>
              </a:rPr>
              <a:t>The “After” State</a:t>
            </a:r>
          </a:p>
          <a:p>
            <a:pPr marL="285750" lvl="0" indent="-285750">
              <a:lnSpc>
                <a:spcPct val="120000"/>
              </a:lnSpc>
              <a:buFont typeface="Arial" panose="020B0604020202020204" pitchFamily="34" charset="0"/>
              <a:buChar char="•"/>
            </a:pPr>
            <a:r>
              <a:rPr lang="en-US" sz="1400" dirty="0">
                <a:solidFill>
                  <a:srgbClr val="000000"/>
                </a:solidFill>
                <a:latin typeface="Arial" panose="020B0604020202020204" pitchFamily="34" charset="0"/>
                <a:ea typeface="Verdana" panose="020B0604030504040204" pitchFamily="34" charset="0"/>
                <a:cs typeface="Arial" panose="020B0604020202020204" pitchFamily="34" charset="0"/>
              </a:rPr>
              <a:t>The solution helped in ensuring on-time delivery of the digital contents and thus, saved half a million dollar per year from revenue leaks</a:t>
            </a:r>
          </a:p>
        </p:txBody>
      </p:sp>
      <p:sp>
        <p:nvSpPr>
          <p:cNvPr id="9" name="Rectangle 8"/>
          <p:cNvSpPr/>
          <p:nvPr/>
        </p:nvSpPr>
        <p:spPr>
          <a:xfrm>
            <a:off x="4255290" y="1668907"/>
            <a:ext cx="3302271" cy="95073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t"/>
          <a:lstStyle/>
          <a:p>
            <a:endParaRPr lang="en-US" sz="1400" dirty="0">
              <a:solidFill>
                <a:srgbClr val="000000"/>
              </a:solidFill>
              <a:latin typeface="Arial" panose="020B0604020202020204" pitchFamily="34" charset="0"/>
              <a:cs typeface="Arial" panose="020B0604020202020204" pitchFamily="34" charset="0"/>
            </a:endParaRPr>
          </a:p>
        </p:txBody>
      </p:sp>
      <p:sp>
        <p:nvSpPr>
          <p:cNvPr id="10" name="Rectangle 9"/>
          <p:cNvSpPr/>
          <p:nvPr/>
        </p:nvSpPr>
        <p:spPr>
          <a:xfrm>
            <a:off x="4163846" y="1268195"/>
            <a:ext cx="3840480" cy="2333986"/>
          </a:xfrm>
          <a:prstGeom prst="rect">
            <a:avLst/>
          </a:prstGeom>
          <a:solidFill>
            <a:schemeClr val="bg1"/>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rgbClr val="FFFFFF"/>
              </a:solidFill>
              <a:latin typeface="Arial" panose="020B0604020202020204" pitchFamily="34" charset="0"/>
              <a:cs typeface="Arial" panose="020B0604020202020204" pitchFamily="34" charset="0"/>
            </a:endParaRPr>
          </a:p>
        </p:txBody>
      </p:sp>
      <p:sp>
        <p:nvSpPr>
          <p:cNvPr id="11" name="Rectangle 10"/>
          <p:cNvSpPr/>
          <p:nvPr/>
        </p:nvSpPr>
        <p:spPr>
          <a:xfrm>
            <a:off x="4163844" y="1322509"/>
            <a:ext cx="3840482" cy="1643527"/>
          </a:xfrm>
          <a:prstGeom prst="rect">
            <a:avLst/>
          </a:prstGeom>
        </p:spPr>
        <p:txBody>
          <a:bodyPr wrap="square">
            <a:spAutoFit/>
          </a:bodyPr>
          <a:lstStyle/>
          <a:p>
            <a:pPr>
              <a:lnSpc>
                <a:spcPct val="120000"/>
              </a:lnSpc>
            </a:pPr>
            <a:r>
              <a:rPr lang="en-US" sz="1400" b="1" dirty="0">
                <a:solidFill>
                  <a:srgbClr val="44546A"/>
                </a:solidFill>
                <a:latin typeface="Arial" panose="020B0604020202020204" pitchFamily="34" charset="0"/>
                <a:cs typeface="Arial" panose="020B0604020202020204" pitchFamily="34" charset="0"/>
              </a:rPr>
              <a:t>LatentView Solution</a:t>
            </a:r>
          </a:p>
          <a:p>
            <a:pPr marL="285750" indent="-285750">
              <a:lnSpc>
                <a:spcPct val="120000"/>
              </a:lnSpc>
              <a:buFont typeface="Arial" panose="020B0604020202020204" pitchFamily="34" charset="0"/>
              <a:buChar char="•"/>
            </a:pPr>
            <a:r>
              <a:rPr lang="en-US" sz="1400" dirty="0">
                <a:solidFill>
                  <a:prstClr val="black"/>
                </a:solidFill>
                <a:latin typeface="Arial" panose="020B0604020202020204" pitchFamily="34" charset="0"/>
                <a:ea typeface="Verdana" panose="020B0604030504040204" pitchFamily="34" charset="0"/>
                <a:cs typeface="Arial" panose="020B0604020202020204" pitchFamily="34" charset="0"/>
              </a:rPr>
              <a:t>Built an data ecosystem from multiple disjointed unstructured and structured data sources by leveraging AWS cloud platform for big data, thus providing a monitoring platform</a:t>
            </a:r>
          </a:p>
        </p:txBody>
      </p:sp>
      <p:sp>
        <p:nvSpPr>
          <p:cNvPr id="12" name="Rectangle 11"/>
          <p:cNvSpPr/>
          <p:nvPr/>
        </p:nvSpPr>
        <p:spPr>
          <a:xfrm>
            <a:off x="203847" y="569516"/>
            <a:ext cx="11744883" cy="582423"/>
          </a:xfrm>
          <a:prstGeom prst="rect">
            <a:avLst/>
          </a:prstGeom>
          <a:noFill/>
          <a:ln>
            <a:noFill/>
          </a:ln>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a:solidFill>
                  <a:srgbClr val="44546A"/>
                </a:solidFill>
                <a:latin typeface="Arial" panose="020B0604020202020204" pitchFamily="34" charset="0"/>
                <a:cs typeface="Arial" panose="020B0604020202020204" pitchFamily="34" charset="0"/>
              </a:rPr>
              <a:t>World’s Largest Entertainment production company</a:t>
            </a:r>
          </a:p>
        </p:txBody>
      </p:sp>
      <p:pic>
        <p:nvPicPr>
          <p:cNvPr id="13" name="Picture 12"/>
          <p:cNvPicPr>
            <a:picLocks noChangeAspect="1"/>
          </p:cNvPicPr>
          <p:nvPr/>
        </p:nvPicPr>
        <p:blipFill>
          <a:blip r:embed="rId3"/>
          <a:stretch>
            <a:fillRect/>
          </a:stretch>
        </p:blipFill>
        <p:spPr>
          <a:xfrm>
            <a:off x="1049363" y="3823655"/>
            <a:ext cx="9060470" cy="3081867"/>
          </a:xfrm>
          <a:prstGeom prst="rect">
            <a:avLst/>
          </a:prstGeom>
        </p:spPr>
      </p:pic>
    </p:spTree>
    <p:extLst>
      <p:ext uri="{BB962C8B-B14F-4D97-AF65-F5344CB8AC3E}">
        <p14:creationId xmlns:p14="http://schemas.microsoft.com/office/powerpoint/2010/main" val="29121613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One Stop Conversion Funnel Dashboard from Multiple Sources</a:t>
            </a:r>
          </a:p>
        </p:txBody>
      </p:sp>
      <p:sp>
        <p:nvSpPr>
          <p:cNvPr id="3" name="Rectangle 2"/>
          <p:cNvSpPr/>
          <p:nvPr/>
        </p:nvSpPr>
        <p:spPr>
          <a:xfrm>
            <a:off x="1" y="1118296"/>
            <a:ext cx="12192003" cy="2651046"/>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rgbClr val="FFFFFF"/>
              </a:solidFill>
              <a:latin typeface="Arial" panose="020B0604020202020204" pitchFamily="34" charset="0"/>
              <a:cs typeface="Arial" panose="020B0604020202020204" pitchFamily="34" charset="0"/>
            </a:endParaRPr>
          </a:p>
        </p:txBody>
      </p:sp>
      <p:sp>
        <p:nvSpPr>
          <p:cNvPr id="4" name="Rectangle 3"/>
          <p:cNvSpPr/>
          <p:nvPr/>
        </p:nvSpPr>
        <p:spPr>
          <a:xfrm>
            <a:off x="260343" y="1668907"/>
            <a:ext cx="3302271" cy="95073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t"/>
          <a:lstStyle/>
          <a:p>
            <a:endParaRPr lang="en-US" sz="1400" dirty="0">
              <a:solidFill>
                <a:srgbClr val="000000"/>
              </a:solidFill>
              <a:latin typeface="Arial" panose="020B0604020202020204" pitchFamily="34" charset="0"/>
              <a:cs typeface="Arial" panose="020B0604020202020204" pitchFamily="34" charset="0"/>
            </a:endParaRPr>
          </a:p>
        </p:txBody>
      </p:sp>
      <p:sp>
        <p:nvSpPr>
          <p:cNvPr id="5" name="Rectangle 4"/>
          <p:cNvSpPr/>
          <p:nvPr/>
        </p:nvSpPr>
        <p:spPr>
          <a:xfrm>
            <a:off x="138098" y="1268195"/>
            <a:ext cx="3840480" cy="2333986"/>
          </a:xfrm>
          <a:prstGeom prst="rect">
            <a:avLst/>
          </a:prstGeom>
          <a:solidFill>
            <a:schemeClr val="bg1"/>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rgbClr val="FFFFFF"/>
              </a:solidFill>
              <a:latin typeface="Arial" panose="020B0604020202020204" pitchFamily="34" charset="0"/>
              <a:cs typeface="Arial" panose="020B0604020202020204" pitchFamily="34" charset="0"/>
            </a:endParaRPr>
          </a:p>
        </p:txBody>
      </p:sp>
      <p:sp>
        <p:nvSpPr>
          <p:cNvPr id="6" name="Rectangle 5"/>
          <p:cNvSpPr/>
          <p:nvPr/>
        </p:nvSpPr>
        <p:spPr>
          <a:xfrm>
            <a:off x="138097" y="1322509"/>
            <a:ext cx="3840479" cy="2160591"/>
          </a:xfrm>
          <a:prstGeom prst="rect">
            <a:avLst/>
          </a:prstGeom>
        </p:spPr>
        <p:txBody>
          <a:bodyPr wrap="square">
            <a:spAutoFit/>
          </a:bodyPr>
          <a:lstStyle/>
          <a:p>
            <a:pPr>
              <a:lnSpc>
                <a:spcPct val="120000"/>
              </a:lnSpc>
            </a:pPr>
            <a:r>
              <a:rPr lang="en-US" sz="1400" b="1" dirty="0">
                <a:solidFill>
                  <a:srgbClr val="44546A"/>
                </a:solidFill>
                <a:latin typeface="Arial" panose="020B0604020202020204" pitchFamily="34" charset="0"/>
                <a:cs typeface="Arial" panose="020B0604020202020204" pitchFamily="34" charset="0"/>
              </a:rPr>
              <a:t>The “Before” State</a:t>
            </a:r>
          </a:p>
          <a:p>
            <a:pPr marL="285750" indent="-285750">
              <a:lnSpc>
                <a:spcPct val="120000"/>
              </a:lnSpc>
              <a:buFont typeface="Arial" panose="020B0604020202020204" pitchFamily="34" charset="0"/>
              <a:buChar char="•"/>
            </a:pPr>
            <a:r>
              <a:rPr lang="en-US" sz="1400" dirty="0">
                <a:solidFill>
                  <a:prstClr val="black"/>
                </a:solidFill>
                <a:latin typeface="Arial" panose="020B0604020202020204" pitchFamily="34" charset="0"/>
                <a:ea typeface="Verdana" panose="020B0604030504040204" pitchFamily="34" charset="0"/>
                <a:cs typeface="Arial" panose="020B0604020202020204" pitchFamily="34" charset="0"/>
              </a:rPr>
              <a:t>Clients were in needs of a visualization solution for the Marketing &amp; Non Marketing channels</a:t>
            </a:r>
          </a:p>
          <a:p>
            <a:pPr marL="285750" indent="-285750">
              <a:lnSpc>
                <a:spcPct val="120000"/>
              </a:lnSpc>
              <a:buFont typeface="Arial" panose="020B0604020202020204" pitchFamily="34" charset="0"/>
              <a:buChar char="•"/>
            </a:pPr>
            <a:r>
              <a:rPr lang="en-US" sz="1400" dirty="0">
                <a:solidFill>
                  <a:prstClr val="black"/>
                </a:solidFill>
                <a:latin typeface="Arial" panose="020B0604020202020204" pitchFamily="34" charset="0"/>
                <a:ea typeface="Verdana" panose="020B0604030504040204" pitchFamily="34" charset="0"/>
                <a:cs typeface="Arial" panose="020B0604020202020204" pitchFamily="34" charset="0"/>
              </a:rPr>
              <a:t>To enable descriptive analytics and provide Visualization solution for Marketing team and to help in Strategic decision making </a:t>
            </a:r>
          </a:p>
        </p:txBody>
      </p:sp>
      <p:sp>
        <p:nvSpPr>
          <p:cNvPr id="7" name="Rectangle 6"/>
          <p:cNvSpPr/>
          <p:nvPr/>
        </p:nvSpPr>
        <p:spPr>
          <a:xfrm>
            <a:off x="8189595" y="1268195"/>
            <a:ext cx="3840480" cy="2333986"/>
          </a:xfrm>
          <a:prstGeom prst="rect">
            <a:avLst/>
          </a:prstGeom>
          <a:solidFill>
            <a:schemeClr val="bg1"/>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buSzPct val="120000"/>
            </a:pPr>
            <a:endParaRPr lang="en-US" sz="1400" dirty="0">
              <a:solidFill>
                <a:srgbClr val="000000"/>
              </a:solidFill>
              <a:latin typeface="Arial" panose="020B0604020202020204" pitchFamily="34" charset="0"/>
              <a:cs typeface="Arial" panose="020B0604020202020204" pitchFamily="34" charset="0"/>
            </a:endParaRPr>
          </a:p>
        </p:txBody>
      </p:sp>
      <p:sp>
        <p:nvSpPr>
          <p:cNvPr id="8" name="Rectangle 7"/>
          <p:cNvSpPr/>
          <p:nvPr/>
        </p:nvSpPr>
        <p:spPr>
          <a:xfrm>
            <a:off x="8189592" y="1322508"/>
            <a:ext cx="3840483" cy="1902059"/>
          </a:xfrm>
          <a:prstGeom prst="rect">
            <a:avLst/>
          </a:prstGeom>
        </p:spPr>
        <p:txBody>
          <a:bodyPr wrap="square">
            <a:spAutoFit/>
          </a:bodyPr>
          <a:lstStyle/>
          <a:p>
            <a:pPr>
              <a:lnSpc>
                <a:spcPct val="120000"/>
              </a:lnSpc>
            </a:pPr>
            <a:r>
              <a:rPr lang="en-US" sz="1400" b="1" dirty="0">
                <a:solidFill>
                  <a:srgbClr val="44546A"/>
                </a:solidFill>
                <a:latin typeface="Arial" panose="020B0604020202020204" pitchFamily="34" charset="0"/>
                <a:cs typeface="Arial" panose="020B0604020202020204" pitchFamily="34" charset="0"/>
              </a:rPr>
              <a:t>The “After” State</a:t>
            </a:r>
          </a:p>
          <a:p>
            <a:pPr marL="285750" lvl="0" indent="-285750">
              <a:lnSpc>
                <a:spcPct val="120000"/>
              </a:lnSpc>
              <a:buFont typeface="Arial" panose="020B0604020202020204" pitchFamily="34" charset="0"/>
              <a:buChar char="•"/>
            </a:pPr>
            <a:r>
              <a:rPr lang="en-US" sz="1400" dirty="0">
                <a:solidFill>
                  <a:srgbClr val="000000"/>
                </a:solidFill>
                <a:latin typeface="Arial" panose="020B0604020202020204" pitchFamily="34" charset="0"/>
                <a:ea typeface="Verdana" panose="020B0604030504040204" pitchFamily="34" charset="0"/>
                <a:cs typeface="Arial" panose="020B0604020202020204" pitchFamily="34" charset="0"/>
              </a:rPr>
              <a:t>The Conversion funnel helped in understanding the flow of business and identified bottlenecks &amp; areas of concern</a:t>
            </a:r>
          </a:p>
          <a:p>
            <a:pPr marL="285750" lvl="0" indent="-285750">
              <a:lnSpc>
                <a:spcPct val="120000"/>
              </a:lnSpc>
              <a:buFont typeface="Arial" panose="020B0604020202020204" pitchFamily="34" charset="0"/>
              <a:buChar char="•"/>
            </a:pPr>
            <a:r>
              <a:rPr lang="en-US" sz="1400" dirty="0">
                <a:solidFill>
                  <a:srgbClr val="000000"/>
                </a:solidFill>
                <a:latin typeface="Arial" panose="020B0604020202020204" pitchFamily="34" charset="0"/>
                <a:ea typeface="Verdana" panose="020B0604030504040204" pitchFamily="34" charset="0"/>
                <a:cs typeface="Arial" panose="020B0604020202020204" pitchFamily="34" charset="0"/>
              </a:rPr>
              <a:t>The Marketing team understands the business trends and seasonality of various Channels across geographies</a:t>
            </a:r>
          </a:p>
        </p:txBody>
      </p:sp>
      <p:sp>
        <p:nvSpPr>
          <p:cNvPr id="9" name="Rectangle 8"/>
          <p:cNvSpPr/>
          <p:nvPr/>
        </p:nvSpPr>
        <p:spPr>
          <a:xfrm>
            <a:off x="4255290" y="1668907"/>
            <a:ext cx="3302271" cy="95073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t"/>
          <a:lstStyle/>
          <a:p>
            <a:endParaRPr lang="en-US" sz="1400" dirty="0">
              <a:solidFill>
                <a:srgbClr val="000000"/>
              </a:solidFill>
              <a:latin typeface="Arial" panose="020B0604020202020204" pitchFamily="34" charset="0"/>
              <a:cs typeface="Arial" panose="020B0604020202020204" pitchFamily="34" charset="0"/>
            </a:endParaRPr>
          </a:p>
        </p:txBody>
      </p:sp>
      <p:sp>
        <p:nvSpPr>
          <p:cNvPr id="10" name="Rectangle 9"/>
          <p:cNvSpPr/>
          <p:nvPr/>
        </p:nvSpPr>
        <p:spPr>
          <a:xfrm>
            <a:off x="4163846" y="1268195"/>
            <a:ext cx="3840480" cy="2333986"/>
          </a:xfrm>
          <a:prstGeom prst="rect">
            <a:avLst/>
          </a:prstGeom>
          <a:solidFill>
            <a:schemeClr val="bg1"/>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rgbClr val="FFFFFF"/>
              </a:solidFill>
              <a:latin typeface="Arial" panose="020B0604020202020204" pitchFamily="34" charset="0"/>
              <a:cs typeface="Arial" panose="020B0604020202020204" pitchFamily="34" charset="0"/>
            </a:endParaRPr>
          </a:p>
        </p:txBody>
      </p:sp>
      <p:sp>
        <p:nvSpPr>
          <p:cNvPr id="11" name="Rectangle 10"/>
          <p:cNvSpPr/>
          <p:nvPr/>
        </p:nvSpPr>
        <p:spPr>
          <a:xfrm>
            <a:off x="4163844" y="1322509"/>
            <a:ext cx="3840482" cy="2160591"/>
          </a:xfrm>
          <a:prstGeom prst="rect">
            <a:avLst/>
          </a:prstGeom>
        </p:spPr>
        <p:txBody>
          <a:bodyPr wrap="square">
            <a:spAutoFit/>
          </a:bodyPr>
          <a:lstStyle/>
          <a:p>
            <a:pPr>
              <a:lnSpc>
                <a:spcPct val="120000"/>
              </a:lnSpc>
            </a:pPr>
            <a:r>
              <a:rPr lang="en-US" sz="1400" b="1" dirty="0">
                <a:solidFill>
                  <a:srgbClr val="44546A"/>
                </a:solidFill>
                <a:latin typeface="Arial" panose="020B0604020202020204" pitchFamily="34" charset="0"/>
                <a:cs typeface="Arial" panose="020B0604020202020204" pitchFamily="34" charset="0"/>
              </a:rPr>
              <a:t>LatentView Solution</a:t>
            </a:r>
          </a:p>
          <a:p>
            <a:pPr marL="285750" indent="-285750">
              <a:lnSpc>
                <a:spcPct val="120000"/>
              </a:lnSpc>
              <a:buFont typeface="Arial" panose="020B0604020202020204" pitchFamily="34" charset="0"/>
              <a:buChar char="•"/>
            </a:pPr>
            <a:r>
              <a:rPr lang="en-US" sz="1400" dirty="0">
                <a:solidFill>
                  <a:prstClr val="black"/>
                </a:solidFill>
                <a:latin typeface="Arial" panose="020B0604020202020204" pitchFamily="34" charset="0"/>
                <a:ea typeface="Verdana" panose="020B0604030504040204" pitchFamily="34" charset="0"/>
                <a:cs typeface="Arial" panose="020B0604020202020204" pitchFamily="34" charset="0"/>
              </a:rPr>
              <a:t>Created a data lake by extracting data from multiple data sources and developed tableau dashboard’s &amp; reports  tracking the conversion funnel</a:t>
            </a:r>
          </a:p>
          <a:p>
            <a:pPr marL="285750" indent="-285750">
              <a:lnSpc>
                <a:spcPct val="120000"/>
              </a:lnSpc>
              <a:buFont typeface="Arial" panose="020B0604020202020204" pitchFamily="34" charset="0"/>
              <a:buChar char="•"/>
            </a:pPr>
            <a:r>
              <a:rPr lang="en-US" sz="1400" dirty="0">
                <a:solidFill>
                  <a:prstClr val="black"/>
                </a:solidFill>
                <a:latin typeface="Arial" panose="020B0604020202020204" pitchFamily="34" charset="0"/>
                <a:ea typeface="Verdana" panose="020B0604030504040204" pitchFamily="34" charset="0"/>
                <a:cs typeface="Arial" panose="020B0604020202020204" pitchFamily="34" charset="0"/>
              </a:rPr>
              <a:t>The dashboard provides Marketing KPI's at a channel level across geographies on a weekly basis comparing YoY performance.</a:t>
            </a:r>
          </a:p>
        </p:txBody>
      </p:sp>
      <p:sp>
        <p:nvSpPr>
          <p:cNvPr id="12" name="Rectangle 11"/>
          <p:cNvSpPr/>
          <p:nvPr/>
        </p:nvSpPr>
        <p:spPr>
          <a:xfrm>
            <a:off x="203847" y="569516"/>
            <a:ext cx="11744883" cy="582423"/>
          </a:xfrm>
          <a:prstGeom prst="rect">
            <a:avLst/>
          </a:prstGeom>
          <a:noFill/>
          <a:ln>
            <a:noFill/>
          </a:ln>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a:solidFill>
                  <a:srgbClr val="44546A"/>
                </a:solidFill>
                <a:latin typeface="Arial" panose="020B0604020202020204" pitchFamily="34" charset="0"/>
                <a:cs typeface="Arial" panose="020B0604020202020204" pitchFamily="34" charset="0"/>
              </a:rPr>
              <a:t>Leading Home Appliance Repair Service Provider in US </a:t>
            </a:r>
          </a:p>
        </p:txBody>
      </p:sp>
      <p:pic>
        <p:nvPicPr>
          <p:cNvPr id="13" name="Picture 12"/>
          <p:cNvPicPr>
            <a:picLocks noChangeAspect="1"/>
          </p:cNvPicPr>
          <p:nvPr/>
        </p:nvPicPr>
        <p:blipFill>
          <a:blip r:embed="rId2"/>
          <a:stretch>
            <a:fillRect/>
          </a:stretch>
        </p:blipFill>
        <p:spPr>
          <a:xfrm>
            <a:off x="1216600" y="3687313"/>
            <a:ext cx="9379650" cy="3005416"/>
          </a:xfrm>
          <a:prstGeom prst="rect">
            <a:avLst/>
          </a:prstGeom>
        </p:spPr>
      </p:pic>
    </p:spTree>
    <p:extLst>
      <p:ext uri="{BB962C8B-B14F-4D97-AF65-F5344CB8AC3E}">
        <p14:creationId xmlns:p14="http://schemas.microsoft.com/office/powerpoint/2010/main" val="7045643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75773791-1EB9-448B-AABB-3BBE98B3FC3A}"/>
              </a:ext>
            </a:extLst>
          </p:cNvPr>
          <p:cNvSpPr/>
          <p:nvPr/>
        </p:nvSpPr>
        <p:spPr>
          <a:xfrm>
            <a:off x="4180918" y="3896140"/>
            <a:ext cx="7767811" cy="2769704"/>
          </a:xfrm>
          <a:prstGeom prst="rect">
            <a:avLst/>
          </a:prstGeom>
          <a:solidFill>
            <a:schemeClr val="bg1"/>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Creating DataMart for All Analytics Use Cases</a:t>
            </a:r>
          </a:p>
        </p:txBody>
      </p:sp>
      <p:sp>
        <p:nvSpPr>
          <p:cNvPr id="3" name="Rectangle 2"/>
          <p:cNvSpPr/>
          <p:nvPr/>
        </p:nvSpPr>
        <p:spPr>
          <a:xfrm>
            <a:off x="1" y="1118296"/>
            <a:ext cx="12192003" cy="2651046"/>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rgbClr val="FFFFFF"/>
              </a:solidFill>
              <a:latin typeface="Arial" panose="020B0604020202020204" pitchFamily="34" charset="0"/>
              <a:cs typeface="Arial" panose="020B0604020202020204" pitchFamily="34" charset="0"/>
            </a:endParaRPr>
          </a:p>
        </p:txBody>
      </p:sp>
      <p:sp>
        <p:nvSpPr>
          <p:cNvPr id="4" name="Rectangle 3"/>
          <p:cNvSpPr/>
          <p:nvPr/>
        </p:nvSpPr>
        <p:spPr>
          <a:xfrm>
            <a:off x="260343" y="1668907"/>
            <a:ext cx="3302271" cy="95073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t"/>
          <a:lstStyle/>
          <a:p>
            <a:endParaRPr lang="en-US" sz="1400" dirty="0">
              <a:solidFill>
                <a:srgbClr val="000000"/>
              </a:solidFill>
              <a:latin typeface="Arial" panose="020B0604020202020204" pitchFamily="34" charset="0"/>
              <a:cs typeface="Arial" panose="020B0604020202020204" pitchFamily="34" charset="0"/>
            </a:endParaRPr>
          </a:p>
        </p:txBody>
      </p:sp>
      <p:sp>
        <p:nvSpPr>
          <p:cNvPr id="5" name="Rectangle 4"/>
          <p:cNvSpPr/>
          <p:nvPr/>
        </p:nvSpPr>
        <p:spPr>
          <a:xfrm>
            <a:off x="138098" y="1268195"/>
            <a:ext cx="3840480" cy="2333986"/>
          </a:xfrm>
          <a:prstGeom prst="rect">
            <a:avLst/>
          </a:prstGeom>
          <a:solidFill>
            <a:schemeClr val="bg1"/>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rgbClr val="FFFFFF"/>
              </a:solidFill>
              <a:latin typeface="Arial" panose="020B0604020202020204" pitchFamily="34" charset="0"/>
              <a:cs typeface="Arial" panose="020B0604020202020204" pitchFamily="34" charset="0"/>
            </a:endParaRPr>
          </a:p>
        </p:txBody>
      </p:sp>
      <p:sp>
        <p:nvSpPr>
          <p:cNvPr id="6" name="Rectangle 5"/>
          <p:cNvSpPr/>
          <p:nvPr/>
        </p:nvSpPr>
        <p:spPr>
          <a:xfrm>
            <a:off x="138097" y="1322509"/>
            <a:ext cx="3840479" cy="2136803"/>
          </a:xfrm>
          <a:prstGeom prst="rect">
            <a:avLst/>
          </a:prstGeom>
        </p:spPr>
        <p:txBody>
          <a:bodyPr wrap="square">
            <a:spAutoFit/>
          </a:bodyPr>
          <a:lstStyle/>
          <a:p>
            <a:pPr>
              <a:lnSpc>
                <a:spcPct val="120000"/>
              </a:lnSpc>
            </a:pPr>
            <a:r>
              <a:rPr lang="en-US" sz="1400" b="1" dirty="0">
                <a:solidFill>
                  <a:srgbClr val="44546A"/>
                </a:solidFill>
                <a:latin typeface="Arial" panose="020B0604020202020204" pitchFamily="34" charset="0"/>
                <a:cs typeface="Arial" panose="020B0604020202020204" pitchFamily="34" charset="0"/>
              </a:rPr>
              <a:t>Business Objective</a:t>
            </a:r>
          </a:p>
          <a:p>
            <a:pPr marL="285750" indent="-285750">
              <a:lnSpc>
                <a:spcPct val="120000"/>
              </a:lnSpc>
              <a:buFont typeface="Arial" panose="020B0604020202020204" pitchFamily="34" charset="0"/>
              <a:buChar char="•"/>
            </a:pPr>
            <a:r>
              <a:rPr lang="en-US" sz="1400" dirty="0">
                <a:solidFill>
                  <a:prstClr val="black"/>
                </a:solidFill>
                <a:latin typeface="Arial" panose="020B0604020202020204" pitchFamily="34" charset="0"/>
                <a:ea typeface="Verdana" panose="020B0604030504040204" pitchFamily="34" charset="0"/>
                <a:cs typeface="Arial" panose="020B0604020202020204" pitchFamily="34" charset="0"/>
              </a:rPr>
              <a:t>To build better customer relationships and acquire new customers by segmenting their customer base</a:t>
            </a:r>
          </a:p>
          <a:p>
            <a:pPr marL="285750" indent="-285750">
              <a:lnSpc>
                <a:spcPct val="120000"/>
              </a:lnSpc>
              <a:buFont typeface="Arial" panose="020B0604020202020204" pitchFamily="34" charset="0"/>
              <a:buChar char="•"/>
            </a:pPr>
            <a:r>
              <a:rPr lang="en-US" sz="1400" dirty="0">
                <a:solidFill>
                  <a:prstClr val="black"/>
                </a:solidFill>
                <a:latin typeface="Arial" panose="020B0604020202020204" pitchFamily="34" charset="0"/>
                <a:ea typeface="Verdana" panose="020B0604030504040204" pitchFamily="34" charset="0"/>
                <a:cs typeface="Arial" panose="020B0604020202020204" pitchFamily="34" charset="0"/>
              </a:rPr>
              <a:t>To create a DataMart for Analytics use cases like developing a look-a-like model and understanding the changing customer base</a:t>
            </a:r>
          </a:p>
        </p:txBody>
      </p:sp>
      <p:sp>
        <p:nvSpPr>
          <p:cNvPr id="7" name="Rectangle 6"/>
          <p:cNvSpPr/>
          <p:nvPr/>
        </p:nvSpPr>
        <p:spPr>
          <a:xfrm>
            <a:off x="8189595" y="1268195"/>
            <a:ext cx="3840480" cy="2333986"/>
          </a:xfrm>
          <a:prstGeom prst="rect">
            <a:avLst/>
          </a:prstGeom>
          <a:solidFill>
            <a:schemeClr val="bg1"/>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buSzPct val="120000"/>
            </a:pPr>
            <a:endParaRPr lang="en-US" sz="1400" dirty="0">
              <a:solidFill>
                <a:srgbClr val="000000"/>
              </a:solidFill>
              <a:latin typeface="Arial" panose="020B0604020202020204" pitchFamily="34" charset="0"/>
              <a:cs typeface="Arial" panose="020B0604020202020204" pitchFamily="34" charset="0"/>
            </a:endParaRPr>
          </a:p>
        </p:txBody>
      </p:sp>
      <p:sp>
        <p:nvSpPr>
          <p:cNvPr id="8" name="Rectangle 7"/>
          <p:cNvSpPr/>
          <p:nvPr/>
        </p:nvSpPr>
        <p:spPr>
          <a:xfrm>
            <a:off x="8189592" y="1322508"/>
            <a:ext cx="3840483" cy="1878271"/>
          </a:xfrm>
          <a:prstGeom prst="rect">
            <a:avLst/>
          </a:prstGeom>
        </p:spPr>
        <p:txBody>
          <a:bodyPr wrap="square">
            <a:spAutoFit/>
          </a:bodyPr>
          <a:lstStyle/>
          <a:p>
            <a:pPr>
              <a:lnSpc>
                <a:spcPct val="120000"/>
              </a:lnSpc>
            </a:pPr>
            <a:r>
              <a:rPr lang="en-US" sz="1400" b="1" dirty="0">
                <a:solidFill>
                  <a:srgbClr val="44546A"/>
                </a:solidFill>
                <a:latin typeface="Arial" panose="020B0604020202020204" pitchFamily="34" charset="0"/>
                <a:cs typeface="Arial" panose="020B0604020202020204" pitchFamily="34" charset="0"/>
              </a:rPr>
              <a:t>Benefits &amp; Output</a:t>
            </a:r>
          </a:p>
          <a:p>
            <a:pPr marL="285750" lvl="0" indent="-285750">
              <a:lnSpc>
                <a:spcPct val="120000"/>
              </a:lnSpc>
              <a:buFont typeface="Arial" panose="020B0604020202020204" pitchFamily="34" charset="0"/>
              <a:buChar char="•"/>
            </a:pPr>
            <a:r>
              <a:rPr lang="en-US" sz="1400" dirty="0">
                <a:solidFill>
                  <a:srgbClr val="000000"/>
                </a:solidFill>
                <a:latin typeface="Arial" panose="020B0604020202020204" pitchFamily="34" charset="0"/>
                <a:ea typeface="Verdana" panose="020B0604030504040204" pitchFamily="34" charset="0"/>
                <a:cs typeface="Arial" panose="020B0604020202020204" pitchFamily="34" charset="0"/>
              </a:rPr>
              <a:t>Adobe was able to develop a look alike model for the segments created</a:t>
            </a:r>
          </a:p>
          <a:p>
            <a:pPr marL="285750" lvl="0" indent="-285750">
              <a:lnSpc>
                <a:spcPct val="120000"/>
              </a:lnSpc>
              <a:buFont typeface="Arial" panose="020B0604020202020204" pitchFamily="34" charset="0"/>
              <a:buChar char="•"/>
            </a:pPr>
            <a:r>
              <a:rPr lang="en-US" sz="1400" dirty="0">
                <a:solidFill>
                  <a:srgbClr val="000000"/>
                </a:solidFill>
                <a:latin typeface="Arial" panose="020B0604020202020204" pitchFamily="34" charset="0"/>
                <a:ea typeface="Verdana" panose="020B0604030504040204" pitchFamily="34" charset="0"/>
                <a:cs typeface="Arial" panose="020B0604020202020204" pitchFamily="34" charset="0"/>
              </a:rPr>
              <a:t>Customer base was finally classified under segments based on demographics, characteristics, session level info, web analytics data and marketing response</a:t>
            </a:r>
          </a:p>
        </p:txBody>
      </p:sp>
      <p:sp>
        <p:nvSpPr>
          <p:cNvPr id="9" name="Rectangle 8"/>
          <p:cNvSpPr/>
          <p:nvPr/>
        </p:nvSpPr>
        <p:spPr>
          <a:xfrm>
            <a:off x="4255290" y="1668907"/>
            <a:ext cx="3302271" cy="95073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t"/>
          <a:lstStyle/>
          <a:p>
            <a:endParaRPr lang="en-US" sz="1400" dirty="0">
              <a:solidFill>
                <a:srgbClr val="000000"/>
              </a:solidFill>
              <a:latin typeface="Arial" panose="020B0604020202020204" pitchFamily="34" charset="0"/>
              <a:cs typeface="Arial" panose="020B0604020202020204" pitchFamily="34" charset="0"/>
            </a:endParaRPr>
          </a:p>
        </p:txBody>
      </p:sp>
      <p:sp>
        <p:nvSpPr>
          <p:cNvPr id="10" name="Rectangle 9"/>
          <p:cNvSpPr/>
          <p:nvPr/>
        </p:nvSpPr>
        <p:spPr>
          <a:xfrm>
            <a:off x="4163846" y="1268195"/>
            <a:ext cx="3840480" cy="2333986"/>
          </a:xfrm>
          <a:prstGeom prst="rect">
            <a:avLst/>
          </a:prstGeom>
          <a:solidFill>
            <a:schemeClr val="bg1"/>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rgbClr val="FFFFFF"/>
              </a:solidFill>
              <a:latin typeface="Arial" panose="020B0604020202020204" pitchFamily="34" charset="0"/>
              <a:cs typeface="Arial" panose="020B0604020202020204" pitchFamily="34" charset="0"/>
            </a:endParaRPr>
          </a:p>
        </p:txBody>
      </p:sp>
      <p:sp>
        <p:nvSpPr>
          <p:cNvPr id="11" name="Rectangle 10"/>
          <p:cNvSpPr/>
          <p:nvPr/>
        </p:nvSpPr>
        <p:spPr>
          <a:xfrm>
            <a:off x="4163844" y="1322509"/>
            <a:ext cx="3840482" cy="2136803"/>
          </a:xfrm>
          <a:prstGeom prst="rect">
            <a:avLst/>
          </a:prstGeom>
        </p:spPr>
        <p:txBody>
          <a:bodyPr wrap="square">
            <a:spAutoFit/>
          </a:bodyPr>
          <a:lstStyle/>
          <a:p>
            <a:pPr>
              <a:lnSpc>
                <a:spcPct val="120000"/>
              </a:lnSpc>
            </a:pPr>
            <a:r>
              <a:rPr lang="en-US" sz="1400" b="1" dirty="0">
                <a:solidFill>
                  <a:srgbClr val="44546A"/>
                </a:solidFill>
                <a:latin typeface="Arial" panose="020B0604020202020204" pitchFamily="34" charset="0"/>
                <a:cs typeface="Arial" panose="020B0604020202020204" pitchFamily="34" charset="0"/>
              </a:rPr>
              <a:t>LatentView Solution</a:t>
            </a:r>
          </a:p>
          <a:p>
            <a:pPr marL="285750" indent="-285750">
              <a:lnSpc>
                <a:spcPct val="120000"/>
              </a:lnSpc>
              <a:buFont typeface="Arial" panose="020B0604020202020204" pitchFamily="34" charset="0"/>
              <a:buChar char="•"/>
            </a:pPr>
            <a:r>
              <a:rPr lang="en-US" sz="1400" dirty="0">
                <a:solidFill>
                  <a:prstClr val="black"/>
                </a:solidFill>
                <a:latin typeface="Arial" panose="020B0604020202020204" pitchFamily="34" charset="0"/>
                <a:ea typeface="Verdana" panose="020B0604030504040204" pitchFamily="34" charset="0"/>
                <a:cs typeface="Arial" panose="020B0604020202020204" pitchFamily="34" charset="0"/>
              </a:rPr>
              <a:t>Created a DataMart with internal variables of Adobe for 1.4M customers</a:t>
            </a:r>
          </a:p>
          <a:p>
            <a:pPr marL="285750" indent="-285750">
              <a:lnSpc>
                <a:spcPct val="120000"/>
              </a:lnSpc>
              <a:buFont typeface="Arial" panose="020B0604020202020204" pitchFamily="34" charset="0"/>
              <a:buChar char="•"/>
            </a:pPr>
            <a:r>
              <a:rPr lang="en-US" sz="1400" dirty="0">
                <a:solidFill>
                  <a:prstClr val="black"/>
                </a:solidFill>
                <a:latin typeface="Arial" panose="020B0604020202020204" pitchFamily="34" charset="0"/>
                <a:ea typeface="Verdana" panose="020B0604030504040204" pitchFamily="34" charset="0"/>
                <a:cs typeface="Arial" panose="020B0604020202020204" pitchFamily="34" charset="0"/>
              </a:rPr>
              <a:t>A single table was produced as final output with 6M records consisting of ~2K fields for all analytics use cases</a:t>
            </a:r>
          </a:p>
          <a:p>
            <a:pPr marL="285750" indent="-285750">
              <a:lnSpc>
                <a:spcPct val="120000"/>
              </a:lnSpc>
              <a:buFont typeface="Arial" panose="020B0604020202020204" pitchFamily="34" charset="0"/>
              <a:buChar char="•"/>
            </a:pPr>
            <a:r>
              <a:rPr lang="en-US" sz="1400" dirty="0">
                <a:solidFill>
                  <a:prstClr val="black"/>
                </a:solidFill>
                <a:latin typeface="Arial" panose="020B0604020202020204" pitchFamily="34" charset="0"/>
                <a:ea typeface="Verdana" panose="020B0604030504040204" pitchFamily="34" charset="0"/>
                <a:cs typeface="Arial" panose="020B0604020202020204" pitchFamily="34" charset="0"/>
              </a:rPr>
              <a:t>Production environment was materialized to run daily in Hive using Oozie</a:t>
            </a:r>
          </a:p>
        </p:txBody>
      </p:sp>
      <p:sp>
        <p:nvSpPr>
          <p:cNvPr id="12" name="Rectangle 11"/>
          <p:cNvSpPr/>
          <p:nvPr/>
        </p:nvSpPr>
        <p:spPr>
          <a:xfrm>
            <a:off x="203847" y="569516"/>
            <a:ext cx="11744883" cy="582423"/>
          </a:xfrm>
          <a:prstGeom prst="rect">
            <a:avLst/>
          </a:prstGeom>
          <a:noFill/>
          <a:ln>
            <a:noFill/>
          </a:ln>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a:solidFill>
                  <a:srgbClr val="44546A"/>
                </a:solidFill>
                <a:latin typeface="Arial" panose="020B0604020202020204" pitchFamily="34" charset="0"/>
                <a:cs typeface="Arial" panose="020B0604020202020204" pitchFamily="34" charset="0"/>
              </a:rPr>
              <a:t>Leading American multinational computer software company</a:t>
            </a:r>
          </a:p>
        </p:txBody>
      </p:sp>
      <p:sp>
        <p:nvSpPr>
          <p:cNvPr id="16" name="TextBox 15">
            <a:extLst>
              <a:ext uri="{FF2B5EF4-FFF2-40B4-BE49-F238E27FC236}">
                <a16:creationId xmlns:a16="http://schemas.microsoft.com/office/drawing/2014/main" id="{971FB4BF-7559-4E74-B39F-686FDE53235D}"/>
              </a:ext>
            </a:extLst>
          </p:cNvPr>
          <p:cNvSpPr txBox="1"/>
          <p:nvPr/>
        </p:nvSpPr>
        <p:spPr>
          <a:xfrm>
            <a:off x="6901357" y="4033203"/>
            <a:ext cx="2143593" cy="307777"/>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Data Mart</a:t>
            </a:r>
            <a:endParaRPr kumimoji="0" lang="en-US" sz="1400" b="0" i="0" u="none" strike="noStrike" kern="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p:txBody>
      </p:sp>
      <p:sp>
        <p:nvSpPr>
          <p:cNvPr id="17" name="Isosceles Triangle 16">
            <a:extLst>
              <a:ext uri="{FF2B5EF4-FFF2-40B4-BE49-F238E27FC236}">
                <a16:creationId xmlns:a16="http://schemas.microsoft.com/office/drawing/2014/main" id="{6475B8DF-B5A4-4290-8D42-639E3C563728}"/>
              </a:ext>
            </a:extLst>
          </p:cNvPr>
          <p:cNvSpPr/>
          <p:nvPr/>
        </p:nvSpPr>
        <p:spPr>
          <a:xfrm rot="5400000">
            <a:off x="8247266" y="5335653"/>
            <a:ext cx="878796" cy="171605"/>
          </a:xfrm>
          <a:prstGeom prst="triangl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8" name="TextBox 17">
            <a:extLst>
              <a:ext uri="{FF2B5EF4-FFF2-40B4-BE49-F238E27FC236}">
                <a16:creationId xmlns:a16="http://schemas.microsoft.com/office/drawing/2014/main" id="{6887D7AD-C8C0-4CAA-B610-FE13DF2EC16B}"/>
              </a:ext>
            </a:extLst>
          </p:cNvPr>
          <p:cNvSpPr txBox="1"/>
          <p:nvPr/>
        </p:nvSpPr>
        <p:spPr>
          <a:xfrm>
            <a:off x="9267433" y="4030541"/>
            <a:ext cx="2143593" cy="307777"/>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Final Segments</a:t>
            </a:r>
            <a:endParaRPr kumimoji="0" lang="en-US" sz="1400" b="0" i="0" u="none" strike="noStrike" kern="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595B4952-9CA9-4A1B-BC2D-B9BAD5D7618D}"/>
              </a:ext>
            </a:extLst>
          </p:cNvPr>
          <p:cNvSpPr/>
          <p:nvPr/>
        </p:nvSpPr>
        <p:spPr>
          <a:xfrm>
            <a:off x="8911242" y="4521403"/>
            <a:ext cx="2855976" cy="2136803"/>
          </a:xfrm>
          <a:prstGeom prst="rect">
            <a:avLst/>
          </a:prstGeom>
          <a:solidFill>
            <a:schemeClr val="bg1"/>
          </a:solidFill>
        </p:spPr>
        <p:txBody>
          <a:bodyPr wrap="square">
            <a:spAutoFit/>
          </a:bodyPr>
          <a:lstStyle/>
          <a:p>
            <a:pPr marL="285750" lvl="0" indent="-285750">
              <a:lnSpc>
                <a:spcPct val="120000"/>
              </a:lnSpc>
              <a:buFont typeface="Arial" panose="020B0604020202020204" pitchFamily="34" charset="0"/>
              <a:buChar char="•"/>
            </a:pPr>
            <a:r>
              <a:rPr lang="en-US" sz="1400" dirty="0">
                <a:solidFill>
                  <a:srgbClr val="000000"/>
                </a:solidFill>
                <a:latin typeface="Arial" panose="020B0604020202020204" pitchFamily="34" charset="0"/>
                <a:ea typeface="Verdana" panose="020B0604030504040204" pitchFamily="34" charset="0"/>
                <a:cs typeface="Arial" panose="020B0604020202020204" pitchFamily="34" charset="0"/>
              </a:rPr>
              <a:t>Creative for pay + Creative Climbers</a:t>
            </a:r>
          </a:p>
          <a:p>
            <a:pPr marL="285750" lvl="0" indent="-285750">
              <a:lnSpc>
                <a:spcPct val="120000"/>
              </a:lnSpc>
              <a:buFont typeface="Arial" panose="020B0604020202020204" pitchFamily="34" charset="0"/>
              <a:buChar char="•"/>
            </a:pPr>
            <a:r>
              <a:rPr lang="en-US" sz="1400" dirty="0">
                <a:solidFill>
                  <a:srgbClr val="000000"/>
                </a:solidFill>
                <a:latin typeface="Arial" panose="020B0604020202020204" pitchFamily="34" charset="0"/>
                <a:ea typeface="Verdana" panose="020B0604030504040204" pitchFamily="34" charset="0"/>
                <a:cs typeface="Arial" panose="020B0604020202020204" pitchFamily="34" charset="0"/>
              </a:rPr>
              <a:t>Fame and Fortune</a:t>
            </a:r>
          </a:p>
          <a:p>
            <a:pPr marL="285750" lvl="0" indent="-285750">
              <a:lnSpc>
                <a:spcPct val="120000"/>
              </a:lnSpc>
              <a:buFont typeface="Arial" panose="020B0604020202020204" pitchFamily="34" charset="0"/>
              <a:buChar char="•"/>
            </a:pPr>
            <a:r>
              <a:rPr lang="en-US" sz="1400" dirty="0">
                <a:solidFill>
                  <a:srgbClr val="000000"/>
                </a:solidFill>
                <a:latin typeface="Arial" panose="020B0604020202020204" pitchFamily="34" charset="0"/>
                <a:ea typeface="Verdana" panose="020B0604030504040204" pitchFamily="34" charset="0"/>
                <a:cs typeface="Arial" panose="020B0604020202020204" pitchFamily="34" charset="0"/>
              </a:rPr>
              <a:t>Utilitarian</a:t>
            </a:r>
          </a:p>
          <a:p>
            <a:pPr marL="285750" lvl="0" indent="-285750">
              <a:lnSpc>
                <a:spcPct val="120000"/>
              </a:lnSpc>
              <a:buFont typeface="Arial" panose="020B0604020202020204" pitchFamily="34" charset="0"/>
              <a:buChar char="•"/>
            </a:pPr>
            <a:r>
              <a:rPr lang="en-US" sz="1400" dirty="0">
                <a:solidFill>
                  <a:srgbClr val="000000"/>
                </a:solidFill>
                <a:latin typeface="Arial" panose="020B0604020202020204" pitchFamily="34" charset="0"/>
                <a:ea typeface="Verdana" panose="020B0604030504040204" pitchFamily="34" charset="0"/>
                <a:cs typeface="Arial" panose="020B0604020202020204" pitchFamily="34" charset="0"/>
              </a:rPr>
              <a:t>Private Hobbyist</a:t>
            </a:r>
          </a:p>
          <a:p>
            <a:pPr marL="285750" lvl="0" indent="-285750">
              <a:lnSpc>
                <a:spcPct val="120000"/>
              </a:lnSpc>
              <a:buFont typeface="Arial" panose="020B0604020202020204" pitchFamily="34" charset="0"/>
              <a:buChar char="•"/>
            </a:pPr>
            <a:r>
              <a:rPr lang="en-US" sz="1400" dirty="0">
                <a:solidFill>
                  <a:srgbClr val="000000"/>
                </a:solidFill>
                <a:latin typeface="Arial" panose="020B0604020202020204" pitchFamily="34" charset="0"/>
                <a:ea typeface="Verdana" panose="020B0604030504040204" pitchFamily="34" charset="0"/>
                <a:cs typeface="Arial" panose="020B0604020202020204" pitchFamily="34" charset="0"/>
              </a:rPr>
              <a:t>Applause Seekers + Engaged Expressive</a:t>
            </a:r>
          </a:p>
          <a:p>
            <a:pPr lvl="0">
              <a:lnSpc>
                <a:spcPct val="120000"/>
              </a:lnSpc>
            </a:pPr>
            <a:endParaRPr lang="en-US" sz="1400" dirty="0">
              <a:solidFill>
                <a:srgbClr val="000000"/>
              </a:solidFill>
              <a:latin typeface="Arial" panose="020B0604020202020204" pitchFamily="34" charset="0"/>
              <a:ea typeface="Verdana" panose="020B0604030504040204" pitchFamily="34" charset="0"/>
              <a:cs typeface="Arial" panose="020B0604020202020204" pitchFamily="34" charset="0"/>
            </a:endParaRPr>
          </a:p>
        </p:txBody>
      </p:sp>
      <p:pic>
        <p:nvPicPr>
          <p:cNvPr id="23" name="Picture 22">
            <a:extLst>
              <a:ext uri="{FF2B5EF4-FFF2-40B4-BE49-F238E27FC236}">
                <a16:creationId xmlns:a16="http://schemas.microsoft.com/office/drawing/2014/main" id="{F79C28BB-DA23-42CB-8685-20992285AFCC}"/>
              </a:ext>
            </a:extLst>
          </p:cNvPr>
          <p:cNvPicPr>
            <a:picLocks noChangeAspect="1"/>
          </p:cNvPicPr>
          <p:nvPr/>
        </p:nvPicPr>
        <p:blipFill>
          <a:blip r:embed="rId3">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5933977" y="4465116"/>
            <a:ext cx="2855976" cy="1903984"/>
          </a:xfrm>
          <a:prstGeom prst="rect">
            <a:avLst/>
          </a:prstGeom>
        </p:spPr>
      </p:pic>
      <p:sp>
        <p:nvSpPr>
          <p:cNvPr id="24" name="Rectangle 23">
            <a:extLst>
              <a:ext uri="{FF2B5EF4-FFF2-40B4-BE49-F238E27FC236}">
                <a16:creationId xmlns:a16="http://schemas.microsoft.com/office/drawing/2014/main" id="{B34E9DB4-FEBE-41B1-844A-5BFD3569B8A6}"/>
              </a:ext>
            </a:extLst>
          </p:cNvPr>
          <p:cNvSpPr/>
          <p:nvPr/>
        </p:nvSpPr>
        <p:spPr>
          <a:xfrm>
            <a:off x="4834254" y="4504387"/>
            <a:ext cx="1438648" cy="293607"/>
          </a:xfrm>
          <a:prstGeom prst="rect">
            <a:avLst/>
          </a:prstGeom>
        </p:spPr>
        <p:txBody>
          <a:bodyPr wrap="square">
            <a:spAutoFit/>
          </a:bodyPr>
          <a:lstStyle/>
          <a:p>
            <a:pPr lvl="0" algn="r">
              <a:lnSpc>
                <a:spcPct val="120000"/>
              </a:lnSpc>
            </a:pPr>
            <a:r>
              <a:rPr lang="en-US" sz="1200" dirty="0">
                <a:solidFill>
                  <a:srgbClr val="000000"/>
                </a:solidFill>
                <a:latin typeface="Arial" panose="020B0604020202020204" pitchFamily="34" charset="0"/>
                <a:ea typeface="Verdana" panose="020B0604030504040204" pitchFamily="34" charset="0"/>
                <a:cs typeface="Arial" panose="020B0604020202020204" pitchFamily="34" charset="0"/>
              </a:rPr>
              <a:t>Acxiom Data</a:t>
            </a:r>
          </a:p>
        </p:txBody>
      </p:sp>
      <p:sp>
        <p:nvSpPr>
          <p:cNvPr id="25" name="Rectangle 24">
            <a:extLst>
              <a:ext uri="{FF2B5EF4-FFF2-40B4-BE49-F238E27FC236}">
                <a16:creationId xmlns:a16="http://schemas.microsoft.com/office/drawing/2014/main" id="{C5F2999D-06F9-4AA8-8DD5-37321C09774A}"/>
              </a:ext>
            </a:extLst>
          </p:cNvPr>
          <p:cNvSpPr/>
          <p:nvPr/>
        </p:nvSpPr>
        <p:spPr>
          <a:xfrm>
            <a:off x="4173052" y="4819959"/>
            <a:ext cx="2099850" cy="293607"/>
          </a:xfrm>
          <a:prstGeom prst="rect">
            <a:avLst/>
          </a:prstGeom>
        </p:spPr>
        <p:txBody>
          <a:bodyPr wrap="square">
            <a:spAutoFit/>
          </a:bodyPr>
          <a:lstStyle/>
          <a:p>
            <a:pPr lvl="0" algn="r">
              <a:lnSpc>
                <a:spcPct val="120000"/>
              </a:lnSpc>
            </a:pPr>
            <a:r>
              <a:rPr lang="en-US" sz="1200" dirty="0">
                <a:solidFill>
                  <a:srgbClr val="000000"/>
                </a:solidFill>
                <a:latin typeface="Arial" panose="020B0604020202020204" pitchFamily="34" charset="0"/>
                <a:ea typeface="Verdana" panose="020B0604030504040204" pitchFamily="34" charset="0"/>
                <a:cs typeface="Arial" panose="020B0604020202020204" pitchFamily="34" charset="0"/>
              </a:rPr>
              <a:t>App Launch Details</a:t>
            </a:r>
          </a:p>
        </p:txBody>
      </p:sp>
      <p:sp>
        <p:nvSpPr>
          <p:cNvPr id="26" name="Rectangle 25">
            <a:extLst>
              <a:ext uri="{FF2B5EF4-FFF2-40B4-BE49-F238E27FC236}">
                <a16:creationId xmlns:a16="http://schemas.microsoft.com/office/drawing/2014/main" id="{FDD86C5D-CFCD-4394-B9E0-34E36B2E4339}"/>
              </a:ext>
            </a:extLst>
          </p:cNvPr>
          <p:cNvSpPr/>
          <p:nvPr/>
        </p:nvSpPr>
        <p:spPr>
          <a:xfrm>
            <a:off x="4173052" y="5158184"/>
            <a:ext cx="2099850" cy="293607"/>
          </a:xfrm>
          <a:prstGeom prst="rect">
            <a:avLst/>
          </a:prstGeom>
        </p:spPr>
        <p:txBody>
          <a:bodyPr wrap="square">
            <a:spAutoFit/>
          </a:bodyPr>
          <a:lstStyle/>
          <a:p>
            <a:pPr lvl="0" algn="r">
              <a:lnSpc>
                <a:spcPct val="120000"/>
              </a:lnSpc>
            </a:pPr>
            <a:r>
              <a:rPr lang="en-US" sz="1200" dirty="0">
                <a:solidFill>
                  <a:srgbClr val="000000"/>
                </a:solidFill>
                <a:latin typeface="Arial" panose="020B0604020202020204" pitchFamily="34" charset="0"/>
                <a:ea typeface="Verdana" panose="020B0604030504040204" pitchFamily="34" charset="0"/>
                <a:cs typeface="Arial" panose="020B0604020202020204" pitchFamily="34" charset="0"/>
              </a:rPr>
              <a:t>Email Domain Details</a:t>
            </a:r>
          </a:p>
        </p:txBody>
      </p:sp>
      <p:sp>
        <p:nvSpPr>
          <p:cNvPr id="27" name="Rectangle 26">
            <a:extLst>
              <a:ext uri="{FF2B5EF4-FFF2-40B4-BE49-F238E27FC236}">
                <a16:creationId xmlns:a16="http://schemas.microsoft.com/office/drawing/2014/main" id="{0F7D5E8F-4EEF-4732-9F7E-331E7AA445F8}"/>
              </a:ext>
            </a:extLst>
          </p:cNvPr>
          <p:cNvSpPr/>
          <p:nvPr/>
        </p:nvSpPr>
        <p:spPr>
          <a:xfrm>
            <a:off x="4173052" y="5536925"/>
            <a:ext cx="2099850" cy="293607"/>
          </a:xfrm>
          <a:prstGeom prst="rect">
            <a:avLst/>
          </a:prstGeom>
        </p:spPr>
        <p:txBody>
          <a:bodyPr wrap="square">
            <a:spAutoFit/>
          </a:bodyPr>
          <a:lstStyle/>
          <a:p>
            <a:pPr lvl="0" algn="r">
              <a:lnSpc>
                <a:spcPct val="120000"/>
              </a:lnSpc>
            </a:pPr>
            <a:r>
              <a:rPr lang="en-US" sz="1200" dirty="0">
                <a:solidFill>
                  <a:srgbClr val="000000"/>
                </a:solidFill>
                <a:latin typeface="Arial" panose="020B0604020202020204" pitchFamily="34" charset="0"/>
                <a:ea typeface="Verdana" panose="020B0604030504040204" pitchFamily="34" charset="0"/>
                <a:cs typeface="Arial" panose="020B0604020202020204" pitchFamily="34" charset="0"/>
              </a:rPr>
              <a:t>Feature Level Data</a:t>
            </a:r>
          </a:p>
        </p:txBody>
      </p:sp>
      <p:sp>
        <p:nvSpPr>
          <p:cNvPr id="28" name="Rectangle 27">
            <a:extLst>
              <a:ext uri="{FF2B5EF4-FFF2-40B4-BE49-F238E27FC236}">
                <a16:creationId xmlns:a16="http://schemas.microsoft.com/office/drawing/2014/main" id="{40E5D2A7-667E-4628-AA97-882781EFCDDC}"/>
              </a:ext>
            </a:extLst>
          </p:cNvPr>
          <p:cNvSpPr/>
          <p:nvPr/>
        </p:nvSpPr>
        <p:spPr>
          <a:xfrm>
            <a:off x="4173052" y="5895932"/>
            <a:ext cx="2099850" cy="293607"/>
          </a:xfrm>
          <a:prstGeom prst="rect">
            <a:avLst/>
          </a:prstGeom>
        </p:spPr>
        <p:txBody>
          <a:bodyPr wrap="square">
            <a:spAutoFit/>
          </a:bodyPr>
          <a:lstStyle/>
          <a:p>
            <a:pPr lvl="0" algn="r">
              <a:lnSpc>
                <a:spcPct val="120000"/>
              </a:lnSpc>
            </a:pPr>
            <a:r>
              <a:rPr lang="en-US" sz="1200" dirty="0">
                <a:solidFill>
                  <a:srgbClr val="000000"/>
                </a:solidFill>
                <a:latin typeface="Arial" panose="020B0604020202020204" pitchFamily="34" charset="0"/>
                <a:ea typeface="Verdana" panose="020B0604030504040204" pitchFamily="34" charset="0"/>
                <a:cs typeface="Arial" panose="020B0604020202020204" pitchFamily="34" charset="0"/>
              </a:rPr>
              <a:t>Marketing Responses</a:t>
            </a:r>
          </a:p>
        </p:txBody>
      </p:sp>
      <p:sp>
        <p:nvSpPr>
          <p:cNvPr id="29" name="Rectangle 28">
            <a:extLst>
              <a:ext uri="{FF2B5EF4-FFF2-40B4-BE49-F238E27FC236}">
                <a16:creationId xmlns:a16="http://schemas.microsoft.com/office/drawing/2014/main" id="{52488922-D3D0-41D9-B2E6-399CE2B39B1A}"/>
              </a:ext>
            </a:extLst>
          </p:cNvPr>
          <p:cNvSpPr/>
          <p:nvPr/>
        </p:nvSpPr>
        <p:spPr>
          <a:xfrm>
            <a:off x="4535281" y="6222296"/>
            <a:ext cx="1737621" cy="293607"/>
          </a:xfrm>
          <a:prstGeom prst="rect">
            <a:avLst/>
          </a:prstGeom>
        </p:spPr>
        <p:txBody>
          <a:bodyPr wrap="square">
            <a:spAutoFit/>
          </a:bodyPr>
          <a:lstStyle/>
          <a:p>
            <a:pPr lvl="0" algn="r">
              <a:lnSpc>
                <a:spcPct val="120000"/>
              </a:lnSpc>
            </a:pPr>
            <a:r>
              <a:rPr lang="en-US" sz="1200" dirty="0">
                <a:solidFill>
                  <a:srgbClr val="000000"/>
                </a:solidFill>
                <a:latin typeface="Arial" panose="020B0604020202020204" pitchFamily="34" charset="0"/>
                <a:ea typeface="Verdana" panose="020B0604030504040204" pitchFamily="34" charset="0"/>
                <a:cs typeface="Arial" panose="020B0604020202020204" pitchFamily="34" charset="0"/>
              </a:rPr>
              <a:t>Web Analytics Data</a:t>
            </a:r>
          </a:p>
        </p:txBody>
      </p:sp>
      <p:sp>
        <p:nvSpPr>
          <p:cNvPr id="31" name="TextBox 30">
            <a:extLst>
              <a:ext uri="{FF2B5EF4-FFF2-40B4-BE49-F238E27FC236}">
                <a16:creationId xmlns:a16="http://schemas.microsoft.com/office/drawing/2014/main" id="{FB5DD91C-17EC-455E-9A99-F62E38D34097}"/>
              </a:ext>
            </a:extLst>
          </p:cNvPr>
          <p:cNvSpPr txBox="1"/>
          <p:nvPr/>
        </p:nvSpPr>
        <p:spPr>
          <a:xfrm>
            <a:off x="4535281" y="4034348"/>
            <a:ext cx="2143593" cy="307777"/>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Data Sources</a:t>
            </a:r>
            <a:endParaRPr kumimoji="0" lang="en-US" sz="1400" b="0" i="0" u="none" strike="noStrike" kern="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p:txBody>
      </p:sp>
      <p:sp>
        <p:nvSpPr>
          <p:cNvPr id="32" name="Rectangle 31">
            <a:extLst>
              <a:ext uri="{FF2B5EF4-FFF2-40B4-BE49-F238E27FC236}">
                <a16:creationId xmlns:a16="http://schemas.microsoft.com/office/drawing/2014/main" id="{3A0E63FF-2D53-45C4-87CC-C99A69D0495C}"/>
              </a:ext>
            </a:extLst>
          </p:cNvPr>
          <p:cNvSpPr/>
          <p:nvPr/>
        </p:nvSpPr>
        <p:spPr>
          <a:xfrm>
            <a:off x="424781" y="3888502"/>
            <a:ext cx="3553795" cy="2769704"/>
          </a:xfrm>
          <a:prstGeom prst="rect">
            <a:avLst/>
          </a:prstGeom>
          <a:solidFill>
            <a:schemeClr val="bg1">
              <a:lumMod val="95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C318FD25-3876-41F2-AC24-5EC50E363205}"/>
              </a:ext>
            </a:extLst>
          </p:cNvPr>
          <p:cNvSpPr txBox="1"/>
          <p:nvPr/>
        </p:nvSpPr>
        <p:spPr>
          <a:xfrm>
            <a:off x="325545" y="4157607"/>
            <a:ext cx="3533654" cy="224676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Challenges</a:t>
            </a:r>
          </a:p>
          <a:p>
            <a:pPr marL="0" marR="0" lvl="0" indent="0" algn="ctr" defTabSz="914400" eaLnBrk="1" fontAlgn="auto" latinLnBrk="0" hangingPunct="1">
              <a:lnSpc>
                <a:spcPct val="100000"/>
              </a:lnSpc>
              <a:spcBef>
                <a:spcPts val="0"/>
              </a:spcBef>
              <a:spcAft>
                <a:spcPts val="0"/>
              </a:spcAft>
              <a:buClrTx/>
              <a:buSzTx/>
              <a:buFontTx/>
              <a:buNone/>
              <a:tabLst/>
              <a:defRPr/>
            </a:pPr>
            <a:endParaRPr lang="en-US" sz="1400" b="1" kern="0" dirty="0">
              <a:solidFill>
                <a:prstClr val="black"/>
              </a:solidFill>
              <a:latin typeface="Arial" panose="020B0604020202020204" pitchFamily="34" charset="0"/>
              <a:cs typeface="Arial" panose="020B0604020202020204" pitchFamily="34" charset="0"/>
            </a:endParaRP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kern="0" dirty="0">
                <a:solidFill>
                  <a:prstClr val="black"/>
                </a:solidFill>
                <a:latin typeface="Arial" panose="020B0604020202020204" pitchFamily="34" charset="0"/>
                <a:cs typeface="Arial" panose="020B0604020202020204" pitchFamily="34" charset="0"/>
              </a:rPr>
              <a:t>Customer ID’s had duplication issue across multiple countries</a:t>
            </a: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Not all ID’s were mapped with multiple data sources</a:t>
            </a: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kern="0" dirty="0">
                <a:solidFill>
                  <a:prstClr val="black"/>
                </a:solidFill>
                <a:latin typeface="Arial" panose="020B0604020202020204" pitchFamily="34" charset="0"/>
                <a:cs typeface="Arial" panose="020B0604020202020204" pitchFamily="34" charset="0"/>
              </a:rPr>
              <a:t>Metrics were repeated across tables for which the resource intensiveness and the coverage of the metric were considered to overcome the issue </a:t>
            </a:r>
            <a:endParaRPr kumimoji="0" lang="en-US" sz="1400" b="0" i="0" u="none" strike="noStrike" kern="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920739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p:cNvSpPr>
            <a:spLocks noGrp="1"/>
          </p:cNvSpPr>
          <p:nvPr>
            <p:ph type="title"/>
          </p:nvPr>
        </p:nvSpPr>
        <p:spPr/>
        <p:txBody>
          <a:bodyPr>
            <a:noAutofit/>
          </a:bodyPr>
          <a:lstStyle/>
          <a:p>
            <a:r>
              <a:rPr lang="en-US" dirty="0"/>
              <a:t>Data driven Product Innovation based on Consumer Reviews</a:t>
            </a:r>
          </a:p>
        </p:txBody>
      </p:sp>
      <p:sp>
        <p:nvSpPr>
          <p:cNvPr id="10" name="Rectangle 9"/>
          <p:cNvSpPr/>
          <p:nvPr/>
        </p:nvSpPr>
        <p:spPr>
          <a:xfrm>
            <a:off x="241770" y="453212"/>
            <a:ext cx="5926450" cy="607190"/>
          </a:xfrm>
          <a:prstGeom prst="rect">
            <a:avLst/>
          </a:prstGeom>
          <a:noFill/>
          <a:ln w="12700" cap="flat" cmpd="sng" algn="ctr">
            <a:noFill/>
            <a:prstDash val="solid"/>
            <a:miter lim="800000"/>
          </a:ln>
          <a:effectLst/>
          <a:scene3d>
            <a:camera prst="orthographicFront">
              <a:rot lat="0" lon="0" rev="0"/>
            </a:camera>
            <a:lightRig rig="brightRoom" dir="t">
              <a:rot lat="0" lon="0" rev="600000"/>
            </a:lightRig>
          </a:scene3d>
          <a:sp3d prstMaterial="metal">
            <a:bevelT w="38100" h="57150" prst="angle"/>
          </a:sp3d>
        </p:spPr>
        <p:txBody>
          <a:bodyPr rtlCol="0" anchor="ctr"/>
          <a:lstStyle/>
          <a:p>
            <a:r>
              <a:rPr lang="en-US" sz="1400" b="1" kern="0" dirty="0">
                <a:solidFill>
                  <a:srgbClr val="44546A"/>
                </a:solidFill>
                <a:latin typeface="Arial" panose="020B0604020202020204" pitchFamily="34" charset="0"/>
                <a:cs typeface="Arial" panose="020B0604020202020204" pitchFamily="34" charset="0"/>
              </a:rPr>
              <a:t>Leading Home Appliances Manufacturer in US</a:t>
            </a:r>
          </a:p>
        </p:txBody>
      </p:sp>
      <p:sp>
        <p:nvSpPr>
          <p:cNvPr id="11" name="Rectangle 10"/>
          <p:cNvSpPr/>
          <p:nvPr/>
        </p:nvSpPr>
        <p:spPr>
          <a:xfrm>
            <a:off x="1" y="1013096"/>
            <a:ext cx="12192003" cy="2381293"/>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panose="020B0604020202020204" pitchFamily="34" charset="0"/>
              <a:cs typeface="Arial" panose="020B0604020202020204" pitchFamily="34" charset="0"/>
            </a:endParaRPr>
          </a:p>
        </p:txBody>
      </p:sp>
      <p:sp>
        <p:nvSpPr>
          <p:cNvPr id="13" name="Rectangle 12"/>
          <p:cNvSpPr/>
          <p:nvPr/>
        </p:nvSpPr>
        <p:spPr>
          <a:xfrm>
            <a:off x="245595" y="1891378"/>
            <a:ext cx="3302271" cy="950732"/>
          </a:xfrm>
          <a:prstGeom prst="rect">
            <a:avLst/>
          </a:prstGeom>
          <a:noFill/>
          <a:ln w="12700" cap="flat" cmpd="sng" algn="ctr">
            <a:noFill/>
            <a:prstDash val="solid"/>
            <a:miter lim="800000"/>
          </a:ln>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
        <p:nvSpPr>
          <p:cNvPr id="14" name="Rectangle 13"/>
          <p:cNvSpPr/>
          <p:nvPr/>
        </p:nvSpPr>
        <p:spPr>
          <a:xfrm>
            <a:off x="245595" y="1663847"/>
            <a:ext cx="3588326" cy="1589591"/>
          </a:xfrm>
          <a:prstGeom prst="rect">
            <a:avLst/>
          </a:prstGeom>
          <a:solidFill>
            <a:sysClr val="window" lastClr="FFFFFF"/>
          </a:solidFill>
          <a:ln w="12700" cap="flat" cmpd="sng" algn="ctr">
            <a:noFill/>
            <a:prstDash val="solid"/>
            <a:miter lim="800000"/>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Arial" panose="020B0604020202020204" pitchFamily="34" charset="0"/>
              <a:cs typeface="Arial" panose="020B0604020202020204" pitchFamily="34" charset="0"/>
            </a:endParaRPr>
          </a:p>
        </p:txBody>
      </p:sp>
      <p:sp>
        <p:nvSpPr>
          <p:cNvPr id="15" name="Rectangle 14"/>
          <p:cNvSpPr/>
          <p:nvPr/>
        </p:nvSpPr>
        <p:spPr>
          <a:xfrm>
            <a:off x="275631" y="1967081"/>
            <a:ext cx="3499537" cy="1384995"/>
          </a:xfrm>
          <a:prstGeom prst="rect">
            <a:avLst/>
          </a:prstGeom>
        </p:spPr>
        <p:txBody>
          <a:bodyPr wrap="square">
            <a:spAutoFit/>
          </a:bodyPr>
          <a:lstStyle/>
          <a:p>
            <a:pPr>
              <a:lnSpc>
                <a:spcPct val="120000"/>
              </a:lnSpc>
            </a:pPr>
            <a:r>
              <a:rPr lang="en-US" sz="1400" dirty="0">
                <a:solidFill>
                  <a:prstClr val="black"/>
                </a:solidFill>
                <a:latin typeface="Arial" panose="020B0604020202020204" pitchFamily="34" charset="0"/>
                <a:ea typeface="Verdana" panose="020B0604030504040204" pitchFamily="34" charset="0"/>
                <a:cs typeface="Arial" panose="020B0604020202020204" pitchFamily="34" charset="0"/>
              </a:rPr>
              <a:t>Purchase drivers were determined by post-facto analysis of POS data at stores and  survey data resulting in delays of up to eight months to get consumer feedback on product features</a:t>
            </a:r>
          </a:p>
        </p:txBody>
      </p:sp>
      <p:sp>
        <p:nvSpPr>
          <p:cNvPr id="17" name="Rectangle 16"/>
          <p:cNvSpPr/>
          <p:nvPr/>
        </p:nvSpPr>
        <p:spPr>
          <a:xfrm>
            <a:off x="241770" y="1733364"/>
            <a:ext cx="2534636" cy="307777"/>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44546A"/>
                </a:solidFill>
                <a:effectLst/>
                <a:uLnTx/>
                <a:uFillTx/>
                <a:latin typeface="Arial" panose="020B0604020202020204" pitchFamily="34" charset="0"/>
                <a:cs typeface="Arial" panose="020B0604020202020204" pitchFamily="34" charset="0"/>
              </a:rPr>
              <a:t>The “Before” State</a:t>
            </a:r>
          </a:p>
        </p:txBody>
      </p:sp>
      <p:sp>
        <p:nvSpPr>
          <p:cNvPr id="18" name="Rectangle 17"/>
          <p:cNvSpPr/>
          <p:nvPr/>
        </p:nvSpPr>
        <p:spPr>
          <a:xfrm>
            <a:off x="8286637" y="1687773"/>
            <a:ext cx="3592151" cy="1560646"/>
          </a:xfrm>
          <a:prstGeom prst="rect">
            <a:avLst/>
          </a:prstGeom>
          <a:solidFill>
            <a:sysClr val="window" lastClr="FFFFFF"/>
          </a:solidFill>
          <a:ln w="12700" cap="flat" cmpd="sng" algn="ctr">
            <a:noFill/>
            <a:prstDash val="solid"/>
            <a:miter lim="800000"/>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rtlCol="0" anchor="ctr"/>
          <a:lstStyle/>
          <a:p>
            <a:pPr marL="0" marR="0" lvl="1" indent="0" defTabSz="914400" eaLnBrk="1" fontAlgn="auto" latinLnBrk="0" hangingPunct="1">
              <a:lnSpc>
                <a:spcPct val="100000"/>
              </a:lnSpc>
              <a:spcBef>
                <a:spcPts val="0"/>
              </a:spcBef>
              <a:spcAft>
                <a:spcPts val="0"/>
              </a:spcAft>
              <a:buClrTx/>
              <a:buSzPct val="120000"/>
              <a:buFontTx/>
              <a:buNone/>
              <a:tabLst/>
              <a:defRPr/>
            </a:pPr>
            <a:endParaRPr kumimoji="0" lang="en-US" sz="13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
        <p:nvSpPr>
          <p:cNvPr id="19" name="Rectangle 18"/>
          <p:cNvSpPr/>
          <p:nvPr/>
        </p:nvSpPr>
        <p:spPr>
          <a:xfrm>
            <a:off x="8282363" y="1935378"/>
            <a:ext cx="3651619" cy="1384995"/>
          </a:xfrm>
          <a:prstGeom prst="rect">
            <a:avLst/>
          </a:prstGeom>
        </p:spPr>
        <p:txBody>
          <a:bodyPr wrap="square">
            <a:spAutoFit/>
          </a:bodyPr>
          <a:lstStyle/>
          <a:p>
            <a:pPr>
              <a:lnSpc>
                <a:spcPct val="120000"/>
              </a:lnSpc>
            </a:pPr>
            <a:r>
              <a:rPr lang="en-US" sz="1400" dirty="0">
                <a:solidFill>
                  <a:prstClr val="black"/>
                </a:solidFill>
                <a:latin typeface="Arial" panose="020B0604020202020204" pitchFamily="34" charset="0"/>
                <a:ea typeface="Verdana" panose="020B0604030504040204" pitchFamily="34" charset="0"/>
                <a:cs typeface="Arial" panose="020B0604020202020204" pitchFamily="34" charset="0"/>
              </a:rPr>
              <a:t>Precise, fine-tuned innovation on product features and messaging was possible on an ongoing basis as consumer feedback reached the teams directly within 2.5 months of product launch</a:t>
            </a:r>
          </a:p>
        </p:txBody>
      </p:sp>
      <p:sp>
        <p:nvSpPr>
          <p:cNvPr id="20" name="Rectangle 19"/>
          <p:cNvSpPr/>
          <p:nvPr/>
        </p:nvSpPr>
        <p:spPr>
          <a:xfrm>
            <a:off x="194021" y="1030650"/>
            <a:ext cx="11744883" cy="582423"/>
          </a:xfrm>
          <a:prstGeom prst="rect">
            <a:avLst/>
          </a:prstGeom>
          <a:noFill/>
          <a:ln w="12700" cap="flat" cmpd="sng" algn="ctr">
            <a:noFill/>
            <a:prstDash val="solid"/>
            <a:miter lim="800000"/>
          </a:ln>
          <a:effectLst/>
          <a:scene3d>
            <a:camera prst="orthographicFront">
              <a:rot lat="0" lon="0" rev="0"/>
            </a:camera>
            <a:lightRig rig="brightRoom" dir="t">
              <a:rot lat="0" lon="0" rev="600000"/>
            </a:lightRig>
          </a:scene3d>
          <a:sp3d prstMaterial="metal">
            <a:bevelT w="38100" h="57150" prst="angle"/>
          </a:sp3d>
        </p:spPr>
        <p:txBody>
          <a:bodyPr rtlCol="0" anchor="ctr"/>
          <a:lstStyle/>
          <a:p>
            <a:pPr marL="0" marR="0" lvl="0" indent="0" defTabSz="914400" eaLnBrk="1" fontAlgn="auto" latinLnBrk="0" hangingPunct="1">
              <a:lnSpc>
                <a:spcPct val="12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44546A"/>
                </a:solidFill>
                <a:effectLst/>
                <a:uLnTx/>
                <a:uFillTx/>
                <a:latin typeface="Arial" panose="020B0604020202020204" pitchFamily="34" charset="0"/>
                <a:cs typeface="Arial" panose="020B0604020202020204" pitchFamily="34" charset="0"/>
              </a:rPr>
              <a:t>The Problem: </a:t>
            </a:r>
            <a:r>
              <a:rPr kumimoji="0" lang="en-US" sz="1400" b="0" i="0" u="none" strike="noStrike" kern="0" cap="none" spc="0" normalizeH="0" baseline="0" noProof="0" dirty="0">
                <a:ln>
                  <a:noFill/>
                </a:ln>
                <a:solidFill>
                  <a:srgbClr val="44546A"/>
                </a:solidFill>
                <a:effectLst/>
                <a:uLnTx/>
                <a:uFillTx/>
                <a:latin typeface="Arial" panose="020B0604020202020204" pitchFamily="34" charset="0"/>
                <a:cs typeface="Arial" panose="020B0604020202020204" pitchFamily="34" charset="0"/>
              </a:rPr>
              <a:t>Lack of/Delayed access to direct customer feedback on their products and competitors’ can adversely affect a consumer</a:t>
            </a:r>
            <a:r>
              <a:rPr kumimoji="0" lang="en-US" sz="1400" b="0" i="0" u="none" strike="noStrike" kern="0" cap="none" spc="0" normalizeH="0" noProof="0" dirty="0">
                <a:ln>
                  <a:noFill/>
                </a:ln>
                <a:solidFill>
                  <a:srgbClr val="44546A"/>
                </a:solidFill>
                <a:effectLst/>
                <a:uLnTx/>
                <a:uFillTx/>
                <a:latin typeface="Arial" panose="020B0604020202020204" pitchFamily="34" charset="0"/>
                <a:cs typeface="Arial" panose="020B0604020202020204" pitchFamily="34" charset="0"/>
              </a:rPr>
              <a:t> </a:t>
            </a:r>
            <a:r>
              <a:rPr kumimoji="0" lang="en-US" sz="1400" b="0" i="0" u="none" strike="noStrike" kern="0" cap="none" spc="0" normalizeH="0" baseline="0" noProof="0" dirty="0">
                <a:ln>
                  <a:noFill/>
                </a:ln>
                <a:solidFill>
                  <a:srgbClr val="44546A"/>
                </a:solidFill>
                <a:effectLst/>
                <a:uLnTx/>
                <a:uFillTx/>
                <a:latin typeface="Arial" panose="020B0604020202020204" pitchFamily="34" charset="0"/>
                <a:cs typeface="Arial" panose="020B0604020202020204" pitchFamily="34" charset="0"/>
              </a:rPr>
              <a:t>durable company’s ability to innovate and keep customers happy </a:t>
            </a:r>
          </a:p>
        </p:txBody>
      </p:sp>
      <p:sp>
        <p:nvSpPr>
          <p:cNvPr id="21" name="Rectangle 20"/>
          <p:cNvSpPr/>
          <p:nvPr/>
        </p:nvSpPr>
        <p:spPr>
          <a:xfrm>
            <a:off x="4240542" y="1891378"/>
            <a:ext cx="3302271" cy="950732"/>
          </a:xfrm>
          <a:prstGeom prst="rect">
            <a:avLst/>
          </a:prstGeom>
          <a:noFill/>
          <a:ln w="12700" cap="flat" cmpd="sng" algn="ctr">
            <a:noFill/>
            <a:prstDash val="solid"/>
            <a:miter lim="800000"/>
          </a:ln>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
        <p:nvSpPr>
          <p:cNvPr id="22" name="Rectangle 21"/>
          <p:cNvSpPr/>
          <p:nvPr/>
        </p:nvSpPr>
        <p:spPr>
          <a:xfrm>
            <a:off x="4281335" y="1694925"/>
            <a:ext cx="3588326" cy="1553494"/>
          </a:xfrm>
          <a:prstGeom prst="rect">
            <a:avLst/>
          </a:prstGeom>
          <a:solidFill>
            <a:sysClr val="window" lastClr="FFFFFF"/>
          </a:solidFill>
          <a:ln w="12700" cap="flat" cmpd="sng" algn="ctr">
            <a:noFill/>
            <a:prstDash val="solid"/>
            <a:miter lim="800000"/>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pitchFamily="34" charset="0"/>
              <a:cs typeface="Arial" panose="020B0604020202020204" pitchFamily="34" charset="0"/>
            </a:endParaRPr>
          </a:p>
        </p:txBody>
      </p:sp>
      <p:sp>
        <p:nvSpPr>
          <p:cNvPr id="23" name="Rectangle 22"/>
          <p:cNvSpPr/>
          <p:nvPr/>
        </p:nvSpPr>
        <p:spPr>
          <a:xfrm>
            <a:off x="4346926" y="1922499"/>
            <a:ext cx="3486708" cy="1384995"/>
          </a:xfrm>
          <a:prstGeom prst="rect">
            <a:avLst/>
          </a:prstGeom>
        </p:spPr>
        <p:txBody>
          <a:bodyPr wrap="square">
            <a:spAutoFit/>
          </a:bodyPr>
          <a:lstStyle/>
          <a:p>
            <a:pPr>
              <a:lnSpc>
                <a:spcPct val="120000"/>
              </a:lnSpc>
            </a:pPr>
            <a:r>
              <a:rPr lang="en-US" sz="1400" dirty="0">
                <a:solidFill>
                  <a:prstClr val="black"/>
                </a:solidFill>
                <a:latin typeface="Arial" panose="020B0604020202020204" pitchFamily="34" charset="0"/>
                <a:ea typeface="Verdana" panose="020B0604030504040204" pitchFamily="34" charset="0"/>
                <a:cs typeface="Arial" panose="020B0604020202020204" pitchFamily="34" charset="0"/>
              </a:rPr>
              <a:t>Built a real-time text analytics platform to consolidate external, unstructured data to ‘measure’ customer feedback of client’s brand with respect to competition on various parameters that drives purchase</a:t>
            </a:r>
          </a:p>
        </p:txBody>
      </p:sp>
      <p:sp>
        <p:nvSpPr>
          <p:cNvPr id="24" name="Rectangle 23"/>
          <p:cNvSpPr/>
          <p:nvPr/>
        </p:nvSpPr>
        <p:spPr>
          <a:xfrm>
            <a:off x="4343891" y="1667223"/>
            <a:ext cx="2131840" cy="307777"/>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44546A"/>
                </a:solidFill>
                <a:effectLst/>
                <a:uLnTx/>
                <a:uFillTx/>
                <a:latin typeface="Arial" panose="020B0604020202020204" pitchFamily="34" charset="0"/>
                <a:cs typeface="Arial" panose="020B0604020202020204" pitchFamily="34" charset="0"/>
              </a:rPr>
              <a:t>LatentView Solution</a:t>
            </a:r>
          </a:p>
        </p:txBody>
      </p:sp>
      <p:sp>
        <p:nvSpPr>
          <p:cNvPr id="25" name="Rectangle 24"/>
          <p:cNvSpPr/>
          <p:nvPr/>
        </p:nvSpPr>
        <p:spPr>
          <a:xfrm>
            <a:off x="8282363" y="1694198"/>
            <a:ext cx="2534636" cy="307777"/>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44546A"/>
                </a:solidFill>
                <a:effectLst/>
                <a:uLnTx/>
                <a:uFillTx/>
                <a:latin typeface="Arial" panose="020B0604020202020204" pitchFamily="34" charset="0"/>
                <a:cs typeface="Arial" panose="020B0604020202020204" pitchFamily="34" charset="0"/>
              </a:rPr>
              <a:t>The “After” State</a:t>
            </a:r>
          </a:p>
        </p:txBody>
      </p:sp>
      <p:sp>
        <p:nvSpPr>
          <p:cNvPr id="26" name="Rectangle 25"/>
          <p:cNvSpPr/>
          <p:nvPr/>
        </p:nvSpPr>
        <p:spPr>
          <a:xfrm>
            <a:off x="1088265" y="6356721"/>
            <a:ext cx="3034525" cy="360000"/>
          </a:xfrm>
          <a:prstGeom prst="rect">
            <a:avLst/>
          </a:prstGeom>
          <a:solidFill>
            <a:srgbClr val="023F73"/>
          </a:soli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Data Extraction &amp; Data Landscape</a:t>
            </a:r>
          </a:p>
        </p:txBody>
      </p:sp>
      <p:grpSp>
        <p:nvGrpSpPr>
          <p:cNvPr id="27" name="Group 26"/>
          <p:cNvGrpSpPr/>
          <p:nvPr/>
        </p:nvGrpSpPr>
        <p:grpSpPr>
          <a:xfrm>
            <a:off x="541979" y="4546498"/>
            <a:ext cx="2520000" cy="417600"/>
            <a:chOff x="1011133" y="2353201"/>
            <a:chExt cx="2520000" cy="417600"/>
          </a:xfrm>
        </p:grpSpPr>
        <p:sp>
          <p:nvSpPr>
            <p:cNvPr id="28" name="Rectangle 27"/>
            <p:cNvSpPr/>
            <p:nvPr/>
          </p:nvSpPr>
          <p:spPr>
            <a:xfrm>
              <a:off x="1011133" y="2353201"/>
              <a:ext cx="2520000" cy="417600"/>
            </a:xfrm>
            <a:prstGeom prst="rect">
              <a:avLst/>
            </a:prstGeom>
            <a:solidFill>
              <a:sysClr val="window" lastClr="FFFFFF"/>
            </a:solidFill>
            <a:ln w="25400" cap="flat" cmpd="sng" algn="ctr">
              <a:solidFill>
                <a:sysClr val="windowText" lastClr="000000"/>
              </a:solidFill>
              <a:prstDash val="solid"/>
            </a:ln>
            <a:effectLst/>
          </p:spPr>
          <p:txBody>
            <a:bodyPr rtlCol="0" anchor="ctr"/>
            <a:lstStyle/>
            <a:p>
              <a:pPr marL="0" marR="0" lvl="0" indent="0" defTabSz="914400" eaLnBrk="1" fontAlgn="base" latinLnBrk="0" hangingPunct="1">
                <a:lnSpc>
                  <a:spcPct val="100000"/>
                </a:lnSpc>
                <a:spcBef>
                  <a:spcPct val="0"/>
                </a:spcBef>
                <a:spcAft>
                  <a:spcPct val="0"/>
                </a:spcAft>
                <a:buClrTx/>
                <a:buSzTx/>
                <a:buFontTx/>
                <a:buNone/>
                <a:tabLst/>
                <a:defRPr/>
              </a:pPr>
              <a:r>
                <a:rPr kumimoji="0" lang="en-IN" sz="1400" b="0" i="0" u="none" strike="noStrike" kern="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Market Places</a:t>
              </a:r>
            </a:p>
          </p:txBody>
        </p:sp>
        <p:pic>
          <p:nvPicPr>
            <p:cNvPr id="29" name="Picture 28"/>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638323" y="2406696"/>
              <a:ext cx="254408" cy="303576"/>
            </a:xfrm>
            <a:prstGeom prst="rect">
              <a:avLst/>
            </a:prstGeom>
          </p:spPr>
        </p:pic>
        <p:pic>
          <p:nvPicPr>
            <p:cNvPr id="30" name="Picture 8" descr="Image result for amazon ic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66177" y="2397730"/>
              <a:ext cx="360000" cy="3600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1" name="Group 30"/>
          <p:cNvGrpSpPr/>
          <p:nvPr/>
        </p:nvGrpSpPr>
        <p:grpSpPr>
          <a:xfrm>
            <a:off x="541979" y="5483416"/>
            <a:ext cx="2520000" cy="417600"/>
            <a:chOff x="1011133" y="3631312"/>
            <a:chExt cx="2520000" cy="417600"/>
          </a:xfrm>
        </p:grpSpPr>
        <p:sp>
          <p:nvSpPr>
            <p:cNvPr id="32" name="Rectangle 31"/>
            <p:cNvSpPr/>
            <p:nvPr/>
          </p:nvSpPr>
          <p:spPr>
            <a:xfrm>
              <a:off x="1011133" y="3631312"/>
              <a:ext cx="2520000" cy="417600"/>
            </a:xfrm>
            <a:prstGeom prst="rect">
              <a:avLst/>
            </a:prstGeom>
            <a:solidFill>
              <a:sysClr val="window" lastClr="FFFFFF"/>
            </a:solidFill>
            <a:ln w="25400" cap="flat" cmpd="sng" algn="ctr">
              <a:solidFill>
                <a:sysClr val="windowText" lastClr="000000"/>
              </a:solidFill>
              <a:prstDash val="solid"/>
            </a:ln>
            <a:effectLst/>
          </p:spPr>
          <p:txBody>
            <a:bodyPr rtlCol="0" anchor="ctr"/>
            <a:lstStyle/>
            <a:p>
              <a:pPr marL="0" marR="0" lvl="0" indent="0" defTabSz="914400" eaLnBrk="1" fontAlgn="base" latinLnBrk="0" hangingPunct="1">
                <a:lnSpc>
                  <a:spcPct val="100000"/>
                </a:lnSpc>
                <a:spcBef>
                  <a:spcPct val="0"/>
                </a:spcBef>
                <a:spcAft>
                  <a:spcPct val="0"/>
                </a:spcAft>
                <a:buClrTx/>
                <a:buSzTx/>
                <a:buFontTx/>
                <a:buNone/>
                <a:tabLst/>
                <a:defRPr/>
              </a:pPr>
              <a:r>
                <a:rPr kumimoji="0" lang="en-IN" sz="1400" b="0" i="0" u="none" strike="noStrike" kern="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Brand Websites</a:t>
              </a:r>
            </a:p>
          </p:txBody>
        </p:sp>
        <p:pic>
          <p:nvPicPr>
            <p:cNvPr id="33" name="Picture 32"/>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469036" y="3735734"/>
              <a:ext cx="447177" cy="211944"/>
            </a:xfrm>
            <a:prstGeom prst="rect">
              <a:avLst/>
            </a:prstGeom>
          </p:spPr>
        </p:pic>
        <p:pic>
          <p:nvPicPr>
            <p:cNvPr id="34" name="Picture 2" descr="Image result for whirlpool logo 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970245" y="3694790"/>
              <a:ext cx="537757" cy="32265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5" name="Group 34"/>
          <p:cNvGrpSpPr/>
          <p:nvPr/>
        </p:nvGrpSpPr>
        <p:grpSpPr>
          <a:xfrm>
            <a:off x="541979" y="3605796"/>
            <a:ext cx="2520000" cy="416168"/>
            <a:chOff x="1011133" y="935092"/>
            <a:chExt cx="2520000" cy="416168"/>
          </a:xfrm>
        </p:grpSpPr>
        <p:sp>
          <p:nvSpPr>
            <p:cNvPr id="36" name="Rectangle 35"/>
            <p:cNvSpPr/>
            <p:nvPr/>
          </p:nvSpPr>
          <p:spPr>
            <a:xfrm>
              <a:off x="1011133" y="935092"/>
              <a:ext cx="2520000" cy="416168"/>
            </a:xfrm>
            <a:prstGeom prst="rect">
              <a:avLst/>
            </a:prstGeom>
            <a:solidFill>
              <a:sysClr val="window" lastClr="FFFFFF"/>
            </a:solidFill>
            <a:ln w="25400" cap="flat" cmpd="sng" algn="ctr">
              <a:solidFill>
                <a:sysClr val="windowText" lastClr="000000"/>
              </a:solidFill>
              <a:prstDash val="solid"/>
            </a:ln>
            <a:effectLst/>
          </p:spPr>
          <p:txBody>
            <a:bodyPr rtlCol="0" anchor="ctr"/>
            <a:lstStyle/>
            <a:p>
              <a:pPr marL="0" marR="0" lvl="0" indent="0" defTabSz="914400" eaLnBrk="1" fontAlgn="base" latinLnBrk="0" hangingPunct="1">
                <a:lnSpc>
                  <a:spcPct val="100000"/>
                </a:lnSpc>
                <a:spcBef>
                  <a:spcPct val="0"/>
                </a:spcBef>
                <a:spcAft>
                  <a:spcPct val="0"/>
                </a:spcAft>
                <a:buClrTx/>
                <a:buSzTx/>
                <a:buFontTx/>
                <a:buNone/>
                <a:tabLst/>
                <a:defRPr/>
              </a:pPr>
              <a:r>
                <a:rPr kumimoji="0" lang="en-IN" sz="1400" b="0" i="0" u="none" strike="noStrike" kern="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Industry Forums</a:t>
              </a:r>
            </a:p>
          </p:txBody>
        </p:sp>
        <p:pic>
          <p:nvPicPr>
            <p:cNvPr id="37" name="Picture 36"/>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2755710" y="1003144"/>
              <a:ext cx="637945" cy="288600"/>
            </a:xfrm>
            <a:prstGeom prst="rect">
              <a:avLst/>
            </a:prstGeom>
          </p:spPr>
        </p:pic>
      </p:grpSp>
      <p:sp>
        <p:nvSpPr>
          <p:cNvPr id="38" name="TextBox 37"/>
          <p:cNvSpPr txBox="1"/>
          <p:nvPr/>
        </p:nvSpPr>
        <p:spPr>
          <a:xfrm>
            <a:off x="3512717" y="5247795"/>
            <a:ext cx="689612" cy="246221"/>
          </a:xfrm>
          <a:prstGeom prst="rect">
            <a:avLst/>
          </a:prstGeom>
          <a:noFill/>
        </p:spPr>
        <p:txBody>
          <a:bodyPr wrap="none" rtlCol="0">
            <a:spAutoFit/>
          </a:bodyPr>
          <a:lstStyle/>
          <a:p>
            <a:r>
              <a:rPr lang="en-US" sz="1000" dirty="0">
                <a:solidFill>
                  <a:prstClr val="black"/>
                </a:solidFill>
                <a:latin typeface="Arial" panose="020B0604020202020204" pitchFamily="34" charset="0"/>
                <a:ea typeface="Segoe UI" panose="020B0502040204020203" pitchFamily="34" charset="0"/>
                <a:cs typeface="Arial" panose="020B0604020202020204" pitchFamily="34" charset="0"/>
              </a:rPr>
              <a:t>Unstruct.</a:t>
            </a:r>
          </a:p>
        </p:txBody>
      </p:sp>
      <p:sp>
        <p:nvSpPr>
          <p:cNvPr id="39" name="TextBox 38"/>
          <p:cNvSpPr txBox="1"/>
          <p:nvPr/>
        </p:nvSpPr>
        <p:spPr>
          <a:xfrm>
            <a:off x="4042047" y="5247795"/>
            <a:ext cx="588623" cy="246221"/>
          </a:xfrm>
          <a:prstGeom prst="rect">
            <a:avLst/>
          </a:prstGeom>
          <a:noFill/>
        </p:spPr>
        <p:txBody>
          <a:bodyPr wrap="none" rtlCol="0">
            <a:spAutoFit/>
          </a:bodyPr>
          <a:lstStyle/>
          <a:p>
            <a:r>
              <a:rPr lang="en-US" sz="1000" dirty="0">
                <a:solidFill>
                  <a:prstClr val="black"/>
                </a:solidFill>
                <a:latin typeface="Arial" panose="020B0604020202020204" pitchFamily="34" charset="0"/>
                <a:ea typeface="Segoe UI" panose="020B0502040204020203" pitchFamily="34" charset="0"/>
                <a:cs typeface="Arial" panose="020B0604020202020204" pitchFamily="34" charset="0"/>
              </a:rPr>
              <a:t> Struct.</a:t>
            </a:r>
          </a:p>
        </p:txBody>
      </p:sp>
      <p:sp>
        <p:nvSpPr>
          <p:cNvPr id="40" name="TextBox 39"/>
          <p:cNvSpPr txBox="1"/>
          <p:nvPr/>
        </p:nvSpPr>
        <p:spPr>
          <a:xfrm rot="16200000">
            <a:off x="3316183" y="4933186"/>
            <a:ext cx="369012" cy="246221"/>
          </a:xfrm>
          <a:prstGeom prst="rect">
            <a:avLst/>
          </a:prstGeom>
          <a:noFill/>
        </p:spPr>
        <p:txBody>
          <a:bodyPr wrap="none" rtlCol="0">
            <a:spAutoFit/>
          </a:bodyPr>
          <a:lstStyle/>
          <a:p>
            <a:r>
              <a:rPr lang="en-US" sz="1000" dirty="0">
                <a:solidFill>
                  <a:prstClr val="black"/>
                </a:solidFill>
                <a:latin typeface="Arial" panose="020B0604020202020204" pitchFamily="34" charset="0"/>
                <a:ea typeface="Segoe UI" panose="020B0502040204020203" pitchFamily="34" charset="0"/>
                <a:cs typeface="Arial" panose="020B0604020202020204" pitchFamily="34" charset="0"/>
              </a:rPr>
              <a:t>Ext</a:t>
            </a:r>
          </a:p>
        </p:txBody>
      </p:sp>
      <p:sp>
        <p:nvSpPr>
          <p:cNvPr id="41" name="TextBox 40"/>
          <p:cNvSpPr txBox="1"/>
          <p:nvPr/>
        </p:nvSpPr>
        <p:spPr>
          <a:xfrm rot="16200000">
            <a:off x="3333816" y="4567676"/>
            <a:ext cx="333746" cy="246221"/>
          </a:xfrm>
          <a:prstGeom prst="rect">
            <a:avLst/>
          </a:prstGeom>
          <a:noFill/>
        </p:spPr>
        <p:txBody>
          <a:bodyPr wrap="none" rtlCol="0">
            <a:spAutoFit/>
          </a:bodyPr>
          <a:lstStyle/>
          <a:p>
            <a:r>
              <a:rPr lang="en-US" sz="1000" dirty="0">
                <a:solidFill>
                  <a:prstClr val="black"/>
                </a:solidFill>
                <a:latin typeface="Arial" panose="020B0604020202020204" pitchFamily="34" charset="0"/>
                <a:ea typeface="Segoe UI" panose="020B0502040204020203" pitchFamily="34" charset="0"/>
                <a:cs typeface="Arial" panose="020B0604020202020204" pitchFamily="34" charset="0"/>
              </a:rPr>
              <a:t>Int</a:t>
            </a:r>
          </a:p>
        </p:txBody>
      </p:sp>
      <p:sp>
        <p:nvSpPr>
          <p:cNvPr id="42" name="TextBox 41"/>
          <p:cNvSpPr txBox="1"/>
          <p:nvPr/>
        </p:nvSpPr>
        <p:spPr>
          <a:xfrm>
            <a:off x="3609373" y="4109525"/>
            <a:ext cx="837089" cy="246221"/>
          </a:xfrm>
          <a:prstGeom prst="rect">
            <a:avLst/>
          </a:prstGeom>
          <a:noFill/>
        </p:spPr>
        <p:txBody>
          <a:bodyPr wrap="none" rtlCol="0">
            <a:spAutoFit/>
          </a:bodyPr>
          <a:lstStyle/>
          <a:p>
            <a:pPr algn="ctr"/>
            <a:r>
              <a:rPr lang="en-US" sz="1000" dirty="0">
                <a:solidFill>
                  <a:prstClr val="black"/>
                </a:solidFill>
                <a:latin typeface="Arial" panose="020B0604020202020204" pitchFamily="34" charset="0"/>
                <a:ea typeface="Segoe UI" panose="020B0502040204020203" pitchFamily="34" charset="0"/>
                <a:cs typeface="Arial" panose="020B0604020202020204" pitchFamily="34" charset="0"/>
              </a:rPr>
              <a:t>Data Focus</a:t>
            </a:r>
          </a:p>
        </p:txBody>
      </p:sp>
      <p:graphicFrame>
        <p:nvGraphicFramePr>
          <p:cNvPr id="43" name="Table 42"/>
          <p:cNvGraphicFramePr>
            <a:graphicFrameLocks noGrp="1"/>
          </p:cNvGraphicFramePr>
          <p:nvPr>
            <p:extLst/>
          </p:nvPr>
        </p:nvGraphicFramePr>
        <p:xfrm>
          <a:off x="3626443" y="4388358"/>
          <a:ext cx="848974" cy="856224"/>
        </p:xfrm>
        <a:graphic>
          <a:graphicData uri="http://schemas.openxmlformats.org/drawingml/2006/table">
            <a:tbl>
              <a:tblPr bandRow="1"/>
              <a:tblGrid>
                <a:gridCol w="424487">
                  <a:extLst>
                    <a:ext uri="{9D8B030D-6E8A-4147-A177-3AD203B41FA5}">
                      <a16:colId xmlns:a16="http://schemas.microsoft.com/office/drawing/2014/main" val="20000"/>
                    </a:ext>
                  </a:extLst>
                </a:gridCol>
                <a:gridCol w="424487">
                  <a:extLst>
                    <a:ext uri="{9D8B030D-6E8A-4147-A177-3AD203B41FA5}">
                      <a16:colId xmlns:a16="http://schemas.microsoft.com/office/drawing/2014/main" val="20001"/>
                    </a:ext>
                  </a:extLst>
                </a:gridCol>
              </a:tblGrid>
              <a:tr h="428112">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lumMod val="75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lumMod val="75000"/>
                      </a:srgbClr>
                    </a:solidFill>
                  </a:tcPr>
                </a:tc>
                <a:extLst>
                  <a:ext uri="{0D108BD9-81ED-4DB2-BD59-A6C34878D82A}">
                    <a16:rowId xmlns:a16="http://schemas.microsoft.com/office/drawing/2014/main" val="10000"/>
                  </a:ext>
                </a:extLst>
              </a:tr>
              <a:tr h="428112">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lumMod val="75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sp>
        <p:nvSpPr>
          <p:cNvPr id="44" name="Isosceles Triangle 43"/>
          <p:cNvSpPr/>
          <p:nvPr/>
        </p:nvSpPr>
        <p:spPr>
          <a:xfrm rot="5400000">
            <a:off x="3631164" y="4813569"/>
            <a:ext cx="2648058" cy="180000"/>
          </a:xfrm>
          <a:prstGeom prst="triangle">
            <a:avLst/>
          </a:prstGeom>
          <a:solidFill>
            <a:srgbClr val="5B9BD5"/>
          </a:solidFill>
          <a:ln w="1905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45" name="Plus 44"/>
          <p:cNvSpPr/>
          <p:nvPr/>
        </p:nvSpPr>
        <p:spPr>
          <a:xfrm>
            <a:off x="1711979" y="4205383"/>
            <a:ext cx="180000" cy="180000"/>
          </a:xfrm>
          <a:prstGeom prst="mathPlus">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46" name="Plus 45"/>
          <p:cNvSpPr/>
          <p:nvPr/>
        </p:nvSpPr>
        <p:spPr>
          <a:xfrm>
            <a:off x="1714252" y="5122060"/>
            <a:ext cx="180000" cy="180000"/>
          </a:xfrm>
          <a:prstGeom prst="mathPlus">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47" name="Rectangle 46"/>
          <p:cNvSpPr/>
          <p:nvPr/>
        </p:nvSpPr>
        <p:spPr>
          <a:xfrm>
            <a:off x="5389341" y="3459257"/>
            <a:ext cx="2152740" cy="360000"/>
          </a:xfrm>
          <a:prstGeom prst="rect">
            <a:avLst/>
          </a:prstGeom>
          <a:solidFill>
            <a:sysClr val="window" lastClr="FFFFFF">
              <a:lumMod val="95000"/>
            </a:sysClr>
          </a:solidFill>
          <a:ln w="25400" cap="flat" cmpd="sng" algn="ctr">
            <a:solidFill>
              <a:sysClr val="windowText" lastClr="000000"/>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IN" sz="1400" b="0" i="0" u="none" strike="noStrike" kern="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Sentiment Analysis</a:t>
            </a:r>
          </a:p>
        </p:txBody>
      </p:sp>
      <p:sp>
        <p:nvSpPr>
          <p:cNvPr id="48" name="Rectangle 47"/>
          <p:cNvSpPr/>
          <p:nvPr/>
        </p:nvSpPr>
        <p:spPr>
          <a:xfrm>
            <a:off x="5389341" y="5827602"/>
            <a:ext cx="2152741" cy="360000"/>
          </a:xfrm>
          <a:prstGeom prst="rect">
            <a:avLst/>
          </a:prstGeom>
          <a:solidFill>
            <a:sysClr val="window" lastClr="FFFFFF">
              <a:lumMod val="95000"/>
            </a:sysClr>
          </a:solidFill>
          <a:ln w="25400" cap="flat" cmpd="sng" algn="ctr">
            <a:solidFill>
              <a:sysClr val="windowText" lastClr="000000"/>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IN" sz="1400" b="0" i="0" u="none" strike="noStrike" kern="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Popular Features</a:t>
            </a:r>
          </a:p>
        </p:txBody>
      </p:sp>
      <p:sp>
        <p:nvSpPr>
          <p:cNvPr id="49" name="Rectangle 48"/>
          <p:cNvSpPr/>
          <p:nvPr/>
        </p:nvSpPr>
        <p:spPr>
          <a:xfrm>
            <a:off x="5389341" y="5346635"/>
            <a:ext cx="2152741" cy="360000"/>
          </a:xfrm>
          <a:prstGeom prst="rect">
            <a:avLst/>
          </a:prstGeom>
          <a:solidFill>
            <a:sysClr val="window" lastClr="FFFFFF">
              <a:lumMod val="95000"/>
            </a:sysClr>
          </a:solidFill>
          <a:ln w="25400" cap="flat" cmpd="sng" algn="ctr">
            <a:solidFill>
              <a:sysClr val="windowText" lastClr="000000"/>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IN" sz="1400" b="0" i="0" u="none" strike="noStrike" kern="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Consumer Rating</a:t>
            </a:r>
          </a:p>
        </p:txBody>
      </p:sp>
      <p:sp>
        <p:nvSpPr>
          <p:cNvPr id="50" name="Rectangle 49"/>
          <p:cNvSpPr/>
          <p:nvPr/>
        </p:nvSpPr>
        <p:spPr>
          <a:xfrm>
            <a:off x="5394737" y="4877185"/>
            <a:ext cx="2141948" cy="360000"/>
          </a:xfrm>
          <a:prstGeom prst="rect">
            <a:avLst/>
          </a:prstGeom>
          <a:solidFill>
            <a:sysClr val="window" lastClr="FFFFFF">
              <a:lumMod val="95000"/>
            </a:sysClr>
          </a:solidFill>
          <a:ln w="25400" cap="flat" cmpd="sng" algn="ctr">
            <a:solidFill>
              <a:sysClr val="windowText" lastClr="000000"/>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IN" sz="1400" b="0" i="0" u="none" strike="noStrike" kern="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Expert Opinion</a:t>
            </a:r>
          </a:p>
        </p:txBody>
      </p:sp>
      <p:sp>
        <p:nvSpPr>
          <p:cNvPr id="51" name="Rectangle 50"/>
          <p:cNvSpPr/>
          <p:nvPr/>
        </p:nvSpPr>
        <p:spPr>
          <a:xfrm>
            <a:off x="5394737" y="4407731"/>
            <a:ext cx="2141948" cy="360000"/>
          </a:xfrm>
          <a:prstGeom prst="rect">
            <a:avLst/>
          </a:prstGeom>
          <a:solidFill>
            <a:sysClr val="window" lastClr="FFFFFF">
              <a:lumMod val="95000"/>
            </a:sysClr>
          </a:solidFill>
          <a:ln w="25400" cap="flat" cmpd="sng" algn="ctr">
            <a:solidFill>
              <a:sysClr val="windowText" lastClr="000000"/>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IN" sz="1400" b="0" i="0" u="none" strike="noStrike" kern="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Triggers of Purchase</a:t>
            </a:r>
          </a:p>
        </p:txBody>
      </p:sp>
      <p:pic>
        <p:nvPicPr>
          <p:cNvPr id="52" name="Picture 51"/>
          <p:cNvPicPr>
            <a:picLocks noChangeAspect="1"/>
          </p:cNvPicPr>
          <p:nvPr/>
        </p:nvPicPr>
        <p:blipFill rotWithShape="1">
          <a:blip r:embed="rId7" cstate="print">
            <a:extLst>
              <a:ext uri="{28A0092B-C50C-407E-A947-70E740481C1C}">
                <a14:useLocalDpi xmlns:a14="http://schemas.microsoft.com/office/drawing/2010/main" val="0"/>
              </a:ext>
            </a:extLst>
          </a:blip>
          <a:srcRect b="17672"/>
          <a:stretch/>
        </p:blipFill>
        <p:spPr>
          <a:xfrm>
            <a:off x="5396302" y="3548171"/>
            <a:ext cx="327956" cy="270000"/>
          </a:xfrm>
          <a:prstGeom prst="rect">
            <a:avLst/>
          </a:prstGeom>
        </p:spPr>
      </p:pic>
      <p:sp>
        <p:nvSpPr>
          <p:cNvPr id="53" name="Rectangle 52"/>
          <p:cNvSpPr/>
          <p:nvPr/>
        </p:nvSpPr>
        <p:spPr>
          <a:xfrm>
            <a:off x="5389341" y="3931518"/>
            <a:ext cx="2152740" cy="360000"/>
          </a:xfrm>
          <a:prstGeom prst="rect">
            <a:avLst/>
          </a:prstGeom>
          <a:solidFill>
            <a:sysClr val="window" lastClr="FFFFFF">
              <a:lumMod val="95000"/>
            </a:sysClr>
          </a:solidFill>
          <a:ln w="25400" cap="flat" cmpd="sng" algn="ctr">
            <a:solidFill>
              <a:sysClr val="windowText" lastClr="000000"/>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IN" sz="1400" b="0" i="0" u="none" strike="noStrike" kern="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Drivers of Purchase</a:t>
            </a:r>
          </a:p>
        </p:txBody>
      </p:sp>
      <p:pic>
        <p:nvPicPr>
          <p:cNvPr id="54" name="Picture 53"/>
          <p:cNvPicPr>
            <a:picLocks noChangeAspect="1"/>
          </p:cNvPicPr>
          <p:nvPr/>
        </p:nvPicPr>
        <p:blipFill rotWithShape="1">
          <a:blip r:embed="rId8" cstate="print">
            <a:extLst>
              <a:ext uri="{28A0092B-C50C-407E-A947-70E740481C1C}">
                <a14:useLocalDpi xmlns:a14="http://schemas.microsoft.com/office/drawing/2010/main" val="0"/>
              </a:ext>
            </a:extLst>
          </a:blip>
          <a:srcRect b="13650"/>
          <a:stretch/>
        </p:blipFill>
        <p:spPr>
          <a:xfrm>
            <a:off x="5431234" y="4503228"/>
            <a:ext cx="312684" cy="270000"/>
          </a:xfrm>
          <a:prstGeom prst="rect">
            <a:avLst/>
          </a:prstGeom>
        </p:spPr>
      </p:pic>
      <p:pic>
        <p:nvPicPr>
          <p:cNvPr id="55" name="Picture 54"/>
          <p:cNvPicPr>
            <a:picLocks noChangeAspect="1"/>
          </p:cNvPicPr>
          <p:nvPr/>
        </p:nvPicPr>
        <p:blipFill rotWithShape="1">
          <a:blip r:embed="rId9" cstate="print">
            <a:extLst>
              <a:ext uri="{28A0092B-C50C-407E-A947-70E740481C1C}">
                <a14:useLocalDpi xmlns:a14="http://schemas.microsoft.com/office/drawing/2010/main" val="0"/>
              </a:ext>
            </a:extLst>
          </a:blip>
          <a:srcRect b="18730"/>
          <a:stretch/>
        </p:blipFill>
        <p:spPr>
          <a:xfrm>
            <a:off x="5380519" y="4006548"/>
            <a:ext cx="332227" cy="270000"/>
          </a:xfrm>
          <a:prstGeom prst="rect">
            <a:avLst/>
          </a:prstGeom>
        </p:spPr>
      </p:pic>
      <p:pic>
        <p:nvPicPr>
          <p:cNvPr id="56" name="Picture 55"/>
          <p:cNvPicPr>
            <a:picLocks noChangeAspect="1"/>
          </p:cNvPicPr>
          <p:nvPr/>
        </p:nvPicPr>
        <p:blipFill rotWithShape="1">
          <a:blip r:embed="rId10" cstate="print">
            <a:extLst>
              <a:ext uri="{28A0092B-C50C-407E-A947-70E740481C1C}">
                <a14:useLocalDpi xmlns:a14="http://schemas.microsoft.com/office/drawing/2010/main" val="0"/>
              </a:ext>
            </a:extLst>
          </a:blip>
          <a:srcRect t="23043" r="24560" b="27058"/>
          <a:stretch/>
        </p:blipFill>
        <p:spPr>
          <a:xfrm>
            <a:off x="5397120" y="5474170"/>
            <a:ext cx="408208" cy="270000"/>
          </a:xfrm>
          <a:prstGeom prst="rect">
            <a:avLst/>
          </a:prstGeom>
        </p:spPr>
      </p:pic>
      <p:pic>
        <p:nvPicPr>
          <p:cNvPr id="57" name="Picture 56"/>
          <p:cNvPicPr>
            <a:picLocks noChangeAspect="1"/>
          </p:cNvPicPr>
          <p:nvPr/>
        </p:nvPicPr>
        <p:blipFill rotWithShape="1">
          <a:blip r:embed="rId11" cstate="print">
            <a:extLst>
              <a:ext uri="{28A0092B-C50C-407E-A947-70E740481C1C}">
                <a14:useLocalDpi xmlns:a14="http://schemas.microsoft.com/office/drawing/2010/main" val="0"/>
              </a:ext>
            </a:extLst>
          </a:blip>
          <a:srcRect t="10370" b="26772"/>
          <a:stretch/>
        </p:blipFill>
        <p:spPr>
          <a:xfrm>
            <a:off x="5400099" y="4961848"/>
            <a:ext cx="429546" cy="270000"/>
          </a:xfrm>
          <a:prstGeom prst="rect">
            <a:avLst/>
          </a:prstGeom>
        </p:spPr>
      </p:pic>
      <p:pic>
        <p:nvPicPr>
          <p:cNvPr id="58" name="Picture 57"/>
          <p:cNvPicPr>
            <a:picLocks noChangeAspect="1"/>
          </p:cNvPicPr>
          <p:nvPr/>
        </p:nvPicPr>
        <p:blipFill rotWithShape="1">
          <a:blip r:embed="rId12" cstate="print">
            <a:extLst>
              <a:ext uri="{28A0092B-C50C-407E-A947-70E740481C1C}">
                <a14:useLocalDpi xmlns:a14="http://schemas.microsoft.com/office/drawing/2010/main" val="0"/>
              </a:ext>
            </a:extLst>
          </a:blip>
          <a:srcRect t="4510" b="18628"/>
          <a:stretch/>
        </p:blipFill>
        <p:spPr>
          <a:xfrm>
            <a:off x="5425587" y="5930410"/>
            <a:ext cx="351275" cy="270000"/>
          </a:xfrm>
          <a:prstGeom prst="rect">
            <a:avLst/>
          </a:prstGeom>
        </p:spPr>
      </p:pic>
      <p:sp>
        <p:nvSpPr>
          <p:cNvPr id="59" name="Rectangle 58"/>
          <p:cNvSpPr/>
          <p:nvPr/>
        </p:nvSpPr>
        <p:spPr>
          <a:xfrm>
            <a:off x="5401669" y="6356721"/>
            <a:ext cx="2160000" cy="360000"/>
          </a:xfrm>
          <a:prstGeom prst="rect">
            <a:avLst/>
          </a:prstGeom>
          <a:solidFill>
            <a:srgbClr val="023F73"/>
          </a:soli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Text Analytics</a:t>
            </a:r>
          </a:p>
        </p:txBody>
      </p:sp>
      <p:sp>
        <p:nvSpPr>
          <p:cNvPr id="60" name="Isosceles Triangle 59"/>
          <p:cNvSpPr/>
          <p:nvPr/>
        </p:nvSpPr>
        <p:spPr>
          <a:xfrm rot="5400000">
            <a:off x="6690540" y="4829489"/>
            <a:ext cx="2648058" cy="180000"/>
          </a:xfrm>
          <a:prstGeom prst="triangle">
            <a:avLst/>
          </a:prstGeom>
          <a:solidFill>
            <a:srgbClr val="5B9BD5"/>
          </a:solidFill>
          <a:ln w="1905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61" name="Rectangle 60"/>
          <p:cNvSpPr/>
          <p:nvPr/>
        </p:nvSpPr>
        <p:spPr>
          <a:xfrm>
            <a:off x="8496173" y="6358993"/>
            <a:ext cx="2160000" cy="360000"/>
          </a:xfrm>
          <a:prstGeom prst="rect">
            <a:avLst/>
          </a:prstGeom>
          <a:solidFill>
            <a:srgbClr val="023F73"/>
          </a:soli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Dashboards</a:t>
            </a:r>
          </a:p>
        </p:txBody>
      </p:sp>
      <p:pic>
        <p:nvPicPr>
          <p:cNvPr id="65" name="Picture 64"/>
          <p:cNvPicPr>
            <a:picLocks noChangeAspect="1"/>
          </p:cNvPicPr>
          <p:nvPr/>
        </p:nvPicPr>
        <p:blipFill>
          <a:blip r:embed="rId13"/>
          <a:stretch>
            <a:fillRect/>
          </a:stretch>
        </p:blipFill>
        <p:spPr>
          <a:xfrm>
            <a:off x="8623294" y="3796067"/>
            <a:ext cx="1967264" cy="960961"/>
          </a:xfrm>
          <a:prstGeom prst="rect">
            <a:avLst/>
          </a:prstGeom>
        </p:spPr>
      </p:pic>
      <p:sp>
        <p:nvSpPr>
          <p:cNvPr id="62" name="Rectangle 61">
            <a:extLst>
              <a:ext uri="{FF2B5EF4-FFF2-40B4-BE49-F238E27FC236}">
                <a16:creationId xmlns:a16="http://schemas.microsoft.com/office/drawing/2014/main" id="{C414A4A4-4478-4034-943A-DB8F7BBC8504}"/>
              </a:ext>
            </a:extLst>
          </p:cNvPr>
          <p:cNvSpPr/>
          <p:nvPr/>
        </p:nvSpPr>
        <p:spPr>
          <a:xfrm>
            <a:off x="7732055" y="444540"/>
            <a:ext cx="2343853" cy="582423"/>
          </a:xfrm>
          <a:prstGeom prst="rect">
            <a:avLst/>
          </a:prstGeom>
          <a:noFill/>
          <a:ln>
            <a:noFill/>
          </a:ln>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400" b="1" dirty="0">
                <a:solidFill>
                  <a:srgbClr val="44546A"/>
                </a:solidFill>
                <a:latin typeface="Arial" panose="020B0604020202020204" pitchFamily="34" charset="0"/>
                <a:cs typeface="Arial" panose="020B0604020202020204" pitchFamily="34" charset="0"/>
              </a:rPr>
              <a:t>BI Tool : Web Tool</a:t>
            </a:r>
          </a:p>
        </p:txBody>
      </p:sp>
      <p:pic>
        <p:nvPicPr>
          <p:cNvPr id="64" name="Picture 14" descr="Image result for elasticsearch">
            <a:extLst>
              <a:ext uri="{FF2B5EF4-FFF2-40B4-BE49-F238E27FC236}">
                <a16:creationId xmlns:a16="http://schemas.microsoft.com/office/drawing/2014/main" id="{BD628D69-74FB-47CE-980B-BC5EC679C62F}"/>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10816999" y="557570"/>
            <a:ext cx="693583" cy="360979"/>
          </a:xfrm>
          <a:prstGeom prst="rect">
            <a:avLst/>
          </a:prstGeom>
          <a:noFill/>
          <a:extLst>
            <a:ext uri="{909E8E84-426E-40DD-AFC4-6F175D3DCCD1}">
              <a14:hiddenFill xmlns:a14="http://schemas.microsoft.com/office/drawing/2010/main">
                <a:solidFill>
                  <a:srgbClr val="FFFFFF"/>
                </a:solidFill>
              </a14:hiddenFill>
            </a:ext>
          </a:extLst>
        </p:spPr>
      </p:pic>
      <p:pic>
        <p:nvPicPr>
          <p:cNvPr id="66" name="Picture 2" descr="Image result for mean stack logo">
            <a:extLst>
              <a:ext uri="{FF2B5EF4-FFF2-40B4-BE49-F238E27FC236}">
                <a16:creationId xmlns:a16="http://schemas.microsoft.com/office/drawing/2014/main" id="{E4C02EE3-D726-4E50-9829-72B9CB7D5820}"/>
              </a:ext>
            </a:extLst>
          </p:cNvPr>
          <p:cNvPicPr>
            <a:picLocks noChangeAspect="1" noChangeArrowheads="1"/>
          </p:cNvPicPr>
          <p:nvPr/>
        </p:nvPicPr>
        <p:blipFill>
          <a:blip r:embed="rId15">
            <a:clrChange>
              <a:clrFrom>
                <a:srgbClr val="ECECEC"/>
              </a:clrFrom>
              <a:clrTo>
                <a:srgbClr val="ECECEC">
                  <a:alpha val="0"/>
                </a:srgbClr>
              </a:clrTo>
            </a:clrChange>
            <a:extLst>
              <a:ext uri="{28A0092B-C50C-407E-A947-70E740481C1C}">
                <a14:useLocalDpi xmlns:a14="http://schemas.microsoft.com/office/drawing/2010/main" val="0"/>
              </a:ext>
            </a:extLst>
          </a:blip>
          <a:srcRect/>
          <a:stretch>
            <a:fillRect/>
          </a:stretch>
        </p:blipFill>
        <p:spPr bwMode="auto">
          <a:xfrm>
            <a:off x="10125700" y="548399"/>
            <a:ext cx="691299" cy="411487"/>
          </a:xfrm>
          <a:prstGeom prst="rect">
            <a:avLst/>
          </a:prstGeom>
          <a:noFill/>
          <a:extLst>
            <a:ext uri="{909E8E84-426E-40DD-AFC4-6F175D3DCCD1}">
              <a14:hiddenFill xmlns:a14="http://schemas.microsoft.com/office/drawing/2010/main">
                <a:solidFill>
                  <a:srgbClr val="FFFFFF"/>
                </a:solidFill>
              </a14:hiddenFill>
            </a:ext>
          </a:extLst>
        </p:spPr>
      </p:pic>
      <p:grpSp>
        <p:nvGrpSpPr>
          <p:cNvPr id="67" name="Group 66">
            <a:extLst>
              <a:ext uri="{FF2B5EF4-FFF2-40B4-BE49-F238E27FC236}">
                <a16:creationId xmlns:a16="http://schemas.microsoft.com/office/drawing/2014/main" id="{E6AA70AB-66DA-41FD-A8BF-A36E26DED5AD}"/>
              </a:ext>
            </a:extLst>
          </p:cNvPr>
          <p:cNvGrpSpPr/>
          <p:nvPr/>
        </p:nvGrpSpPr>
        <p:grpSpPr>
          <a:xfrm>
            <a:off x="8624333" y="4968170"/>
            <a:ext cx="1911979" cy="1035222"/>
            <a:chOff x="0" y="865935"/>
            <a:chExt cx="12192000" cy="5992065"/>
          </a:xfrm>
        </p:grpSpPr>
        <p:pic>
          <p:nvPicPr>
            <p:cNvPr id="68" name="Picture 67">
              <a:extLst>
                <a:ext uri="{FF2B5EF4-FFF2-40B4-BE49-F238E27FC236}">
                  <a16:creationId xmlns:a16="http://schemas.microsoft.com/office/drawing/2014/main" id="{8155F0AD-BAA6-4F40-9869-A8B12F69414F}"/>
                </a:ext>
              </a:extLst>
            </p:cNvPr>
            <p:cNvPicPr>
              <a:picLocks noChangeAspect="1"/>
            </p:cNvPicPr>
            <p:nvPr/>
          </p:nvPicPr>
          <p:blipFill>
            <a:blip r:embed="rId16"/>
            <a:stretch>
              <a:fillRect/>
            </a:stretch>
          </p:blipFill>
          <p:spPr>
            <a:xfrm>
              <a:off x="0" y="865935"/>
              <a:ext cx="12192000" cy="5992065"/>
            </a:xfrm>
            <a:prstGeom prst="rect">
              <a:avLst/>
            </a:prstGeom>
          </p:spPr>
        </p:pic>
        <p:sp>
          <p:nvSpPr>
            <p:cNvPr id="69" name="Rectangle 68">
              <a:extLst>
                <a:ext uri="{FF2B5EF4-FFF2-40B4-BE49-F238E27FC236}">
                  <a16:creationId xmlns:a16="http://schemas.microsoft.com/office/drawing/2014/main" id="{1997B218-3870-49EE-9B29-5F54E58F0260}"/>
                </a:ext>
              </a:extLst>
            </p:cNvPr>
            <p:cNvSpPr/>
            <p:nvPr/>
          </p:nvSpPr>
          <p:spPr>
            <a:xfrm>
              <a:off x="0" y="5663821"/>
              <a:ext cx="1037230" cy="286603"/>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5912646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1" name="Rectangle 20"/>
          <p:cNvSpPr/>
          <p:nvPr/>
        </p:nvSpPr>
        <p:spPr>
          <a:xfrm>
            <a:off x="0" y="905642"/>
            <a:ext cx="12192003" cy="2352536"/>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Arial" panose="020B0604020202020204" pitchFamily="34" charset="0"/>
              <a:cs typeface="Arial" panose="020B0604020202020204" pitchFamily="34" charset="0"/>
            </a:endParaRPr>
          </a:p>
        </p:txBody>
      </p:sp>
      <p:sp>
        <p:nvSpPr>
          <p:cNvPr id="308" name="Shape 308"/>
          <p:cNvSpPr txBox="1">
            <a:spLocks noGrp="1"/>
          </p:cNvSpPr>
          <p:nvPr>
            <p:ph type="title"/>
          </p:nvPr>
        </p:nvSpPr>
        <p:spPr>
          <a:xfrm>
            <a:off x="599655" y="58925"/>
            <a:ext cx="10940304" cy="408349"/>
          </a:xfrm>
          <a:prstGeom prst="rect">
            <a:avLst/>
          </a:prstGeom>
          <a:noFill/>
          <a:ln>
            <a:noFill/>
          </a:ln>
        </p:spPr>
        <p:txBody>
          <a:bodyPr wrap="square" lIns="91425" tIns="45700" rIns="91425" bIns="45700" anchor="ctr" anchorCtr="0">
            <a:noAutofit/>
          </a:bodyPr>
          <a:lstStyle/>
          <a:p>
            <a:pPr lvl="0" indent="-177800">
              <a:spcBef>
                <a:spcPts val="0"/>
              </a:spcBef>
              <a:buClr>
                <a:schemeClr val="lt1"/>
              </a:buClr>
              <a:buSzPct val="100000"/>
            </a:pPr>
            <a:r>
              <a:rPr lang="en-US" dirty="0">
                <a:solidFill>
                  <a:schemeClr val="lt1"/>
                </a:solidFill>
                <a:latin typeface="Arial"/>
                <a:ea typeface="Arial"/>
                <a:cs typeface="Arial"/>
                <a:sym typeface="Arial"/>
              </a:rPr>
              <a:t>Social Insights Platform for Fashion Trends Spotting</a:t>
            </a:r>
          </a:p>
        </p:txBody>
      </p:sp>
      <p:sp>
        <p:nvSpPr>
          <p:cNvPr id="4" name="Rectangle 3">
            <a:extLst>
              <a:ext uri="{FF2B5EF4-FFF2-40B4-BE49-F238E27FC236}">
                <a16:creationId xmlns:a16="http://schemas.microsoft.com/office/drawing/2014/main" id="{8BFC7A89-2FD2-4CBD-9177-3E04391D768E}"/>
              </a:ext>
            </a:extLst>
          </p:cNvPr>
          <p:cNvSpPr/>
          <p:nvPr/>
        </p:nvSpPr>
        <p:spPr>
          <a:xfrm>
            <a:off x="124214" y="1460685"/>
            <a:ext cx="3302271" cy="950732"/>
          </a:xfrm>
          <a:prstGeom prst="rect">
            <a:avLst/>
          </a:prstGeom>
          <a:noFill/>
          <a:ln w="12700" cap="flat" cmpd="sng" algn="ctr">
            <a:noFill/>
            <a:prstDash val="solid"/>
            <a:miter lim="800000"/>
          </a:ln>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Arial" panose="020B0604020202020204" pitchFamily="34" charset="0"/>
              <a:ea typeface="Segoe UI" panose="020B0502040204020203" pitchFamily="34" charset="0"/>
              <a:cs typeface="Arial" panose="020B0604020202020204" pitchFamily="34" charset="0"/>
            </a:endParaRPr>
          </a:p>
        </p:txBody>
      </p:sp>
      <p:sp>
        <p:nvSpPr>
          <p:cNvPr id="5" name="Rectangle 4">
            <a:extLst>
              <a:ext uri="{FF2B5EF4-FFF2-40B4-BE49-F238E27FC236}">
                <a16:creationId xmlns:a16="http://schemas.microsoft.com/office/drawing/2014/main" id="{97479664-823A-461D-85A5-1529611A3B1A}"/>
              </a:ext>
            </a:extLst>
          </p:cNvPr>
          <p:cNvSpPr/>
          <p:nvPr/>
        </p:nvSpPr>
        <p:spPr>
          <a:xfrm>
            <a:off x="124213" y="1339748"/>
            <a:ext cx="3818667" cy="1800512"/>
          </a:xfrm>
          <a:prstGeom prst="rect">
            <a:avLst/>
          </a:prstGeom>
          <a:solidFill>
            <a:sysClr val="window" lastClr="FFFFFF"/>
          </a:solidFill>
          <a:ln w="12700" cap="flat" cmpd="sng" algn="ctr">
            <a:noFill/>
            <a:prstDash val="solid"/>
            <a:miter lim="800000"/>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Arial" panose="020B0604020202020204" pitchFamily="34" charset="0"/>
              <a:ea typeface="Segoe UI" panose="020B0502040204020203" pitchFamily="34" charset="0"/>
              <a:cs typeface="Arial" panose="020B0604020202020204" pitchFamily="34" charset="0"/>
            </a:endParaRPr>
          </a:p>
        </p:txBody>
      </p:sp>
      <p:sp>
        <p:nvSpPr>
          <p:cNvPr id="6" name="Rectangle 5">
            <a:extLst>
              <a:ext uri="{FF2B5EF4-FFF2-40B4-BE49-F238E27FC236}">
                <a16:creationId xmlns:a16="http://schemas.microsoft.com/office/drawing/2014/main" id="{721DAFDB-813D-4CCF-BBE9-5126EF4DAD14}"/>
              </a:ext>
            </a:extLst>
          </p:cNvPr>
          <p:cNvSpPr/>
          <p:nvPr/>
        </p:nvSpPr>
        <p:spPr>
          <a:xfrm>
            <a:off x="167129" y="1635085"/>
            <a:ext cx="3775752" cy="1102674"/>
          </a:xfrm>
          <a:prstGeom prst="rect">
            <a:avLst/>
          </a:prstGeom>
        </p:spPr>
        <p:txBody>
          <a:bodyPr wrap="square">
            <a:spAutoFit/>
          </a:bodyPr>
          <a:lstStyle/>
          <a:p>
            <a:pPr>
              <a:lnSpc>
                <a:spcPct val="120000"/>
              </a:lnSpc>
            </a:pPr>
            <a:r>
              <a:rPr lang="en-US" sz="1400" dirty="0">
                <a:solidFill>
                  <a:prstClr val="black"/>
                </a:solidFill>
                <a:latin typeface="Arial" panose="020B0604020202020204" pitchFamily="34" charset="0"/>
                <a:ea typeface="Segoe UI" panose="020B0502040204020203" pitchFamily="34" charset="0"/>
                <a:cs typeface="Arial" panose="020B0604020202020204" pitchFamily="34" charset="0"/>
              </a:rPr>
              <a:t>Loyal consumers of the client’s cosmetics line was aging and the impression of the brand had been in steady decline among younger women for the past few years</a:t>
            </a:r>
          </a:p>
        </p:txBody>
      </p:sp>
      <p:sp>
        <p:nvSpPr>
          <p:cNvPr id="7" name="Rectangle 6">
            <a:extLst>
              <a:ext uri="{FF2B5EF4-FFF2-40B4-BE49-F238E27FC236}">
                <a16:creationId xmlns:a16="http://schemas.microsoft.com/office/drawing/2014/main" id="{F5E4051F-42E4-4629-8C8E-0DBED137AE23}"/>
              </a:ext>
            </a:extLst>
          </p:cNvPr>
          <p:cNvSpPr/>
          <p:nvPr/>
        </p:nvSpPr>
        <p:spPr>
          <a:xfrm>
            <a:off x="120389" y="1358943"/>
            <a:ext cx="2534636" cy="307777"/>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44546A"/>
                </a:solidFill>
                <a:effectLst/>
                <a:uLnTx/>
                <a:uFillTx/>
                <a:latin typeface="Arial" panose="020B0604020202020204" pitchFamily="34" charset="0"/>
                <a:ea typeface="Segoe UI" panose="020B0502040204020203" pitchFamily="34" charset="0"/>
                <a:cs typeface="Arial" panose="020B0604020202020204" pitchFamily="34" charset="0"/>
              </a:rPr>
              <a:t>The “Before” State</a:t>
            </a:r>
          </a:p>
        </p:txBody>
      </p:sp>
      <p:sp>
        <p:nvSpPr>
          <p:cNvPr id="8" name="Rectangle 7">
            <a:extLst>
              <a:ext uri="{FF2B5EF4-FFF2-40B4-BE49-F238E27FC236}">
                <a16:creationId xmlns:a16="http://schemas.microsoft.com/office/drawing/2014/main" id="{02CA7B3D-8A8B-4285-AB1E-9253C7B49744}"/>
              </a:ext>
            </a:extLst>
          </p:cNvPr>
          <p:cNvSpPr/>
          <p:nvPr/>
        </p:nvSpPr>
        <p:spPr>
          <a:xfrm>
            <a:off x="8165256" y="1340980"/>
            <a:ext cx="3822738" cy="1857445"/>
          </a:xfrm>
          <a:prstGeom prst="rect">
            <a:avLst/>
          </a:prstGeom>
          <a:solidFill>
            <a:sysClr val="window" lastClr="FFFFFF"/>
          </a:solidFill>
          <a:ln w="12700" cap="flat" cmpd="sng" algn="ctr">
            <a:noFill/>
            <a:prstDash val="solid"/>
            <a:miter lim="800000"/>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rtlCol="0" anchor="ctr"/>
          <a:lstStyle/>
          <a:p>
            <a:pPr marL="0" marR="0" lvl="1" indent="0" defTabSz="914400" eaLnBrk="1" fontAlgn="auto" latinLnBrk="0" hangingPunct="1">
              <a:lnSpc>
                <a:spcPct val="100000"/>
              </a:lnSpc>
              <a:spcBef>
                <a:spcPts val="0"/>
              </a:spcBef>
              <a:spcAft>
                <a:spcPts val="0"/>
              </a:spcAft>
              <a:buClrTx/>
              <a:buSzPct val="120000"/>
              <a:buFontTx/>
              <a:buNone/>
              <a:tabLst/>
              <a:defRPr/>
            </a:pPr>
            <a:endParaRPr kumimoji="0" lang="en-US" sz="1400" b="0" i="0" u="none" strike="noStrike" kern="0" cap="none" spc="0" normalizeH="0" baseline="0" noProof="0" dirty="0">
              <a:ln>
                <a:noFill/>
              </a:ln>
              <a:solidFill>
                <a:srgbClr val="000000"/>
              </a:solidFill>
              <a:effectLst/>
              <a:uLnTx/>
              <a:uFillTx/>
              <a:latin typeface="Arial" panose="020B0604020202020204" pitchFamily="34" charset="0"/>
              <a:ea typeface="Segoe UI" panose="020B0502040204020203" pitchFamily="34" charset="0"/>
              <a:cs typeface="Arial" panose="020B0604020202020204" pitchFamily="34" charset="0"/>
            </a:endParaRPr>
          </a:p>
        </p:txBody>
      </p:sp>
      <p:sp>
        <p:nvSpPr>
          <p:cNvPr id="9" name="Rectangle 8">
            <a:extLst>
              <a:ext uri="{FF2B5EF4-FFF2-40B4-BE49-F238E27FC236}">
                <a16:creationId xmlns:a16="http://schemas.microsoft.com/office/drawing/2014/main" id="{D7B81510-2D55-4F5B-80CA-65AABF25A119}"/>
              </a:ext>
            </a:extLst>
          </p:cNvPr>
          <p:cNvSpPr/>
          <p:nvPr/>
        </p:nvSpPr>
        <p:spPr>
          <a:xfrm>
            <a:off x="113087" y="811202"/>
            <a:ext cx="12078913" cy="582423"/>
          </a:xfrm>
          <a:prstGeom prst="rect">
            <a:avLst/>
          </a:prstGeom>
          <a:noFill/>
          <a:ln w="12700" cap="flat" cmpd="sng" algn="ctr">
            <a:noFill/>
            <a:prstDash val="solid"/>
            <a:miter lim="800000"/>
          </a:ln>
          <a:effectLst/>
          <a:scene3d>
            <a:camera prst="orthographicFront">
              <a:rot lat="0" lon="0" rev="0"/>
            </a:camera>
            <a:lightRig rig="brightRoom" dir="t">
              <a:rot lat="0" lon="0" rev="600000"/>
            </a:lightRig>
          </a:scene3d>
          <a:sp3d prstMaterial="metal">
            <a:bevelT w="38100" h="57150" prst="angle"/>
          </a:sp3d>
        </p:spPr>
        <p:txBody>
          <a:bodyPr rtlCol="0" anchor="ctr"/>
          <a:lstStyle/>
          <a:p>
            <a:pPr marL="0" marR="0" lvl="0" indent="0" defTabSz="914400" eaLnBrk="1" fontAlgn="auto" latinLnBrk="0" hangingPunct="1">
              <a:lnSpc>
                <a:spcPct val="12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44546A"/>
                </a:solidFill>
                <a:effectLst/>
                <a:uLnTx/>
                <a:uFillTx/>
                <a:latin typeface="Arial" panose="020B0604020202020204" pitchFamily="34" charset="0"/>
                <a:ea typeface="Segoe UI" panose="020B0502040204020203" pitchFamily="34" charset="0"/>
                <a:cs typeface="Arial" panose="020B0604020202020204" pitchFamily="34" charset="0"/>
              </a:rPr>
              <a:t>The Problem:  </a:t>
            </a:r>
            <a:r>
              <a:rPr kumimoji="0" lang="en-US" sz="1400" b="0" i="0" u="none" strike="noStrike" kern="0" cap="none" spc="0" normalizeH="0" baseline="0" noProof="0" dirty="0">
                <a:ln>
                  <a:noFill/>
                </a:ln>
                <a:solidFill>
                  <a:srgbClr val="44546A"/>
                </a:solidFill>
                <a:effectLst/>
                <a:uLnTx/>
                <a:uFillTx/>
                <a:latin typeface="Arial" panose="020B0604020202020204" pitchFamily="34" charset="0"/>
                <a:ea typeface="Segoe UI" panose="020B0502040204020203" pitchFamily="34" charset="0"/>
                <a:cs typeface="Arial" panose="020B0604020202020204" pitchFamily="34" charset="0"/>
              </a:rPr>
              <a:t>Understanding the make-up and personal care needs of the women in the 18-34 </a:t>
            </a:r>
            <a:r>
              <a:rPr lang="en-US" sz="1400" kern="0" dirty="0">
                <a:solidFill>
                  <a:srgbClr val="44546A"/>
                </a:solidFill>
                <a:latin typeface="Arial" panose="020B0604020202020204" pitchFamily="34" charset="0"/>
                <a:ea typeface="Segoe UI" panose="020B0502040204020203" pitchFamily="34" charset="0"/>
                <a:cs typeface="Arial" panose="020B0604020202020204" pitchFamily="34" charset="0"/>
              </a:rPr>
              <a:t>age range is critical in the cosmetics industry</a:t>
            </a:r>
            <a:endParaRPr kumimoji="0" lang="en-US" sz="1400" b="0" i="0" u="none" strike="noStrike" kern="0" cap="none" spc="0" normalizeH="0" baseline="0" noProof="0" dirty="0">
              <a:ln>
                <a:noFill/>
              </a:ln>
              <a:solidFill>
                <a:srgbClr val="44546A"/>
              </a:solidFill>
              <a:effectLst/>
              <a:uLnTx/>
              <a:uFillTx/>
              <a:latin typeface="Arial" panose="020B0604020202020204" pitchFamily="34" charset="0"/>
              <a:ea typeface="Segoe UI" panose="020B0502040204020203" pitchFamily="34" charset="0"/>
              <a:cs typeface="Arial" panose="020B0604020202020204" pitchFamily="34" charset="0"/>
            </a:endParaRPr>
          </a:p>
        </p:txBody>
      </p:sp>
      <p:sp>
        <p:nvSpPr>
          <p:cNvPr id="10" name="Rectangle 9">
            <a:extLst>
              <a:ext uri="{FF2B5EF4-FFF2-40B4-BE49-F238E27FC236}">
                <a16:creationId xmlns:a16="http://schemas.microsoft.com/office/drawing/2014/main" id="{D792F91D-066C-427F-92F7-4AC89C81E72C}"/>
              </a:ext>
            </a:extLst>
          </p:cNvPr>
          <p:cNvSpPr/>
          <p:nvPr/>
        </p:nvSpPr>
        <p:spPr>
          <a:xfrm>
            <a:off x="4119161" y="1460685"/>
            <a:ext cx="3302271" cy="950732"/>
          </a:xfrm>
          <a:prstGeom prst="rect">
            <a:avLst/>
          </a:prstGeom>
          <a:noFill/>
          <a:ln w="12700" cap="flat" cmpd="sng" algn="ctr">
            <a:noFill/>
            <a:prstDash val="solid"/>
            <a:miter lim="800000"/>
          </a:ln>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Arial" panose="020B0604020202020204" pitchFamily="34" charset="0"/>
              <a:ea typeface="Segoe UI" panose="020B0502040204020203" pitchFamily="34" charset="0"/>
              <a:cs typeface="Arial" panose="020B0604020202020204" pitchFamily="34" charset="0"/>
            </a:endParaRPr>
          </a:p>
        </p:txBody>
      </p:sp>
      <p:sp>
        <p:nvSpPr>
          <p:cNvPr id="11" name="Rectangle 10">
            <a:extLst>
              <a:ext uri="{FF2B5EF4-FFF2-40B4-BE49-F238E27FC236}">
                <a16:creationId xmlns:a16="http://schemas.microsoft.com/office/drawing/2014/main" id="{133F7A02-CECF-4FA1-B630-03F1A40E9206}"/>
              </a:ext>
            </a:extLst>
          </p:cNvPr>
          <p:cNvSpPr/>
          <p:nvPr/>
        </p:nvSpPr>
        <p:spPr>
          <a:xfrm>
            <a:off x="4159953" y="1339384"/>
            <a:ext cx="3818667" cy="1859454"/>
          </a:xfrm>
          <a:prstGeom prst="rect">
            <a:avLst/>
          </a:prstGeom>
          <a:solidFill>
            <a:sysClr val="window" lastClr="FFFFFF"/>
          </a:solidFill>
          <a:ln w="12700" cap="flat" cmpd="sng" algn="ctr">
            <a:noFill/>
            <a:prstDash val="solid"/>
            <a:miter lim="800000"/>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Arial" panose="020B0604020202020204" pitchFamily="34" charset="0"/>
              <a:ea typeface="Segoe UI" panose="020B0502040204020203" pitchFamily="34" charset="0"/>
              <a:cs typeface="Arial" panose="020B0604020202020204" pitchFamily="34" charset="0"/>
            </a:endParaRPr>
          </a:p>
        </p:txBody>
      </p:sp>
      <p:sp>
        <p:nvSpPr>
          <p:cNvPr id="14" name="Rectangle 13">
            <a:extLst>
              <a:ext uri="{FF2B5EF4-FFF2-40B4-BE49-F238E27FC236}">
                <a16:creationId xmlns:a16="http://schemas.microsoft.com/office/drawing/2014/main" id="{32AE916C-E6F9-4132-AB29-9FCE00FB4B29}"/>
              </a:ext>
            </a:extLst>
          </p:cNvPr>
          <p:cNvSpPr/>
          <p:nvPr/>
        </p:nvSpPr>
        <p:spPr>
          <a:xfrm>
            <a:off x="4241348" y="1339383"/>
            <a:ext cx="2534636" cy="307777"/>
          </a:xfrm>
          <a:prstGeom prst="rect">
            <a:avLst/>
          </a:prstGeom>
        </p:spPr>
        <p:txBody>
          <a:bodyPr wrap="square">
            <a:spAutoFit/>
          </a:bodyPr>
          <a:lstStyle/>
          <a:p>
            <a:pPr lvl="0">
              <a:defRPr/>
            </a:pPr>
            <a:r>
              <a:rPr lang="en-US" sz="1400" b="1" kern="0" dirty="0">
                <a:solidFill>
                  <a:srgbClr val="44546A"/>
                </a:solidFill>
                <a:latin typeface="Arial" panose="020B0604020202020204" pitchFamily="34" charset="0"/>
                <a:ea typeface="Segoe UI" panose="020B0502040204020203" pitchFamily="34" charset="0"/>
                <a:cs typeface="Arial" panose="020B0604020202020204" pitchFamily="34" charset="0"/>
              </a:rPr>
              <a:t>LatentView Solution</a:t>
            </a:r>
          </a:p>
        </p:txBody>
      </p:sp>
      <p:sp>
        <p:nvSpPr>
          <p:cNvPr id="15" name="Rectangle 14">
            <a:extLst>
              <a:ext uri="{FF2B5EF4-FFF2-40B4-BE49-F238E27FC236}">
                <a16:creationId xmlns:a16="http://schemas.microsoft.com/office/drawing/2014/main" id="{FC048599-D9BB-4667-8B24-1395E6C8387D}"/>
              </a:ext>
            </a:extLst>
          </p:cNvPr>
          <p:cNvSpPr/>
          <p:nvPr/>
        </p:nvSpPr>
        <p:spPr>
          <a:xfrm>
            <a:off x="120389" y="460393"/>
            <a:ext cx="4215201" cy="607190"/>
          </a:xfrm>
          <a:prstGeom prst="rect">
            <a:avLst/>
          </a:prstGeom>
          <a:noFill/>
          <a:ln w="12700" cap="flat" cmpd="sng" algn="ctr">
            <a:noFill/>
            <a:prstDash val="solid"/>
            <a:miter lim="800000"/>
          </a:ln>
          <a:effectLst/>
          <a:scene3d>
            <a:camera prst="orthographicFront">
              <a:rot lat="0" lon="0" rev="0"/>
            </a:camera>
            <a:lightRig rig="brightRoom" dir="t">
              <a:rot lat="0" lon="0" rev="600000"/>
            </a:lightRig>
          </a:scene3d>
          <a:sp3d prstMaterial="metal">
            <a:bevelT w="38100" h="57150" prst="angle"/>
          </a:sp3d>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44546A"/>
                </a:solidFill>
                <a:effectLst/>
                <a:uLnTx/>
                <a:uFillTx/>
                <a:latin typeface="Arial" panose="020B0604020202020204" pitchFamily="34" charset="0"/>
                <a:ea typeface="Segoe UI" panose="020B0502040204020203" pitchFamily="34" charset="0"/>
                <a:cs typeface="Arial" panose="020B0604020202020204" pitchFamily="34" charset="0"/>
              </a:rPr>
              <a:t>Leading US Cosmetics Company</a:t>
            </a:r>
          </a:p>
        </p:txBody>
      </p:sp>
      <p:sp>
        <p:nvSpPr>
          <p:cNvPr id="16" name="Rectangle 15">
            <a:extLst>
              <a:ext uri="{FF2B5EF4-FFF2-40B4-BE49-F238E27FC236}">
                <a16:creationId xmlns:a16="http://schemas.microsoft.com/office/drawing/2014/main" id="{94278F29-C1E9-4520-97CF-D680CD54EB40}"/>
              </a:ext>
            </a:extLst>
          </p:cNvPr>
          <p:cNvSpPr/>
          <p:nvPr/>
        </p:nvSpPr>
        <p:spPr>
          <a:xfrm>
            <a:off x="4241348" y="1578687"/>
            <a:ext cx="3850934" cy="1619739"/>
          </a:xfrm>
          <a:prstGeom prst="rect">
            <a:avLst/>
          </a:prstGeom>
        </p:spPr>
        <p:txBody>
          <a:bodyPr wrap="square">
            <a:spAutoFit/>
          </a:bodyPr>
          <a:lstStyle/>
          <a:p>
            <a:pPr>
              <a:lnSpc>
                <a:spcPct val="120000"/>
              </a:lnSpc>
            </a:pPr>
            <a:r>
              <a:rPr lang="en-US" sz="1400" noProof="1">
                <a:solidFill>
                  <a:prstClr val="black"/>
                </a:solidFill>
                <a:latin typeface="Arial" panose="020B0604020202020204" pitchFamily="34" charset="0"/>
                <a:ea typeface="Segoe UI" panose="020B0502040204020203" pitchFamily="34" charset="0"/>
                <a:cs typeface="Arial" panose="020B0604020202020204" pitchFamily="34" charset="0"/>
              </a:rPr>
              <a:t>Building a social insights platform to mine the rich data of the target demographic available in social media to spot trends, rate influencers, identify upcoming competitors, refine campaign messaging and understand drivers of purchase</a:t>
            </a:r>
          </a:p>
        </p:txBody>
      </p:sp>
      <p:pic>
        <p:nvPicPr>
          <p:cNvPr id="17" name="Picture 16">
            <a:extLst>
              <a:ext uri="{FF2B5EF4-FFF2-40B4-BE49-F238E27FC236}">
                <a16:creationId xmlns:a16="http://schemas.microsoft.com/office/drawing/2014/main" id="{FC15804F-1F83-4E97-A433-46BF8570FA74}"/>
              </a:ext>
            </a:extLst>
          </p:cNvPr>
          <p:cNvPicPr>
            <a:picLocks noChangeAspect="1"/>
          </p:cNvPicPr>
          <p:nvPr/>
        </p:nvPicPr>
        <p:blipFill>
          <a:blip r:embed="rId3"/>
          <a:stretch>
            <a:fillRect/>
          </a:stretch>
        </p:blipFill>
        <p:spPr>
          <a:xfrm>
            <a:off x="6376270" y="3387339"/>
            <a:ext cx="5517266" cy="2973703"/>
          </a:xfrm>
          <a:prstGeom prst="rect">
            <a:avLst/>
          </a:prstGeom>
        </p:spPr>
      </p:pic>
      <p:pic>
        <p:nvPicPr>
          <p:cNvPr id="18" name="Picture 17">
            <a:extLst>
              <a:ext uri="{FF2B5EF4-FFF2-40B4-BE49-F238E27FC236}">
                <a16:creationId xmlns:a16="http://schemas.microsoft.com/office/drawing/2014/main" id="{435B48E9-CBA3-4B65-839A-F32217687ABB}"/>
              </a:ext>
            </a:extLst>
          </p:cNvPr>
          <p:cNvPicPr>
            <a:picLocks noChangeAspect="1"/>
          </p:cNvPicPr>
          <p:nvPr/>
        </p:nvPicPr>
        <p:blipFill>
          <a:blip r:embed="rId4"/>
          <a:stretch>
            <a:fillRect/>
          </a:stretch>
        </p:blipFill>
        <p:spPr>
          <a:xfrm>
            <a:off x="256517" y="3384528"/>
            <a:ext cx="5839483" cy="2973704"/>
          </a:xfrm>
          <a:prstGeom prst="rect">
            <a:avLst/>
          </a:prstGeom>
        </p:spPr>
      </p:pic>
      <p:sp>
        <p:nvSpPr>
          <p:cNvPr id="19" name="Rectangle 18">
            <a:extLst>
              <a:ext uri="{FF2B5EF4-FFF2-40B4-BE49-F238E27FC236}">
                <a16:creationId xmlns:a16="http://schemas.microsoft.com/office/drawing/2014/main" id="{F5E4051F-42E4-4629-8C8E-0DBED137AE23}"/>
              </a:ext>
            </a:extLst>
          </p:cNvPr>
          <p:cNvSpPr/>
          <p:nvPr/>
        </p:nvSpPr>
        <p:spPr>
          <a:xfrm>
            <a:off x="8220492" y="1358943"/>
            <a:ext cx="2534636" cy="307777"/>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44546A"/>
                </a:solidFill>
                <a:effectLst/>
                <a:uLnTx/>
                <a:uFillTx/>
                <a:latin typeface="Arial" panose="020B0604020202020204" pitchFamily="34" charset="0"/>
                <a:ea typeface="Segoe UI" panose="020B0502040204020203" pitchFamily="34" charset="0"/>
                <a:cs typeface="Arial" panose="020B0604020202020204" pitchFamily="34" charset="0"/>
              </a:rPr>
              <a:t>The “After” State</a:t>
            </a:r>
          </a:p>
        </p:txBody>
      </p:sp>
      <p:sp>
        <p:nvSpPr>
          <p:cNvPr id="20" name="Rectangle 19">
            <a:extLst>
              <a:ext uri="{FF2B5EF4-FFF2-40B4-BE49-F238E27FC236}">
                <a16:creationId xmlns:a16="http://schemas.microsoft.com/office/drawing/2014/main" id="{721DAFDB-813D-4CCF-BBE9-5126EF4DAD14}"/>
              </a:ext>
            </a:extLst>
          </p:cNvPr>
          <p:cNvSpPr/>
          <p:nvPr/>
        </p:nvSpPr>
        <p:spPr>
          <a:xfrm>
            <a:off x="8227543" y="1612293"/>
            <a:ext cx="3775752" cy="1102674"/>
          </a:xfrm>
          <a:prstGeom prst="rect">
            <a:avLst/>
          </a:prstGeom>
        </p:spPr>
        <p:txBody>
          <a:bodyPr wrap="square">
            <a:spAutoFit/>
          </a:bodyPr>
          <a:lstStyle/>
          <a:p>
            <a:pPr>
              <a:lnSpc>
                <a:spcPct val="120000"/>
              </a:lnSpc>
            </a:pPr>
            <a:r>
              <a:rPr lang="en-US" sz="1400" dirty="0">
                <a:solidFill>
                  <a:prstClr val="black"/>
                </a:solidFill>
                <a:latin typeface="Arial" panose="020B0604020202020204" pitchFamily="34" charset="0"/>
                <a:ea typeface="Segoe UI" panose="020B0502040204020203" pitchFamily="34" charset="0"/>
                <a:cs typeface="Arial" panose="020B0604020202020204" pitchFamily="34" charset="0"/>
              </a:rPr>
              <a:t>Ability to score trends that could become mainstream ahead of time helped the company to improve their product launch success rate by 5% in the first 6 months</a:t>
            </a:r>
          </a:p>
        </p:txBody>
      </p:sp>
      <p:sp>
        <p:nvSpPr>
          <p:cNvPr id="22" name="Rectangle 21">
            <a:extLst>
              <a:ext uri="{FF2B5EF4-FFF2-40B4-BE49-F238E27FC236}">
                <a16:creationId xmlns:a16="http://schemas.microsoft.com/office/drawing/2014/main" id="{80AE4ADA-6052-4904-8643-04B510BBC97E}"/>
              </a:ext>
            </a:extLst>
          </p:cNvPr>
          <p:cNvSpPr/>
          <p:nvPr/>
        </p:nvSpPr>
        <p:spPr>
          <a:xfrm>
            <a:off x="7732055" y="444540"/>
            <a:ext cx="2343853" cy="582423"/>
          </a:xfrm>
          <a:prstGeom prst="rect">
            <a:avLst/>
          </a:prstGeom>
          <a:noFill/>
          <a:ln>
            <a:noFill/>
          </a:ln>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400" b="1" dirty="0">
                <a:solidFill>
                  <a:srgbClr val="44546A"/>
                </a:solidFill>
                <a:latin typeface="Arial" panose="020B0604020202020204" pitchFamily="34" charset="0"/>
                <a:cs typeface="Arial" panose="020B0604020202020204" pitchFamily="34" charset="0"/>
              </a:rPr>
              <a:t>BI Tool : Web Tool</a:t>
            </a:r>
          </a:p>
        </p:txBody>
      </p:sp>
      <p:pic>
        <p:nvPicPr>
          <p:cNvPr id="23" name="Picture 2" descr="Image result for mean stack logo">
            <a:extLst>
              <a:ext uri="{FF2B5EF4-FFF2-40B4-BE49-F238E27FC236}">
                <a16:creationId xmlns:a16="http://schemas.microsoft.com/office/drawing/2014/main" id="{91947836-A2A4-4F7B-8A31-3BF10570323F}"/>
              </a:ext>
            </a:extLst>
          </p:cNvPr>
          <p:cNvPicPr>
            <a:picLocks noChangeAspect="1" noChangeArrowheads="1"/>
          </p:cNvPicPr>
          <p:nvPr/>
        </p:nvPicPr>
        <p:blipFill>
          <a:blip r:embed="rId5">
            <a:clrChange>
              <a:clrFrom>
                <a:srgbClr val="ECECEC"/>
              </a:clrFrom>
              <a:clrTo>
                <a:srgbClr val="ECECEC">
                  <a:alpha val="0"/>
                </a:srgbClr>
              </a:clrTo>
            </a:clrChange>
            <a:extLst>
              <a:ext uri="{28A0092B-C50C-407E-A947-70E740481C1C}">
                <a14:useLocalDpi xmlns:a14="http://schemas.microsoft.com/office/drawing/2010/main" val="0"/>
              </a:ext>
            </a:extLst>
          </a:blip>
          <a:srcRect/>
          <a:stretch>
            <a:fillRect/>
          </a:stretch>
        </p:blipFill>
        <p:spPr bwMode="auto">
          <a:xfrm>
            <a:off x="10125700" y="548399"/>
            <a:ext cx="691299" cy="41148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14" descr="Image result for elasticsearch">
            <a:extLst>
              <a:ext uri="{FF2B5EF4-FFF2-40B4-BE49-F238E27FC236}">
                <a16:creationId xmlns:a16="http://schemas.microsoft.com/office/drawing/2014/main" id="{4FBA878F-F69F-4ACA-AB57-F6E490460BAB}"/>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816999" y="557570"/>
            <a:ext cx="693583" cy="3609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97584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915077DB-C600-4118-BF53-AA1A8877D89E}"/>
              </a:ext>
            </a:extLst>
          </p:cNvPr>
          <p:cNvSpPr>
            <a:spLocks noGrp="1"/>
          </p:cNvSpPr>
          <p:nvPr>
            <p:ph sz="quarter" idx="10"/>
          </p:nvPr>
        </p:nvSpPr>
        <p:spPr/>
        <p:txBody>
          <a:bodyPr/>
          <a:lstStyle/>
          <a:p>
            <a:r>
              <a:rPr lang="en-US" dirty="0"/>
              <a:t>Appendix</a:t>
            </a:r>
          </a:p>
        </p:txBody>
      </p:sp>
      <p:sp>
        <p:nvSpPr>
          <p:cNvPr id="5" name="Content Placeholder 2">
            <a:extLst>
              <a:ext uri="{FF2B5EF4-FFF2-40B4-BE49-F238E27FC236}">
                <a16:creationId xmlns:a16="http://schemas.microsoft.com/office/drawing/2014/main" id="{1A32201B-CB5D-42E5-9285-6D3284C3AC32}"/>
              </a:ext>
            </a:extLst>
          </p:cNvPr>
          <p:cNvSpPr txBox="1">
            <a:spLocks/>
          </p:cNvSpPr>
          <p:nvPr/>
        </p:nvSpPr>
        <p:spPr>
          <a:xfrm>
            <a:off x="5556628" y="6567662"/>
            <a:ext cx="1823887" cy="335878"/>
          </a:xfrm>
          <a:prstGeom prst="rect">
            <a:avLst/>
          </a:prstGeom>
        </p:spPr>
        <p:txBody>
          <a:bodyPr vert="horz" lIns="91440" tIns="45720" rIns="91440" bIns="45720" rtlCol="0" anchor="ctr">
            <a:noAutofit/>
          </a:bodyPr>
          <a:lstStyle>
            <a:lvl1pPr marL="0" indent="0" algn="l" defTabSz="914400" rtl="0" eaLnBrk="1" latinLnBrk="0" hangingPunct="1">
              <a:lnSpc>
                <a:spcPct val="100000"/>
              </a:lnSpc>
              <a:spcBef>
                <a:spcPts val="1000"/>
              </a:spcBef>
              <a:buClr>
                <a:schemeClr val="accent1"/>
              </a:buClr>
              <a:buFont typeface="Wingdings" panose="05000000000000000000" pitchFamily="2" charset="2"/>
              <a:buNone/>
              <a:defRPr sz="1600" kern="1200">
                <a:solidFill>
                  <a:schemeClr val="bg1"/>
                </a:solidFill>
                <a:effectLst/>
                <a:latin typeface="Arial" panose="020B0604020202020204" pitchFamily="34" charset="0"/>
                <a:ea typeface="+mn-ea"/>
                <a:cs typeface="Arial" panose="020B0604020202020204" pitchFamily="34" charset="0"/>
              </a:defRPr>
            </a:lvl1pPr>
            <a:lvl2pPr marL="457200" indent="-228600" algn="l" defTabSz="914400" rtl="0" eaLnBrk="1" latinLnBrk="0" hangingPunct="1">
              <a:lnSpc>
                <a:spcPct val="100000"/>
              </a:lnSpc>
              <a:spcBef>
                <a:spcPts val="500"/>
              </a:spcBef>
              <a:buClr>
                <a:schemeClr val="accent1"/>
              </a:buClr>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685800" indent="-228600" algn="l" defTabSz="914400" rtl="0" eaLnBrk="1" latinLnBrk="0" hangingPunct="1">
              <a:lnSpc>
                <a:spcPct val="100000"/>
              </a:lnSpc>
              <a:spcBef>
                <a:spcPts val="500"/>
              </a:spcBef>
              <a:buClr>
                <a:schemeClr val="accent1"/>
              </a:buClr>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3pPr>
            <a:lvl4pPr marL="914400" indent="-228600" algn="l" defTabSz="914400" rtl="0" eaLnBrk="1" latinLnBrk="0" hangingPunct="1">
              <a:lnSpc>
                <a:spcPct val="100000"/>
              </a:lnSpc>
              <a:spcBef>
                <a:spcPts val="500"/>
              </a:spcBef>
              <a:buClr>
                <a:schemeClr val="accent1"/>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4pPr>
            <a:lvl5pPr marL="1143000" indent="-228600" algn="l" defTabSz="914400" rtl="0" eaLnBrk="1" latinLnBrk="0" hangingPunct="1">
              <a:lnSpc>
                <a:spcPct val="100000"/>
              </a:lnSpc>
              <a:spcBef>
                <a:spcPts val="500"/>
              </a:spcBef>
              <a:buClr>
                <a:schemeClr val="accent1"/>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1050" dirty="0">
                <a:solidFill>
                  <a:schemeClr val="bg1">
                    <a:lumMod val="50000"/>
                  </a:schemeClr>
                </a:solidFill>
              </a:rPr>
              <a:t>LatentView Confidential</a:t>
            </a:r>
          </a:p>
        </p:txBody>
      </p:sp>
    </p:spTree>
    <p:extLst>
      <p:ext uri="{BB962C8B-B14F-4D97-AF65-F5344CB8AC3E}">
        <p14:creationId xmlns:p14="http://schemas.microsoft.com/office/powerpoint/2010/main" val="767914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2877E1-FC85-4FF8-B237-C2E060768FD5}"/>
              </a:ext>
            </a:extLst>
          </p:cNvPr>
          <p:cNvSpPr>
            <a:spLocks noGrp="1"/>
          </p:cNvSpPr>
          <p:nvPr>
            <p:ph type="title"/>
          </p:nvPr>
        </p:nvSpPr>
        <p:spPr/>
        <p:txBody>
          <a:bodyPr/>
          <a:lstStyle/>
          <a:p>
            <a:r>
              <a:rPr lang="en-US" dirty="0"/>
              <a:t>LatentView- Data Engineering Capabilities</a:t>
            </a:r>
          </a:p>
        </p:txBody>
      </p:sp>
      <p:grpSp>
        <p:nvGrpSpPr>
          <p:cNvPr id="50" name="Group 49">
            <a:extLst>
              <a:ext uri="{FF2B5EF4-FFF2-40B4-BE49-F238E27FC236}">
                <a16:creationId xmlns:a16="http://schemas.microsoft.com/office/drawing/2014/main" id="{00BB97A4-DD24-3442-94D9-0BFE4DF548D3}"/>
              </a:ext>
            </a:extLst>
          </p:cNvPr>
          <p:cNvGrpSpPr/>
          <p:nvPr/>
        </p:nvGrpSpPr>
        <p:grpSpPr>
          <a:xfrm>
            <a:off x="3803234" y="1084674"/>
            <a:ext cx="4051976" cy="4054953"/>
            <a:chOff x="4284730" y="1008474"/>
            <a:chExt cx="4051976" cy="4054953"/>
          </a:xfrm>
        </p:grpSpPr>
        <p:sp>
          <p:nvSpPr>
            <p:cNvPr id="51" name="Freeform 50">
              <a:extLst>
                <a:ext uri="{FF2B5EF4-FFF2-40B4-BE49-F238E27FC236}">
                  <a16:creationId xmlns:a16="http://schemas.microsoft.com/office/drawing/2014/main" id="{5BAE8539-50F1-9D48-96F3-E39ABFEE0DDD}"/>
                </a:ext>
              </a:extLst>
            </p:cNvPr>
            <p:cNvSpPr/>
            <p:nvPr/>
          </p:nvSpPr>
          <p:spPr>
            <a:xfrm rot="18188781">
              <a:off x="4557917" y="1118012"/>
              <a:ext cx="2257425" cy="2038350"/>
            </a:xfrm>
            <a:custGeom>
              <a:avLst/>
              <a:gdLst>
                <a:gd name="connsiteX0" fmla="*/ 0 w 2257425"/>
                <a:gd name="connsiteY0" fmla="*/ 0 h 1543050"/>
                <a:gd name="connsiteX1" fmla="*/ 1514475 w 2257425"/>
                <a:gd name="connsiteY1" fmla="*/ 1543050 h 1543050"/>
                <a:gd name="connsiteX2" fmla="*/ 2257425 w 2257425"/>
                <a:gd name="connsiteY2" fmla="*/ 828675 h 1543050"/>
                <a:gd name="connsiteX3" fmla="*/ 0 w 2257425"/>
                <a:gd name="connsiteY3" fmla="*/ 0 h 1543050"/>
                <a:gd name="connsiteX0" fmla="*/ 0 w 2257425"/>
                <a:gd name="connsiteY0" fmla="*/ 495300 h 2038350"/>
                <a:gd name="connsiteX1" fmla="*/ 1514475 w 2257425"/>
                <a:gd name="connsiteY1" fmla="*/ 2038350 h 2038350"/>
                <a:gd name="connsiteX2" fmla="*/ 2257425 w 2257425"/>
                <a:gd name="connsiteY2" fmla="*/ 1323975 h 2038350"/>
                <a:gd name="connsiteX3" fmla="*/ 0 w 2257425"/>
                <a:gd name="connsiteY3" fmla="*/ 495300 h 2038350"/>
                <a:gd name="connsiteX0" fmla="*/ 0 w 2257425"/>
                <a:gd name="connsiteY0" fmla="*/ 495300 h 2038350"/>
                <a:gd name="connsiteX1" fmla="*/ 1514475 w 2257425"/>
                <a:gd name="connsiteY1" fmla="*/ 2038350 h 2038350"/>
                <a:gd name="connsiteX2" fmla="*/ 2257425 w 2257425"/>
                <a:gd name="connsiteY2" fmla="*/ 1323975 h 2038350"/>
                <a:gd name="connsiteX3" fmla="*/ 0 w 2257425"/>
                <a:gd name="connsiteY3" fmla="*/ 495300 h 2038350"/>
              </a:gdLst>
              <a:ahLst/>
              <a:cxnLst>
                <a:cxn ang="0">
                  <a:pos x="connsiteX0" y="connsiteY0"/>
                </a:cxn>
                <a:cxn ang="0">
                  <a:pos x="connsiteX1" y="connsiteY1"/>
                </a:cxn>
                <a:cxn ang="0">
                  <a:pos x="connsiteX2" y="connsiteY2"/>
                </a:cxn>
                <a:cxn ang="0">
                  <a:pos x="connsiteX3" y="connsiteY3"/>
                </a:cxn>
              </a:cxnLst>
              <a:rect l="l" t="t" r="r" b="b"/>
              <a:pathLst>
                <a:path w="2257425" h="2038350">
                  <a:moveTo>
                    <a:pt x="0" y="495300"/>
                  </a:moveTo>
                  <a:lnTo>
                    <a:pt x="1514475" y="2038350"/>
                  </a:lnTo>
                  <a:lnTo>
                    <a:pt x="2257425" y="1323975"/>
                  </a:lnTo>
                  <a:cubicBezTo>
                    <a:pt x="2019300" y="714375"/>
                    <a:pt x="1000125" y="0"/>
                    <a:pt x="0" y="495300"/>
                  </a:cubicBezTo>
                  <a:close/>
                </a:path>
              </a:pathLst>
            </a:custGeom>
            <a:solidFill>
              <a:srgbClr val="0098C7">
                <a:lumMod val="75000"/>
              </a:srgbClr>
            </a:solidFill>
            <a:ln w="28575">
              <a:solidFill>
                <a:sysClr val="window" lastClr="FFFFFF"/>
              </a:solidFill>
              <a:round/>
              <a:headEnd/>
              <a:tailEnd/>
            </a:ln>
          </p:spPr>
          <p:txBody>
            <a:bodyPr vert="horz" wrap="square" lIns="91440" tIns="45720" rIns="91440" bIns="45720" numCol="1" anchor="t" anchorCtr="0" compatLnSpc="1">
              <a:prstTxWarp prst="textNoShape">
                <a:avLst/>
              </a:prstTxWarp>
            </a:bodyPr>
            <a:lstStyle/>
            <a:p>
              <a:endParaRPr lang="en-GB" sz="1100" kern="0" dirty="0">
                <a:solidFill>
                  <a:sysClr val="windowText" lastClr="000000"/>
                </a:solidFill>
                <a:latin typeface="Arial" panose="020B0604020202020204" pitchFamily="34" charset="0"/>
                <a:cs typeface="Arial" panose="020B0604020202020204" pitchFamily="34" charset="0"/>
              </a:endParaRPr>
            </a:p>
          </p:txBody>
        </p:sp>
        <p:sp>
          <p:nvSpPr>
            <p:cNvPr id="52" name="Freeform 51">
              <a:extLst>
                <a:ext uri="{FF2B5EF4-FFF2-40B4-BE49-F238E27FC236}">
                  <a16:creationId xmlns:a16="http://schemas.microsoft.com/office/drawing/2014/main" id="{2A321846-428F-AD45-A37B-C6783C10E6BE}"/>
                </a:ext>
              </a:extLst>
            </p:cNvPr>
            <p:cNvSpPr/>
            <p:nvPr/>
          </p:nvSpPr>
          <p:spPr>
            <a:xfrm rot="1988781">
              <a:off x="6079281" y="1392553"/>
              <a:ext cx="2257425" cy="2038350"/>
            </a:xfrm>
            <a:custGeom>
              <a:avLst/>
              <a:gdLst>
                <a:gd name="connsiteX0" fmla="*/ 0 w 2257425"/>
                <a:gd name="connsiteY0" fmla="*/ 0 h 1543050"/>
                <a:gd name="connsiteX1" fmla="*/ 1514475 w 2257425"/>
                <a:gd name="connsiteY1" fmla="*/ 1543050 h 1543050"/>
                <a:gd name="connsiteX2" fmla="*/ 2257425 w 2257425"/>
                <a:gd name="connsiteY2" fmla="*/ 828675 h 1543050"/>
                <a:gd name="connsiteX3" fmla="*/ 0 w 2257425"/>
                <a:gd name="connsiteY3" fmla="*/ 0 h 1543050"/>
                <a:gd name="connsiteX0" fmla="*/ 0 w 2257425"/>
                <a:gd name="connsiteY0" fmla="*/ 495300 h 2038350"/>
                <a:gd name="connsiteX1" fmla="*/ 1514475 w 2257425"/>
                <a:gd name="connsiteY1" fmla="*/ 2038350 h 2038350"/>
                <a:gd name="connsiteX2" fmla="*/ 2257425 w 2257425"/>
                <a:gd name="connsiteY2" fmla="*/ 1323975 h 2038350"/>
                <a:gd name="connsiteX3" fmla="*/ 0 w 2257425"/>
                <a:gd name="connsiteY3" fmla="*/ 495300 h 2038350"/>
                <a:gd name="connsiteX0" fmla="*/ 0 w 2257425"/>
                <a:gd name="connsiteY0" fmla="*/ 495300 h 2038350"/>
                <a:gd name="connsiteX1" fmla="*/ 1514475 w 2257425"/>
                <a:gd name="connsiteY1" fmla="*/ 2038350 h 2038350"/>
                <a:gd name="connsiteX2" fmla="*/ 2257425 w 2257425"/>
                <a:gd name="connsiteY2" fmla="*/ 1323975 h 2038350"/>
                <a:gd name="connsiteX3" fmla="*/ 0 w 2257425"/>
                <a:gd name="connsiteY3" fmla="*/ 495300 h 2038350"/>
              </a:gdLst>
              <a:ahLst/>
              <a:cxnLst>
                <a:cxn ang="0">
                  <a:pos x="connsiteX0" y="connsiteY0"/>
                </a:cxn>
                <a:cxn ang="0">
                  <a:pos x="connsiteX1" y="connsiteY1"/>
                </a:cxn>
                <a:cxn ang="0">
                  <a:pos x="connsiteX2" y="connsiteY2"/>
                </a:cxn>
                <a:cxn ang="0">
                  <a:pos x="connsiteX3" y="connsiteY3"/>
                </a:cxn>
              </a:cxnLst>
              <a:rect l="l" t="t" r="r" b="b"/>
              <a:pathLst>
                <a:path w="2257425" h="2038350">
                  <a:moveTo>
                    <a:pt x="0" y="495300"/>
                  </a:moveTo>
                  <a:lnTo>
                    <a:pt x="1514475" y="2038350"/>
                  </a:lnTo>
                  <a:lnTo>
                    <a:pt x="2257425" y="1323975"/>
                  </a:lnTo>
                  <a:cubicBezTo>
                    <a:pt x="2019300" y="714375"/>
                    <a:pt x="1000125" y="0"/>
                    <a:pt x="0" y="495300"/>
                  </a:cubicBezTo>
                  <a:close/>
                </a:path>
              </a:pathLst>
            </a:custGeom>
            <a:solidFill>
              <a:srgbClr val="112248"/>
            </a:solidFill>
            <a:ln w="28575">
              <a:solidFill>
                <a:sysClr val="window" lastClr="FFFFFF"/>
              </a:solidFill>
              <a:round/>
              <a:headEnd/>
              <a:tailEnd/>
            </a:ln>
          </p:spPr>
          <p:txBody>
            <a:bodyPr vert="horz" wrap="square" lIns="91440" tIns="45720" rIns="91440" bIns="45720" numCol="1" anchor="t" anchorCtr="0" compatLnSpc="1">
              <a:prstTxWarp prst="textNoShape">
                <a:avLst/>
              </a:prstTxWarp>
            </a:bodyPr>
            <a:lstStyle/>
            <a:p>
              <a:endParaRPr lang="en-GB" sz="1100" kern="0" dirty="0">
                <a:solidFill>
                  <a:sysClr val="windowText" lastClr="000000"/>
                </a:solidFill>
                <a:latin typeface="Arial" panose="020B0604020202020204" pitchFamily="34" charset="0"/>
                <a:cs typeface="Arial" panose="020B0604020202020204" pitchFamily="34" charset="0"/>
              </a:endParaRPr>
            </a:p>
          </p:txBody>
        </p:sp>
        <p:sp>
          <p:nvSpPr>
            <p:cNvPr id="53" name="Freeform 52">
              <a:extLst>
                <a:ext uri="{FF2B5EF4-FFF2-40B4-BE49-F238E27FC236}">
                  <a16:creationId xmlns:a16="http://schemas.microsoft.com/office/drawing/2014/main" id="{289D9E47-F5CC-CA47-ADA7-2335F4350AC4}"/>
                </a:ext>
              </a:extLst>
            </p:cNvPr>
            <p:cNvSpPr/>
            <p:nvPr/>
          </p:nvSpPr>
          <p:spPr>
            <a:xfrm rot="7388781">
              <a:off x="5807090" y="2915540"/>
              <a:ext cx="2257425" cy="2038350"/>
            </a:xfrm>
            <a:custGeom>
              <a:avLst/>
              <a:gdLst>
                <a:gd name="connsiteX0" fmla="*/ 0 w 2257425"/>
                <a:gd name="connsiteY0" fmla="*/ 0 h 1543050"/>
                <a:gd name="connsiteX1" fmla="*/ 1514475 w 2257425"/>
                <a:gd name="connsiteY1" fmla="*/ 1543050 h 1543050"/>
                <a:gd name="connsiteX2" fmla="*/ 2257425 w 2257425"/>
                <a:gd name="connsiteY2" fmla="*/ 828675 h 1543050"/>
                <a:gd name="connsiteX3" fmla="*/ 0 w 2257425"/>
                <a:gd name="connsiteY3" fmla="*/ 0 h 1543050"/>
                <a:gd name="connsiteX0" fmla="*/ 0 w 2257425"/>
                <a:gd name="connsiteY0" fmla="*/ 495300 h 2038350"/>
                <a:gd name="connsiteX1" fmla="*/ 1514475 w 2257425"/>
                <a:gd name="connsiteY1" fmla="*/ 2038350 h 2038350"/>
                <a:gd name="connsiteX2" fmla="*/ 2257425 w 2257425"/>
                <a:gd name="connsiteY2" fmla="*/ 1323975 h 2038350"/>
                <a:gd name="connsiteX3" fmla="*/ 0 w 2257425"/>
                <a:gd name="connsiteY3" fmla="*/ 495300 h 2038350"/>
                <a:gd name="connsiteX0" fmla="*/ 0 w 2257425"/>
                <a:gd name="connsiteY0" fmla="*/ 495300 h 2038350"/>
                <a:gd name="connsiteX1" fmla="*/ 1514475 w 2257425"/>
                <a:gd name="connsiteY1" fmla="*/ 2038350 h 2038350"/>
                <a:gd name="connsiteX2" fmla="*/ 2257425 w 2257425"/>
                <a:gd name="connsiteY2" fmla="*/ 1323975 h 2038350"/>
                <a:gd name="connsiteX3" fmla="*/ 0 w 2257425"/>
                <a:gd name="connsiteY3" fmla="*/ 495300 h 2038350"/>
              </a:gdLst>
              <a:ahLst/>
              <a:cxnLst>
                <a:cxn ang="0">
                  <a:pos x="connsiteX0" y="connsiteY0"/>
                </a:cxn>
                <a:cxn ang="0">
                  <a:pos x="connsiteX1" y="connsiteY1"/>
                </a:cxn>
                <a:cxn ang="0">
                  <a:pos x="connsiteX2" y="connsiteY2"/>
                </a:cxn>
                <a:cxn ang="0">
                  <a:pos x="connsiteX3" y="connsiteY3"/>
                </a:cxn>
              </a:cxnLst>
              <a:rect l="l" t="t" r="r" b="b"/>
              <a:pathLst>
                <a:path w="2257425" h="2038350">
                  <a:moveTo>
                    <a:pt x="0" y="495300"/>
                  </a:moveTo>
                  <a:lnTo>
                    <a:pt x="1514475" y="2038350"/>
                  </a:lnTo>
                  <a:lnTo>
                    <a:pt x="2257425" y="1323975"/>
                  </a:lnTo>
                  <a:cubicBezTo>
                    <a:pt x="2019300" y="714375"/>
                    <a:pt x="1000125" y="0"/>
                    <a:pt x="0" y="495300"/>
                  </a:cubicBezTo>
                  <a:close/>
                </a:path>
              </a:pathLst>
            </a:custGeom>
            <a:solidFill>
              <a:srgbClr val="1957A3"/>
            </a:solidFill>
            <a:ln w="28575">
              <a:solidFill>
                <a:sysClr val="window" lastClr="FFFFFF"/>
              </a:solidFill>
              <a:round/>
              <a:headEnd/>
              <a:tailEnd/>
            </a:ln>
          </p:spPr>
          <p:txBody>
            <a:bodyPr vert="horz" wrap="square" lIns="91440" tIns="45720" rIns="91440" bIns="45720" numCol="1" anchor="t" anchorCtr="0" compatLnSpc="1">
              <a:prstTxWarp prst="textNoShape">
                <a:avLst/>
              </a:prstTxWarp>
            </a:bodyPr>
            <a:lstStyle/>
            <a:p>
              <a:endParaRPr lang="en-GB" sz="1100" kern="0" dirty="0">
                <a:solidFill>
                  <a:sysClr val="windowText" lastClr="000000"/>
                </a:solidFill>
                <a:latin typeface="Arial" panose="020B0604020202020204" pitchFamily="34" charset="0"/>
                <a:cs typeface="Arial" panose="020B0604020202020204" pitchFamily="34" charset="0"/>
              </a:endParaRPr>
            </a:p>
          </p:txBody>
        </p:sp>
        <p:sp>
          <p:nvSpPr>
            <p:cNvPr id="54" name="Freeform 53">
              <a:extLst>
                <a:ext uri="{FF2B5EF4-FFF2-40B4-BE49-F238E27FC236}">
                  <a16:creationId xmlns:a16="http://schemas.microsoft.com/office/drawing/2014/main" id="{E24EDFEE-D7A0-7D45-A7DB-B2A9AADB26AE}"/>
                </a:ext>
              </a:extLst>
            </p:cNvPr>
            <p:cNvSpPr/>
            <p:nvPr/>
          </p:nvSpPr>
          <p:spPr>
            <a:xfrm rot="12788781">
              <a:off x="4284730" y="2644136"/>
              <a:ext cx="2257425" cy="2038350"/>
            </a:xfrm>
            <a:custGeom>
              <a:avLst/>
              <a:gdLst>
                <a:gd name="connsiteX0" fmla="*/ 0 w 2257425"/>
                <a:gd name="connsiteY0" fmla="*/ 0 h 1543050"/>
                <a:gd name="connsiteX1" fmla="*/ 1514475 w 2257425"/>
                <a:gd name="connsiteY1" fmla="*/ 1543050 h 1543050"/>
                <a:gd name="connsiteX2" fmla="*/ 2257425 w 2257425"/>
                <a:gd name="connsiteY2" fmla="*/ 828675 h 1543050"/>
                <a:gd name="connsiteX3" fmla="*/ 0 w 2257425"/>
                <a:gd name="connsiteY3" fmla="*/ 0 h 1543050"/>
                <a:gd name="connsiteX0" fmla="*/ 0 w 2257425"/>
                <a:gd name="connsiteY0" fmla="*/ 495300 h 2038350"/>
                <a:gd name="connsiteX1" fmla="*/ 1514475 w 2257425"/>
                <a:gd name="connsiteY1" fmla="*/ 2038350 h 2038350"/>
                <a:gd name="connsiteX2" fmla="*/ 2257425 w 2257425"/>
                <a:gd name="connsiteY2" fmla="*/ 1323975 h 2038350"/>
                <a:gd name="connsiteX3" fmla="*/ 0 w 2257425"/>
                <a:gd name="connsiteY3" fmla="*/ 495300 h 2038350"/>
                <a:gd name="connsiteX0" fmla="*/ 0 w 2257425"/>
                <a:gd name="connsiteY0" fmla="*/ 495300 h 2038350"/>
                <a:gd name="connsiteX1" fmla="*/ 1514475 w 2257425"/>
                <a:gd name="connsiteY1" fmla="*/ 2038350 h 2038350"/>
                <a:gd name="connsiteX2" fmla="*/ 2257425 w 2257425"/>
                <a:gd name="connsiteY2" fmla="*/ 1323975 h 2038350"/>
                <a:gd name="connsiteX3" fmla="*/ 0 w 2257425"/>
                <a:gd name="connsiteY3" fmla="*/ 495300 h 2038350"/>
              </a:gdLst>
              <a:ahLst/>
              <a:cxnLst>
                <a:cxn ang="0">
                  <a:pos x="connsiteX0" y="connsiteY0"/>
                </a:cxn>
                <a:cxn ang="0">
                  <a:pos x="connsiteX1" y="connsiteY1"/>
                </a:cxn>
                <a:cxn ang="0">
                  <a:pos x="connsiteX2" y="connsiteY2"/>
                </a:cxn>
                <a:cxn ang="0">
                  <a:pos x="connsiteX3" y="connsiteY3"/>
                </a:cxn>
              </a:cxnLst>
              <a:rect l="l" t="t" r="r" b="b"/>
              <a:pathLst>
                <a:path w="2257425" h="2038350">
                  <a:moveTo>
                    <a:pt x="0" y="495300"/>
                  </a:moveTo>
                  <a:lnTo>
                    <a:pt x="1514475" y="2038350"/>
                  </a:lnTo>
                  <a:lnTo>
                    <a:pt x="2257425" y="1323975"/>
                  </a:lnTo>
                  <a:cubicBezTo>
                    <a:pt x="2019300" y="714375"/>
                    <a:pt x="1000125" y="0"/>
                    <a:pt x="0" y="495300"/>
                  </a:cubicBezTo>
                  <a:close/>
                </a:path>
              </a:pathLst>
            </a:custGeom>
            <a:solidFill>
              <a:srgbClr val="94B5D7"/>
            </a:solidFill>
            <a:ln w="28575">
              <a:solidFill>
                <a:sysClr val="window" lastClr="FFFFFF"/>
              </a:solidFill>
              <a:round/>
              <a:headEnd/>
              <a:tailEnd/>
            </a:ln>
          </p:spPr>
          <p:txBody>
            <a:bodyPr vert="horz" wrap="square" lIns="91440" tIns="45720" rIns="91440" bIns="45720" numCol="1" anchor="t" anchorCtr="0" compatLnSpc="1">
              <a:prstTxWarp prst="textNoShape">
                <a:avLst/>
              </a:prstTxWarp>
            </a:bodyPr>
            <a:lstStyle/>
            <a:p>
              <a:endParaRPr lang="en-GB" sz="1100" kern="0" dirty="0">
                <a:solidFill>
                  <a:sysClr val="windowText" lastClr="000000"/>
                </a:solidFill>
                <a:latin typeface="Arial" panose="020B0604020202020204" pitchFamily="34" charset="0"/>
                <a:cs typeface="Arial" panose="020B0604020202020204" pitchFamily="34" charset="0"/>
              </a:endParaRPr>
            </a:p>
          </p:txBody>
        </p:sp>
        <p:sp>
          <p:nvSpPr>
            <p:cNvPr id="55" name="Freeform 826">
              <a:extLst>
                <a:ext uri="{FF2B5EF4-FFF2-40B4-BE49-F238E27FC236}">
                  <a16:creationId xmlns:a16="http://schemas.microsoft.com/office/drawing/2014/main" id="{F945CBF9-0DD4-154E-B4CF-C0FCA6B844B3}"/>
                </a:ext>
              </a:extLst>
            </p:cNvPr>
            <p:cNvSpPr>
              <a:spLocks noEditPoints="1"/>
            </p:cNvSpPr>
            <p:nvPr/>
          </p:nvSpPr>
          <p:spPr bwMode="auto">
            <a:xfrm>
              <a:off x="6858000" y="2060564"/>
              <a:ext cx="648926" cy="682636"/>
            </a:xfrm>
            <a:custGeom>
              <a:avLst/>
              <a:gdLst/>
              <a:ahLst/>
              <a:cxnLst>
                <a:cxn ang="0">
                  <a:pos x="55" y="98"/>
                </a:cxn>
                <a:cxn ang="0">
                  <a:pos x="29" y="115"/>
                </a:cxn>
                <a:cxn ang="0">
                  <a:pos x="35" y="89"/>
                </a:cxn>
                <a:cxn ang="0">
                  <a:pos x="21" y="84"/>
                </a:cxn>
                <a:cxn ang="0">
                  <a:pos x="0" y="45"/>
                </a:cxn>
                <a:cxn ang="0">
                  <a:pos x="45" y="0"/>
                </a:cxn>
                <a:cxn ang="0">
                  <a:pos x="89" y="36"/>
                </a:cxn>
                <a:cxn ang="0">
                  <a:pos x="97" y="140"/>
                </a:cxn>
                <a:cxn ang="0">
                  <a:pos x="90" y="170"/>
                </a:cxn>
                <a:cxn ang="0">
                  <a:pos x="143" y="132"/>
                </a:cxn>
                <a:cxn ang="0">
                  <a:pos x="162" y="87"/>
                </a:cxn>
                <a:cxn ang="0">
                  <a:pos x="109" y="34"/>
                </a:cxn>
                <a:cxn ang="0">
                  <a:pos x="55" y="87"/>
                </a:cxn>
                <a:cxn ang="0">
                  <a:pos x="80" y="133"/>
                </a:cxn>
              </a:cxnLst>
              <a:rect l="0" t="0" r="r" b="b"/>
              <a:pathLst>
                <a:path w="162" h="170">
                  <a:moveTo>
                    <a:pt x="55" y="98"/>
                  </a:moveTo>
                  <a:cubicBezTo>
                    <a:pt x="43" y="107"/>
                    <a:pt x="29" y="115"/>
                    <a:pt x="29" y="115"/>
                  </a:cubicBezTo>
                  <a:cubicBezTo>
                    <a:pt x="35" y="89"/>
                    <a:pt x="35" y="89"/>
                    <a:pt x="35" y="89"/>
                  </a:cubicBezTo>
                  <a:moveTo>
                    <a:pt x="21" y="84"/>
                  </a:moveTo>
                  <a:cubicBezTo>
                    <a:pt x="9" y="76"/>
                    <a:pt x="0" y="61"/>
                    <a:pt x="0" y="45"/>
                  </a:cubicBezTo>
                  <a:cubicBezTo>
                    <a:pt x="0" y="20"/>
                    <a:pt x="20" y="0"/>
                    <a:pt x="45" y="0"/>
                  </a:cubicBezTo>
                  <a:cubicBezTo>
                    <a:pt x="67" y="0"/>
                    <a:pt x="85" y="16"/>
                    <a:pt x="89" y="36"/>
                  </a:cubicBezTo>
                  <a:moveTo>
                    <a:pt x="97" y="140"/>
                  </a:moveTo>
                  <a:cubicBezTo>
                    <a:pt x="90" y="170"/>
                    <a:pt x="90" y="170"/>
                    <a:pt x="90" y="170"/>
                  </a:cubicBezTo>
                  <a:cubicBezTo>
                    <a:pt x="90" y="170"/>
                    <a:pt x="131" y="144"/>
                    <a:pt x="143" y="132"/>
                  </a:cubicBezTo>
                  <a:cubicBezTo>
                    <a:pt x="152" y="123"/>
                    <a:pt x="162" y="111"/>
                    <a:pt x="162" y="87"/>
                  </a:cubicBezTo>
                  <a:cubicBezTo>
                    <a:pt x="162" y="58"/>
                    <a:pt x="138" y="34"/>
                    <a:pt x="109" y="34"/>
                  </a:cubicBezTo>
                  <a:cubicBezTo>
                    <a:pt x="79" y="34"/>
                    <a:pt x="55" y="58"/>
                    <a:pt x="55" y="87"/>
                  </a:cubicBezTo>
                  <a:cubicBezTo>
                    <a:pt x="55" y="106"/>
                    <a:pt x="65" y="123"/>
                    <a:pt x="80" y="133"/>
                  </a:cubicBezTo>
                </a:path>
              </a:pathLst>
            </a:custGeom>
            <a:noFill/>
            <a:ln w="12700" cap="rnd">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grpSp>
          <p:nvGrpSpPr>
            <p:cNvPr id="56" name="Groupe 663">
              <a:extLst>
                <a:ext uri="{FF2B5EF4-FFF2-40B4-BE49-F238E27FC236}">
                  <a16:creationId xmlns:a16="http://schemas.microsoft.com/office/drawing/2014/main" id="{FB3BF9F2-2BB6-C84D-8DE6-D8DD05B565ED}"/>
                </a:ext>
              </a:extLst>
            </p:cNvPr>
            <p:cNvGrpSpPr/>
            <p:nvPr/>
          </p:nvGrpSpPr>
          <p:grpSpPr>
            <a:xfrm>
              <a:off x="5305444" y="1730290"/>
              <a:ext cx="777856" cy="606510"/>
              <a:chOff x="4452938" y="2754312"/>
              <a:chExt cx="454026" cy="354013"/>
            </a:xfrm>
          </p:grpSpPr>
          <p:sp>
            <p:nvSpPr>
              <p:cNvPr id="72" name="Oval 591">
                <a:extLst>
                  <a:ext uri="{FF2B5EF4-FFF2-40B4-BE49-F238E27FC236}">
                    <a16:creationId xmlns:a16="http://schemas.microsoft.com/office/drawing/2014/main" id="{41525CA5-C80A-134B-8BCD-D00E1D6D6045}"/>
                  </a:ext>
                </a:extLst>
              </p:cNvPr>
              <p:cNvSpPr>
                <a:spLocks noChangeArrowheads="1"/>
              </p:cNvSpPr>
              <p:nvPr/>
            </p:nvSpPr>
            <p:spPr bwMode="auto">
              <a:xfrm>
                <a:off x="4735513" y="2754312"/>
                <a:ext cx="133350" cy="136525"/>
              </a:xfrm>
              <a:prstGeom prst="ellipse">
                <a:avLst/>
              </a:prstGeom>
              <a:noFill/>
              <a:ln w="12700" cap="rnd">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6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73" name="Oval 592">
                <a:extLst>
                  <a:ext uri="{FF2B5EF4-FFF2-40B4-BE49-F238E27FC236}">
                    <a16:creationId xmlns:a16="http://schemas.microsoft.com/office/drawing/2014/main" id="{882967B9-6AF6-D245-A0EC-9B81950EE9C3}"/>
                  </a:ext>
                </a:extLst>
              </p:cNvPr>
              <p:cNvSpPr>
                <a:spLocks noChangeArrowheads="1"/>
              </p:cNvSpPr>
              <p:nvPr/>
            </p:nvSpPr>
            <p:spPr bwMode="auto">
              <a:xfrm>
                <a:off x="4783138" y="2773362"/>
                <a:ext cx="39688" cy="47625"/>
              </a:xfrm>
              <a:prstGeom prst="ellipse">
                <a:avLst/>
              </a:prstGeom>
              <a:noFill/>
              <a:ln w="12700" cap="rnd">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6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74" name="Freeform 593">
                <a:extLst>
                  <a:ext uri="{FF2B5EF4-FFF2-40B4-BE49-F238E27FC236}">
                    <a16:creationId xmlns:a16="http://schemas.microsoft.com/office/drawing/2014/main" id="{B1037E27-DB2C-A84B-9F15-CE3E91DE5D56}"/>
                  </a:ext>
                </a:extLst>
              </p:cNvPr>
              <p:cNvSpPr>
                <a:spLocks/>
              </p:cNvSpPr>
              <p:nvPr/>
            </p:nvSpPr>
            <p:spPr bwMode="auto">
              <a:xfrm>
                <a:off x="4759326" y="2820987"/>
                <a:ext cx="87313" cy="31750"/>
              </a:xfrm>
              <a:custGeom>
                <a:avLst/>
                <a:gdLst/>
                <a:ahLst/>
                <a:cxnLst>
                  <a:cxn ang="0">
                    <a:pos x="0" y="17"/>
                  </a:cxn>
                  <a:cxn ang="0">
                    <a:pos x="22" y="0"/>
                  </a:cxn>
                  <a:cxn ang="0">
                    <a:pos x="45" y="16"/>
                  </a:cxn>
                </a:cxnLst>
                <a:rect l="0" t="0" r="r" b="b"/>
                <a:pathLst>
                  <a:path w="45" h="17">
                    <a:moveTo>
                      <a:pt x="0" y="17"/>
                    </a:moveTo>
                    <a:cubicBezTo>
                      <a:pt x="3" y="7"/>
                      <a:pt x="9" y="0"/>
                      <a:pt x="22" y="0"/>
                    </a:cubicBezTo>
                    <a:cubicBezTo>
                      <a:pt x="35" y="0"/>
                      <a:pt x="42" y="7"/>
                      <a:pt x="45" y="16"/>
                    </a:cubicBezTo>
                  </a:path>
                </a:pathLst>
              </a:custGeom>
              <a:noFill/>
              <a:ln w="12700" cap="rnd">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6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75" name="Oval 594">
                <a:extLst>
                  <a:ext uri="{FF2B5EF4-FFF2-40B4-BE49-F238E27FC236}">
                    <a16:creationId xmlns:a16="http://schemas.microsoft.com/office/drawing/2014/main" id="{E7D718AA-8F04-E54A-B8F7-0B9CFA30F371}"/>
                  </a:ext>
                </a:extLst>
              </p:cNvPr>
              <p:cNvSpPr>
                <a:spLocks noChangeArrowheads="1"/>
              </p:cNvSpPr>
              <p:nvPr/>
            </p:nvSpPr>
            <p:spPr bwMode="auto">
              <a:xfrm>
                <a:off x="4737101" y="2940050"/>
                <a:ext cx="169863" cy="168275"/>
              </a:xfrm>
              <a:prstGeom prst="ellipse">
                <a:avLst/>
              </a:prstGeom>
              <a:noFill/>
              <a:ln w="12700" cap="rnd">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6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76" name="Oval 595">
                <a:extLst>
                  <a:ext uri="{FF2B5EF4-FFF2-40B4-BE49-F238E27FC236}">
                    <a16:creationId xmlns:a16="http://schemas.microsoft.com/office/drawing/2014/main" id="{143536F7-09CB-3845-AE0A-B816A965DCAD}"/>
                  </a:ext>
                </a:extLst>
              </p:cNvPr>
              <p:cNvSpPr>
                <a:spLocks noChangeArrowheads="1"/>
              </p:cNvSpPr>
              <p:nvPr/>
            </p:nvSpPr>
            <p:spPr bwMode="auto">
              <a:xfrm>
                <a:off x="4795838" y="2965450"/>
                <a:ext cx="50800" cy="57150"/>
              </a:xfrm>
              <a:prstGeom prst="ellipse">
                <a:avLst/>
              </a:prstGeom>
              <a:noFill/>
              <a:ln w="12700" cap="rnd">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6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77" name="Freeform 596">
                <a:extLst>
                  <a:ext uri="{FF2B5EF4-FFF2-40B4-BE49-F238E27FC236}">
                    <a16:creationId xmlns:a16="http://schemas.microsoft.com/office/drawing/2014/main" id="{5DF087A3-82EC-4D48-81D3-EC2A48E6EF7B}"/>
                  </a:ext>
                </a:extLst>
              </p:cNvPr>
              <p:cNvSpPr>
                <a:spLocks/>
              </p:cNvSpPr>
              <p:nvPr/>
            </p:nvSpPr>
            <p:spPr bwMode="auto">
              <a:xfrm>
                <a:off x="4767263" y="3022600"/>
                <a:ext cx="107950" cy="41275"/>
              </a:xfrm>
              <a:custGeom>
                <a:avLst/>
                <a:gdLst/>
                <a:ahLst/>
                <a:cxnLst>
                  <a:cxn ang="0">
                    <a:pos x="0" y="22"/>
                  </a:cxn>
                  <a:cxn ang="0">
                    <a:pos x="28" y="0"/>
                  </a:cxn>
                  <a:cxn ang="0">
                    <a:pos x="56" y="21"/>
                  </a:cxn>
                </a:cxnLst>
                <a:rect l="0" t="0" r="r" b="b"/>
                <a:pathLst>
                  <a:path w="56" h="22">
                    <a:moveTo>
                      <a:pt x="0" y="22"/>
                    </a:moveTo>
                    <a:cubicBezTo>
                      <a:pt x="3" y="10"/>
                      <a:pt x="12" y="0"/>
                      <a:pt x="28" y="0"/>
                    </a:cubicBezTo>
                    <a:cubicBezTo>
                      <a:pt x="43" y="0"/>
                      <a:pt x="52" y="9"/>
                      <a:pt x="56" y="21"/>
                    </a:cubicBezTo>
                  </a:path>
                </a:pathLst>
              </a:custGeom>
              <a:noFill/>
              <a:ln w="12700" cap="rnd">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6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78" name="Oval 597">
                <a:extLst>
                  <a:ext uri="{FF2B5EF4-FFF2-40B4-BE49-F238E27FC236}">
                    <a16:creationId xmlns:a16="http://schemas.microsoft.com/office/drawing/2014/main" id="{E5E9DBB1-C896-6B43-831E-310B189E90FF}"/>
                  </a:ext>
                </a:extLst>
              </p:cNvPr>
              <p:cNvSpPr>
                <a:spLocks noChangeArrowheads="1"/>
              </p:cNvSpPr>
              <p:nvPr/>
            </p:nvSpPr>
            <p:spPr bwMode="auto">
              <a:xfrm>
                <a:off x="4452938" y="2828925"/>
                <a:ext cx="190500" cy="188913"/>
              </a:xfrm>
              <a:prstGeom prst="ellipse">
                <a:avLst/>
              </a:prstGeom>
              <a:noFill/>
              <a:ln w="12700" cap="rnd">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6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79" name="Oval 598">
                <a:extLst>
                  <a:ext uri="{FF2B5EF4-FFF2-40B4-BE49-F238E27FC236}">
                    <a16:creationId xmlns:a16="http://schemas.microsoft.com/office/drawing/2014/main" id="{660705D8-08ED-0A46-91D0-23CB490487A7}"/>
                  </a:ext>
                </a:extLst>
              </p:cNvPr>
              <p:cNvSpPr>
                <a:spLocks noChangeArrowheads="1"/>
              </p:cNvSpPr>
              <p:nvPr/>
            </p:nvSpPr>
            <p:spPr bwMode="auto">
              <a:xfrm>
                <a:off x="4519613" y="2855912"/>
                <a:ext cx="58738" cy="66675"/>
              </a:xfrm>
              <a:prstGeom prst="ellipse">
                <a:avLst/>
              </a:prstGeom>
              <a:noFill/>
              <a:ln w="12700" cap="rnd">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6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80" name="Freeform 599">
                <a:extLst>
                  <a:ext uri="{FF2B5EF4-FFF2-40B4-BE49-F238E27FC236}">
                    <a16:creationId xmlns:a16="http://schemas.microsoft.com/office/drawing/2014/main" id="{EC0F99CD-5DCA-6941-A25A-7347F61B3E48}"/>
                  </a:ext>
                </a:extLst>
              </p:cNvPr>
              <p:cNvSpPr>
                <a:spLocks/>
              </p:cNvSpPr>
              <p:nvPr/>
            </p:nvSpPr>
            <p:spPr bwMode="auto">
              <a:xfrm>
                <a:off x="4484688" y="2922587"/>
                <a:ext cx="127000" cy="50800"/>
              </a:xfrm>
              <a:custGeom>
                <a:avLst/>
                <a:gdLst/>
                <a:ahLst/>
                <a:cxnLst>
                  <a:cxn ang="0">
                    <a:pos x="0" y="26"/>
                  </a:cxn>
                  <a:cxn ang="0">
                    <a:pos x="33" y="0"/>
                  </a:cxn>
                  <a:cxn ang="0">
                    <a:pos x="66" y="24"/>
                  </a:cxn>
                </a:cxnLst>
                <a:rect l="0" t="0" r="r" b="b"/>
                <a:pathLst>
                  <a:path w="66" h="26">
                    <a:moveTo>
                      <a:pt x="0" y="26"/>
                    </a:moveTo>
                    <a:cubicBezTo>
                      <a:pt x="4" y="11"/>
                      <a:pt x="14" y="0"/>
                      <a:pt x="33" y="0"/>
                    </a:cubicBezTo>
                    <a:cubicBezTo>
                      <a:pt x="52" y="0"/>
                      <a:pt x="62" y="10"/>
                      <a:pt x="66" y="24"/>
                    </a:cubicBezTo>
                  </a:path>
                </a:pathLst>
              </a:custGeom>
              <a:noFill/>
              <a:ln w="12700" cap="rnd">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6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81" name="Line 600">
                <a:extLst>
                  <a:ext uri="{FF2B5EF4-FFF2-40B4-BE49-F238E27FC236}">
                    <a16:creationId xmlns:a16="http://schemas.microsoft.com/office/drawing/2014/main" id="{25C9E789-C79D-4A41-BF22-9059B48713C7}"/>
                  </a:ext>
                </a:extLst>
              </p:cNvPr>
              <p:cNvSpPr>
                <a:spLocks noChangeShapeType="1"/>
              </p:cNvSpPr>
              <p:nvPr/>
            </p:nvSpPr>
            <p:spPr bwMode="auto">
              <a:xfrm flipH="1" flipV="1">
                <a:off x="4638676" y="2962275"/>
                <a:ext cx="95250" cy="39688"/>
              </a:xfrm>
              <a:prstGeom prst="line">
                <a:avLst/>
              </a:prstGeom>
              <a:noFill/>
              <a:ln w="12700" cap="rnd">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6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82" name="Line 601">
                <a:extLst>
                  <a:ext uri="{FF2B5EF4-FFF2-40B4-BE49-F238E27FC236}">
                    <a16:creationId xmlns:a16="http://schemas.microsoft.com/office/drawing/2014/main" id="{57218B82-A643-2F45-B383-B495DDEB8AE1}"/>
                  </a:ext>
                </a:extLst>
              </p:cNvPr>
              <p:cNvSpPr>
                <a:spLocks noChangeShapeType="1"/>
              </p:cNvSpPr>
              <p:nvPr/>
            </p:nvSpPr>
            <p:spPr bwMode="auto">
              <a:xfrm flipH="1">
                <a:off x="4640263" y="2841625"/>
                <a:ext cx="96838" cy="42863"/>
              </a:xfrm>
              <a:prstGeom prst="line">
                <a:avLst/>
              </a:prstGeom>
              <a:noFill/>
              <a:ln w="12700" cap="rnd">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6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grpSp>
        <p:sp>
          <p:nvSpPr>
            <p:cNvPr id="57" name="Rectangle 56">
              <a:extLst>
                <a:ext uri="{FF2B5EF4-FFF2-40B4-BE49-F238E27FC236}">
                  <a16:creationId xmlns:a16="http://schemas.microsoft.com/office/drawing/2014/main" id="{B4CE75E2-E64D-7F4F-B72E-AD8ED1BFCEAD}"/>
                </a:ext>
              </a:extLst>
            </p:cNvPr>
            <p:cNvSpPr/>
            <p:nvPr/>
          </p:nvSpPr>
          <p:spPr>
            <a:xfrm>
              <a:off x="5621738" y="2777210"/>
              <a:ext cx="1406532" cy="533400"/>
            </a:xfrm>
            <a:prstGeom prst="rect">
              <a:avLst/>
            </a:prstGeom>
            <a:noFill/>
            <a:ln w="9525" cap="flat" cmpd="sng" algn="ctr">
              <a:noFill/>
              <a:prstDash val="solid"/>
            </a:ln>
            <a:effectLst/>
          </p:spPr>
          <p:txBody>
            <a:bodyPr rtlCol="0" anchor="ctr"/>
            <a:lstStyle/>
            <a:p>
              <a:pPr lvl="0" algn="ctr"/>
              <a:r>
                <a:rPr lang="en-US" sz="1400" b="1" kern="0" dirty="0">
                  <a:solidFill>
                    <a:schemeClr val="tx1">
                      <a:lumMod val="85000"/>
                      <a:lumOff val="15000"/>
                    </a:schemeClr>
                  </a:solidFill>
                  <a:latin typeface="Arial" panose="020B0604020202020204" pitchFamily="34" charset="0"/>
                  <a:cs typeface="Arial" panose="020B0604020202020204" pitchFamily="34" charset="0"/>
                </a:rPr>
                <a:t>Data Engineering</a:t>
              </a:r>
            </a:p>
            <a:p>
              <a:pPr lvl="0" algn="ctr"/>
              <a:r>
                <a:rPr lang="en-US" sz="1400" b="1" kern="0" dirty="0">
                  <a:solidFill>
                    <a:schemeClr val="tx1">
                      <a:lumMod val="85000"/>
                      <a:lumOff val="15000"/>
                    </a:schemeClr>
                  </a:solidFill>
                  <a:latin typeface="Arial" panose="020B0604020202020204" pitchFamily="34" charset="0"/>
                  <a:cs typeface="Arial" panose="020B0604020202020204" pitchFamily="34" charset="0"/>
                </a:rPr>
                <a:t>Capabilities</a:t>
              </a:r>
            </a:p>
          </p:txBody>
        </p:sp>
        <p:grpSp>
          <p:nvGrpSpPr>
            <p:cNvPr id="58" name="Group 57">
              <a:extLst>
                <a:ext uri="{FF2B5EF4-FFF2-40B4-BE49-F238E27FC236}">
                  <a16:creationId xmlns:a16="http://schemas.microsoft.com/office/drawing/2014/main" id="{A8A58CC0-C67C-3242-BCE3-A4CF178665B9}"/>
                </a:ext>
              </a:extLst>
            </p:cNvPr>
            <p:cNvGrpSpPr/>
            <p:nvPr/>
          </p:nvGrpSpPr>
          <p:grpSpPr>
            <a:xfrm>
              <a:off x="6553200" y="3733800"/>
              <a:ext cx="802142" cy="506980"/>
              <a:chOff x="5400217" y="3303020"/>
              <a:chExt cx="802142" cy="506980"/>
            </a:xfrm>
          </p:grpSpPr>
          <p:sp>
            <p:nvSpPr>
              <p:cNvPr id="64" name="Freeform 575">
                <a:extLst>
                  <a:ext uri="{FF2B5EF4-FFF2-40B4-BE49-F238E27FC236}">
                    <a16:creationId xmlns:a16="http://schemas.microsoft.com/office/drawing/2014/main" id="{E0C13D39-7A01-304F-B32A-DF64033687F9}"/>
                  </a:ext>
                </a:extLst>
              </p:cNvPr>
              <p:cNvSpPr>
                <a:spLocks/>
              </p:cNvSpPr>
              <p:nvPr/>
            </p:nvSpPr>
            <p:spPr bwMode="auto">
              <a:xfrm>
                <a:off x="5400217" y="3306491"/>
                <a:ext cx="802142" cy="503509"/>
              </a:xfrm>
              <a:custGeom>
                <a:avLst/>
                <a:gdLst/>
                <a:ahLst/>
                <a:cxnLst>
                  <a:cxn ang="0">
                    <a:pos x="189" y="106"/>
                  </a:cxn>
                  <a:cxn ang="0">
                    <a:pos x="176" y="119"/>
                  </a:cxn>
                  <a:cxn ang="0">
                    <a:pos x="12" y="119"/>
                  </a:cxn>
                  <a:cxn ang="0">
                    <a:pos x="0" y="106"/>
                  </a:cxn>
                  <a:cxn ang="0">
                    <a:pos x="172" y="106"/>
                  </a:cxn>
                  <a:cxn ang="0">
                    <a:pos x="172" y="0"/>
                  </a:cxn>
                  <a:cxn ang="0">
                    <a:pos x="17" y="0"/>
                  </a:cxn>
                  <a:cxn ang="0">
                    <a:pos x="17" y="91"/>
                  </a:cxn>
                </a:cxnLst>
                <a:rect l="0" t="0" r="r" b="b"/>
                <a:pathLst>
                  <a:path w="189" h="119">
                    <a:moveTo>
                      <a:pt x="189" y="106"/>
                    </a:moveTo>
                    <a:cubicBezTo>
                      <a:pt x="189" y="113"/>
                      <a:pt x="184" y="119"/>
                      <a:pt x="176" y="119"/>
                    </a:cubicBezTo>
                    <a:cubicBezTo>
                      <a:pt x="12" y="119"/>
                      <a:pt x="12" y="119"/>
                      <a:pt x="12" y="119"/>
                    </a:cubicBezTo>
                    <a:cubicBezTo>
                      <a:pt x="5" y="119"/>
                      <a:pt x="0" y="113"/>
                      <a:pt x="0" y="106"/>
                    </a:cubicBezTo>
                    <a:cubicBezTo>
                      <a:pt x="172" y="106"/>
                      <a:pt x="172" y="106"/>
                      <a:pt x="172" y="106"/>
                    </a:cubicBezTo>
                    <a:cubicBezTo>
                      <a:pt x="172" y="0"/>
                      <a:pt x="172" y="0"/>
                      <a:pt x="172" y="0"/>
                    </a:cubicBezTo>
                    <a:cubicBezTo>
                      <a:pt x="17" y="0"/>
                      <a:pt x="17" y="0"/>
                      <a:pt x="17" y="0"/>
                    </a:cubicBezTo>
                    <a:cubicBezTo>
                      <a:pt x="17" y="91"/>
                      <a:pt x="17" y="91"/>
                      <a:pt x="17" y="91"/>
                    </a:cubicBezTo>
                  </a:path>
                </a:pathLst>
              </a:custGeom>
              <a:noFill/>
              <a:ln w="127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GB" sz="1600" dirty="0">
                  <a:latin typeface="Arial" panose="020B0604020202020204" pitchFamily="34" charset="0"/>
                  <a:cs typeface="Arial" panose="020B0604020202020204" pitchFamily="34" charset="0"/>
                </a:endParaRPr>
              </a:p>
            </p:txBody>
          </p:sp>
          <p:sp>
            <p:nvSpPr>
              <p:cNvPr id="65" name="Freeform 576">
                <a:extLst>
                  <a:ext uri="{FF2B5EF4-FFF2-40B4-BE49-F238E27FC236}">
                    <a16:creationId xmlns:a16="http://schemas.microsoft.com/office/drawing/2014/main" id="{2C1EBD86-9D2B-9944-A7E0-667765177CFA}"/>
                  </a:ext>
                </a:extLst>
              </p:cNvPr>
              <p:cNvSpPr>
                <a:spLocks/>
              </p:cNvSpPr>
              <p:nvPr/>
            </p:nvSpPr>
            <p:spPr bwMode="auto">
              <a:xfrm>
                <a:off x="5702321" y="3382868"/>
                <a:ext cx="187513" cy="305577"/>
              </a:xfrm>
              <a:custGeom>
                <a:avLst/>
                <a:gdLst/>
                <a:ahLst/>
                <a:cxnLst>
                  <a:cxn ang="0">
                    <a:pos x="33" y="41"/>
                  </a:cxn>
                  <a:cxn ang="0">
                    <a:pos x="44" y="22"/>
                  </a:cxn>
                  <a:cxn ang="0">
                    <a:pos x="22" y="0"/>
                  </a:cxn>
                  <a:cxn ang="0">
                    <a:pos x="0" y="22"/>
                  </a:cxn>
                  <a:cxn ang="0">
                    <a:pos x="12" y="41"/>
                  </a:cxn>
                  <a:cxn ang="0">
                    <a:pos x="12" y="52"/>
                  </a:cxn>
                  <a:cxn ang="0">
                    <a:pos x="33" y="52"/>
                  </a:cxn>
                  <a:cxn ang="0">
                    <a:pos x="33" y="64"/>
                  </a:cxn>
                  <a:cxn ang="0">
                    <a:pos x="28" y="69"/>
                  </a:cxn>
                  <a:cxn ang="0">
                    <a:pos x="28" y="69"/>
                  </a:cxn>
                  <a:cxn ang="0">
                    <a:pos x="22" y="72"/>
                  </a:cxn>
                  <a:cxn ang="0">
                    <a:pos x="16" y="69"/>
                  </a:cxn>
                  <a:cxn ang="0">
                    <a:pos x="16" y="69"/>
                  </a:cxn>
                  <a:cxn ang="0">
                    <a:pos x="12" y="64"/>
                  </a:cxn>
                  <a:cxn ang="0">
                    <a:pos x="12" y="60"/>
                  </a:cxn>
                </a:cxnLst>
                <a:rect l="0" t="0" r="r" b="b"/>
                <a:pathLst>
                  <a:path w="44" h="72">
                    <a:moveTo>
                      <a:pt x="33" y="41"/>
                    </a:moveTo>
                    <a:cubicBezTo>
                      <a:pt x="40" y="38"/>
                      <a:pt x="44" y="30"/>
                      <a:pt x="44" y="22"/>
                    </a:cubicBezTo>
                    <a:cubicBezTo>
                      <a:pt x="44" y="10"/>
                      <a:pt x="35" y="0"/>
                      <a:pt x="22" y="0"/>
                    </a:cubicBezTo>
                    <a:cubicBezTo>
                      <a:pt x="10" y="0"/>
                      <a:pt x="0" y="10"/>
                      <a:pt x="0" y="22"/>
                    </a:cubicBezTo>
                    <a:cubicBezTo>
                      <a:pt x="0" y="30"/>
                      <a:pt x="5" y="38"/>
                      <a:pt x="12" y="41"/>
                    </a:cubicBezTo>
                    <a:cubicBezTo>
                      <a:pt x="12" y="52"/>
                      <a:pt x="12" y="52"/>
                      <a:pt x="12" y="52"/>
                    </a:cubicBezTo>
                    <a:cubicBezTo>
                      <a:pt x="33" y="52"/>
                      <a:pt x="33" y="52"/>
                      <a:pt x="33" y="52"/>
                    </a:cubicBezTo>
                    <a:cubicBezTo>
                      <a:pt x="33" y="64"/>
                      <a:pt x="33" y="64"/>
                      <a:pt x="33" y="64"/>
                    </a:cubicBezTo>
                    <a:cubicBezTo>
                      <a:pt x="33" y="66"/>
                      <a:pt x="31" y="68"/>
                      <a:pt x="28" y="69"/>
                    </a:cubicBezTo>
                    <a:cubicBezTo>
                      <a:pt x="28" y="69"/>
                      <a:pt x="28" y="69"/>
                      <a:pt x="28" y="69"/>
                    </a:cubicBezTo>
                    <a:cubicBezTo>
                      <a:pt x="28" y="71"/>
                      <a:pt x="26" y="72"/>
                      <a:pt x="22" y="72"/>
                    </a:cubicBezTo>
                    <a:cubicBezTo>
                      <a:pt x="19" y="72"/>
                      <a:pt x="16" y="71"/>
                      <a:pt x="16" y="69"/>
                    </a:cubicBezTo>
                    <a:cubicBezTo>
                      <a:pt x="16" y="69"/>
                      <a:pt x="16" y="69"/>
                      <a:pt x="16" y="69"/>
                    </a:cubicBezTo>
                    <a:cubicBezTo>
                      <a:pt x="13" y="68"/>
                      <a:pt x="12" y="66"/>
                      <a:pt x="12" y="64"/>
                    </a:cubicBezTo>
                    <a:cubicBezTo>
                      <a:pt x="12" y="60"/>
                      <a:pt x="12" y="60"/>
                      <a:pt x="12" y="60"/>
                    </a:cubicBezTo>
                  </a:path>
                </a:pathLst>
              </a:custGeom>
              <a:noFill/>
              <a:ln w="127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GB" sz="1600" dirty="0">
                  <a:latin typeface="Arial" panose="020B0604020202020204" pitchFamily="34" charset="0"/>
                  <a:cs typeface="Arial" panose="020B0604020202020204" pitchFamily="34" charset="0"/>
                </a:endParaRPr>
              </a:p>
            </p:txBody>
          </p:sp>
          <p:sp>
            <p:nvSpPr>
              <p:cNvPr id="66" name="Freeform 577">
                <a:extLst>
                  <a:ext uri="{FF2B5EF4-FFF2-40B4-BE49-F238E27FC236}">
                    <a16:creationId xmlns:a16="http://schemas.microsoft.com/office/drawing/2014/main" id="{5D3D92A8-FD29-1B42-9B2D-2FEDCEC76691}"/>
                  </a:ext>
                </a:extLst>
              </p:cNvPr>
              <p:cNvSpPr>
                <a:spLocks/>
              </p:cNvSpPr>
              <p:nvPr/>
            </p:nvSpPr>
            <p:spPr bwMode="auto">
              <a:xfrm>
                <a:off x="5740519" y="3410648"/>
                <a:ext cx="69449" cy="69449"/>
              </a:xfrm>
              <a:custGeom>
                <a:avLst/>
                <a:gdLst/>
                <a:ahLst/>
                <a:cxnLst>
                  <a:cxn ang="0">
                    <a:pos x="0" y="16"/>
                  </a:cxn>
                  <a:cxn ang="0">
                    <a:pos x="16" y="0"/>
                  </a:cxn>
                </a:cxnLst>
                <a:rect l="0" t="0" r="r" b="b"/>
                <a:pathLst>
                  <a:path w="16" h="16">
                    <a:moveTo>
                      <a:pt x="0" y="16"/>
                    </a:moveTo>
                    <a:cubicBezTo>
                      <a:pt x="0" y="7"/>
                      <a:pt x="7" y="0"/>
                      <a:pt x="16" y="0"/>
                    </a:cubicBezTo>
                  </a:path>
                </a:pathLst>
              </a:custGeom>
              <a:noFill/>
              <a:ln w="127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GB" sz="1600" dirty="0">
                  <a:latin typeface="Arial" panose="020B0604020202020204" pitchFamily="34" charset="0"/>
                  <a:cs typeface="Arial" panose="020B0604020202020204" pitchFamily="34" charset="0"/>
                </a:endParaRPr>
              </a:p>
            </p:txBody>
          </p:sp>
          <p:sp>
            <p:nvSpPr>
              <p:cNvPr id="67" name="Line 578">
                <a:extLst>
                  <a:ext uri="{FF2B5EF4-FFF2-40B4-BE49-F238E27FC236}">
                    <a16:creationId xmlns:a16="http://schemas.microsoft.com/office/drawing/2014/main" id="{CA5ABB52-4911-1F47-84B9-3542B984C55C}"/>
                  </a:ext>
                </a:extLst>
              </p:cNvPr>
              <p:cNvSpPr>
                <a:spLocks noChangeShapeType="1"/>
              </p:cNvSpPr>
              <p:nvPr/>
            </p:nvSpPr>
            <p:spPr bwMode="auto">
              <a:xfrm flipV="1">
                <a:off x="5800794" y="3303020"/>
                <a:ext cx="3474" cy="72923"/>
              </a:xfrm>
              <a:prstGeom prst="line">
                <a:avLst/>
              </a:prstGeom>
              <a:noFill/>
              <a:ln w="127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GB" sz="1600" dirty="0">
                  <a:latin typeface="Arial" panose="020B0604020202020204" pitchFamily="34" charset="0"/>
                  <a:cs typeface="Arial" panose="020B0604020202020204" pitchFamily="34" charset="0"/>
                </a:endParaRPr>
              </a:p>
            </p:txBody>
          </p:sp>
          <p:sp>
            <p:nvSpPr>
              <p:cNvPr id="68" name="Line 579">
                <a:extLst>
                  <a:ext uri="{FF2B5EF4-FFF2-40B4-BE49-F238E27FC236}">
                    <a16:creationId xmlns:a16="http://schemas.microsoft.com/office/drawing/2014/main" id="{8190C179-4681-9441-B90B-9025C8B1C56C}"/>
                  </a:ext>
                </a:extLst>
              </p:cNvPr>
              <p:cNvSpPr>
                <a:spLocks noChangeShapeType="1"/>
              </p:cNvSpPr>
              <p:nvPr/>
            </p:nvSpPr>
            <p:spPr bwMode="auto">
              <a:xfrm flipH="1" flipV="1">
                <a:off x="5625927" y="3372452"/>
                <a:ext cx="59033" cy="34725"/>
              </a:xfrm>
              <a:prstGeom prst="line">
                <a:avLst/>
              </a:prstGeom>
              <a:noFill/>
              <a:ln w="127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GB" sz="1600" dirty="0">
                  <a:latin typeface="Arial" panose="020B0604020202020204" pitchFamily="34" charset="0"/>
                  <a:cs typeface="Arial" panose="020B0604020202020204" pitchFamily="34" charset="0"/>
                </a:endParaRPr>
              </a:p>
            </p:txBody>
          </p:sp>
          <p:sp>
            <p:nvSpPr>
              <p:cNvPr id="69" name="Line 580">
                <a:extLst>
                  <a:ext uri="{FF2B5EF4-FFF2-40B4-BE49-F238E27FC236}">
                    <a16:creationId xmlns:a16="http://schemas.microsoft.com/office/drawing/2014/main" id="{27EC6E84-2931-3143-8B29-2CDBA75E522A}"/>
                  </a:ext>
                </a:extLst>
              </p:cNvPr>
              <p:cNvSpPr>
                <a:spLocks noChangeShapeType="1"/>
              </p:cNvSpPr>
              <p:nvPr/>
            </p:nvSpPr>
            <p:spPr bwMode="auto">
              <a:xfrm flipH="1">
                <a:off x="5622455" y="3539131"/>
                <a:ext cx="59033" cy="34725"/>
              </a:xfrm>
              <a:prstGeom prst="line">
                <a:avLst/>
              </a:prstGeom>
              <a:noFill/>
              <a:ln w="127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GB" sz="1600" dirty="0">
                  <a:latin typeface="Arial" panose="020B0604020202020204" pitchFamily="34" charset="0"/>
                  <a:cs typeface="Arial" panose="020B0604020202020204" pitchFamily="34" charset="0"/>
                </a:endParaRPr>
              </a:p>
            </p:txBody>
          </p:sp>
          <p:sp>
            <p:nvSpPr>
              <p:cNvPr id="70" name="Line 581">
                <a:extLst>
                  <a:ext uri="{FF2B5EF4-FFF2-40B4-BE49-F238E27FC236}">
                    <a16:creationId xmlns:a16="http://schemas.microsoft.com/office/drawing/2014/main" id="{0F704389-6DBB-0F43-BFE4-553D163F32BD}"/>
                  </a:ext>
                </a:extLst>
              </p:cNvPr>
              <p:cNvSpPr>
                <a:spLocks noChangeShapeType="1"/>
              </p:cNvSpPr>
              <p:nvPr/>
            </p:nvSpPr>
            <p:spPr bwMode="auto">
              <a:xfrm>
                <a:off x="5907198" y="3542602"/>
                <a:ext cx="59033" cy="34725"/>
              </a:xfrm>
              <a:prstGeom prst="line">
                <a:avLst/>
              </a:prstGeom>
              <a:noFill/>
              <a:ln w="127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GB" sz="1600" dirty="0">
                  <a:latin typeface="Arial" panose="020B0604020202020204" pitchFamily="34" charset="0"/>
                  <a:cs typeface="Arial" panose="020B0604020202020204" pitchFamily="34" charset="0"/>
                </a:endParaRPr>
              </a:p>
            </p:txBody>
          </p:sp>
          <p:sp>
            <p:nvSpPr>
              <p:cNvPr id="71" name="Line 582">
                <a:extLst>
                  <a:ext uri="{FF2B5EF4-FFF2-40B4-BE49-F238E27FC236}">
                    <a16:creationId xmlns:a16="http://schemas.microsoft.com/office/drawing/2014/main" id="{D9FC11DB-0950-D04A-ACEF-6EF0E644C802}"/>
                  </a:ext>
                </a:extLst>
              </p:cNvPr>
              <p:cNvSpPr>
                <a:spLocks noChangeShapeType="1"/>
              </p:cNvSpPr>
              <p:nvPr/>
            </p:nvSpPr>
            <p:spPr bwMode="auto">
              <a:xfrm flipV="1">
                <a:off x="5907198" y="3379397"/>
                <a:ext cx="59033" cy="31253"/>
              </a:xfrm>
              <a:prstGeom prst="line">
                <a:avLst/>
              </a:prstGeom>
              <a:noFill/>
              <a:ln w="127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GB" sz="1600" dirty="0">
                  <a:latin typeface="Arial" panose="020B0604020202020204" pitchFamily="34" charset="0"/>
                  <a:cs typeface="Arial" panose="020B0604020202020204" pitchFamily="34" charset="0"/>
                </a:endParaRPr>
              </a:p>
            </p:txBody>
          </p:sp>
        </p:grpSp>
        <p:grpSp>
          <p:nvGrpSpPr>
            <p:cNvPr id="59" name="Groupe 381">
              <a:extLst>
                <a:ext uri="{FF2B5EF4-FFF2-40B4-BE49-F238E27FC236}">
                  <a16:creationId xmlns:a16="http://schemas.microsoft.com/office/drawing/2014/main" id="{A3428B40-2DB1-5646-97EA-0B6D6061A1C8}"/>
                </a:ext>
              </a:extLst>
            </p:cNvPr>
            <p:cNvGrpSpPr/>
            <p:nvPr/>
          </p:nvGrpSpPr>
          <p:grpSpPr>
            <a:xfrm>
              <a:off x="4903753" y="3276600"/>
              <a:ext cx="735047" cy="472104"/>
              <a:chOff x="2444750" y="3516313"/>
              <a:chExt cx="390525" cy="250825"/>
            </a:xfrm>
          </p:grpSpPr>
          <p:sp>
            <p:nvSpPr>
              <p:cNvPr id="61" name="Freeform 465">
                <a:extLst>
                  <a:ext uri="{FF2B5EF4-FFF2-40B4-BE49-F238E27FC236}">
                    <a16:creationId xmlns:a16="http://schemas.microsoft.com/office/drawing/2014/main" id="{38D14D09-9D7A-054B-B076-F97DB72AED4A}"/>
                  </a:ext>
                </a:extLst>
              </p:cNvPr>
              <p:cNvSpPr>
                <a:spLocks/>
              </p:cNvSpPr>
              <p:nvPr/>
            </p:nvSpPr>
            <p:spPr bwMode="auto">
              <a:xfrm>
                <a:off x="2468563" y="3536950"/>
                <a:ext cx="347663" cy="230188"/>
              </a:xfrm>
              <a:custGeom>
                <a:avLst/>
                <a:gdLst/>
                <a:ahLst/>
                <a:cxnLst>
                  <a:cxn ang="0">
                    <a:pos x="110" y="88"/>
                  </a:cxn>
                  <a:cxn ang="0">
                    <a:pos x="77" y="66"/>
                  </a:cxn>
                  <a:cxn ang="0">
                    <a:pos x="65" y="69"/>
                  </a:cxn>
                  <a:cxn ang="0">
                    <a:pos x="41" y="40"/>
                  </a:cxn>
                  <a:cxn ang="0">
                    <a:pos x="55" y="74"/>
                  </a:cxn>
                  <a:cxn ang="0">
                    <a:pos x="48" y="82"/>
                  </a:cxn>
                  <a:cxn ang="0">
                    <a:pos x="41" y="102"/>
                  </a:cxn>
                  <a:cxn ang="0">
                    <a:pos x="6" y="102"/>
                  </a:cxn>
                  <a:cxn ang="0">
                    <a:pos x="6" y="49"/>
                  </a:cxn>
                  <a:cxn ang="0">
                    <a:pos x="41" y="9"/>
                  </a:cxn>
                  <a:cxn ang="0">
                    <a:pos x="77" y="0"/>
                  </a:cxn>
                  <a:cxn ang="0">
                    <a:pos x="113" y="9"/>
                  </a:cxn>
                  <a:cxn ang="0">
                    <a:pos x="148" y="49"/>
                  </a:cxn>
                  <a:cxn ang="0">
                    <a:pos x="148" y="102"/>
                  </a:cxn>
                  <a:cxn ang="0">
                    <a:pos x="60" y="102"/>
                  </a:cxn>
                  <a:cxn ang="0">
                    <a:pos x="60" y="89"/>
                  </a:cxn>
                  <a:cxn ang="0">
                    <a:pos x="97" y="89"/>
                  </a:cxn>
                  <a:cxn ang="0">
                    <a:pos x="97" y="94"/>
                  </a:cxn>
                </a:cxnLst>
                <a:rect l="0" t="0" r="r" b="b"/>
                <a:pathLst>
                  <a:path w="154" h="102">
                    <a:moveTo>
                      <a:pt x="110" y="88"/>
                    </a:moveTo>
                    <a:cubicBezTo>
                      <a:pt x="106" y="78"/>
                      <a:pt x="91" y="66"/>
                      <a:pt x="77" y="66"/>
                    </a:cubicBezTo>
                    <a:cubicBezTo>
                      <a:pt x="72" y="67"/>
                      <a:pt x="70" y="67"/>
                      <a:pt x="65" y="69"/>
                    </a:cubicBezTo>
                    <a:cubicBezTo>
                      <a:pt x="56" y="59"/>
                      <a:pt x="49" y="50"/>
                      <a:pt x="41" y="40"/>
                    </a:cubicBezTo>
                    <a:cubicBezTo>
                      <a:pt x="47" y="55"/>
                      <a:pt x="53" y="67"/>
                      <a:pt x="55" y="74"/>
                    </a:cubicBezTo>
                    <a:cubicBezTo>
                      <a:pt x="52" y="78"/>
                      <a:pt x="50" y="78"/>
                      <a:pt x="48" y="82"/>
                    </a:cubicBezTo>
                    <a:cubicBezTo>
                      <a:pt x="46" y="85"/>
                      <a:pt x="42" y="93"/>
                      <a:pt x="41" y="102"/>
                    </a:cubicBezTo>
                    <a:cubicBezTo>
                      <a:pt x="6" y="102"/>
                      <a:pt x="6" y="102"/>
                      <a:pt x="6" y="102"/>
                    </a:cubicBezTo>
                    <a:cubicBezTo>
                      <a:pt x="1" y="84"/>
                      <a:pt x="0" y="66"/>
                      <a:pt x="6" y="49"/>
                    </a:cubicBezTo>
                    <a:cubicBezTo>
                      <a:pt x="13" y="33"/>
                      <a:pt x="25" y="18"/>
                      <a:pt x="41" y="9"/>
                    </a:cubicBezTo>
                    <a:cubicBezTo>
                      <a:pt x="53" y="3"/>
                      <a:pt x="63" y="0"/>
                      <a:pt x="77" y="0"/>
                    </a:cubicBezTo>
                    <a:cubicBezTo>
                      <a:pt x="90" y="0"/>
                      <a:pt x="104" y="4"/>
                      <a:pt x="113" y="9"/>
                    </a:cubicBezTo>
                    <a:cubicBezTo>
                      <a:pt x="121" y="14"/>
                      <a:pt x="140" y="28"/>
                      <a:pt x="148" y="49"/>
                    </a:cubicBezTo>
                    <a:cubicBezTo>
                      <a:pt x="154" y="66"/>
                      <a:pt x="153" y="86"/>
                      <a:pt x="148" y="102"/>
                    </a:cubicBezTo>
                    <a:cubicBezTo>
                      <a:pt x="60" y="102"/>
                      <a:pt x="60" y="102"/>
                      <a:pt x="60" y="102"/>
                    </a:cubicBezTo>
                    <a:cubicBezTo>
                      <a:pt x="60" y="89"/>
                      <a:pt x="60" y="89"/>
                      <a:pt x="60" y="89"/>
                    </a:cubicBezTo>
                    <a:cubicBezTo>
                      <a:pt x="97" y="89"/>
                      <a:pt x="97" y="89"/>
                      <a:pt x="97" y="89"/>
                    </a:cubicBezTo>
                    <a:cubicBezTo>
                      <a:pt x="97" y="94"/>
                      <a:pt x="97" y="94"/>
                      <a:pt x="97" y="94"/>
                    </a:cubicBezTo>
                  </a:path>
                </a:pathLst>
              </a:custGeom>
              <a:noFill/>
              <a:ln w="127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GB" sz="1600" dirty="0">
                  <a:latin typeface="Arial" panose="020B0604020202020204" pitchFamily="34" charset="0"/>
                  <a:cs typeface="Arial" panose="020B0604020202020204" pitchFamily="34" charset="0"/>
                </a:endParaRPr>
              </a:p>
            </p:txBody>
          </p:sp>
          <p:sp>
            <p:nvSpPr>
              <p:cNvPr id="62" name="Freeform 466">
                <a:extLst>
                  <a:ext uri="{FF2B5EF4-FFF2-40B4-BE49-F238E27FC236}">
                    <a16:creationId xmlns:a16="http://schemas.microsoft.com/office/drawing/2014/main" id="{2A3EA42F-93EB-5B4A-AA43-56E339F911F7}"/>
                  </a:ext>
                </a:extLst>
              </p:cNvPr>
              <p:cNvSpPr>
                <a:spLocks/>
              </p:cNvSpPr>
              <p:nvPr/>
            </p:nvSpPr>
            <p:spPr bwMode="auto">
              <a:xfrm>
                <a:off x="2517775" y="3552825"/>
                <a:ext cx="268288" cy="146050"/>
              </a:xfrm>
              <a:custGeom>
                <a:avLst/>
                <a:gdLst/>
                <a:ahLst/>
                <a:cxnLst>
                  <a:cxn ang="0">
                    <a:pos x="10" y="28"/>
                  </a:cxn>
                  <a:cxn ang="0">
                    <a:pos x="0" y="41"/>
                  </a:cxn>
                  <a:cxn ang="0">
                    <a:pos x="18" y="14"/>
                  </a:cxn>
                  <a:cxn ang="0">
                    <a:pos x="72" y="6"/>
                  </a:cxn>
                  <a:cxn ang="0">
                    <a:pos x="114" y="50"/>
                  </a:cxn>
                  <a:cxn ang="0">
                    <a:pos x="119" y="50"/>
                  </a:cxn>
                  <a:cxn ang="0">
                    <a:pos x="105" y="65"/>
                  </a:cxn>
                  <a:cxn ang="0">
                    <a:pos x="86" y="52"/>
                  </a:cxn>
                  <a:cxn ang="0">
                    <a:pos x="91" y="51"/>
                  </a:cxn>
                  <a:cxn ang="0">
                    <a:pos x="76" y="25"/>
                  </a:cxn>
                  <a:cxn ang="0">
                    <a:pos x="44" y="13"/>
                  </a:cxn>
                  <a:cxn ang="0">
                    <a:pos x="15" y="24"/>
                  </a:cxn>
                </a:cxnLst>
                <a:rect l="0" t="0" r="r" b="b"/>
                <a:pathLst>
                  <a:path w="119" h="65">
                    <a:moveTo>
                      <a:pt x="10" y="28"/>
                    </a:moveTo>
                    <a:cubicBezTo>
                      <a:pt x="0" y="41"/>
                      <a:pt x="0" y="41"/>
                      <a:pt x="0" y="41"/>
                    </a:cubicBezTo>
                    <a:cubicBezTo>
                      <a:pt x="5" y="27"/>
                      <a:pt x="9" y="21"/>
                      <a:pt x="18" y="14"/>
                    </a:cubicBezTo>
                    <a:cubicBezTo>
                      <a:pt x="32" y="3"/>
                      <a:pt x="57" y="0"/>
                      <a:pt x="72" y="6"/>
                    </a:cubicBezTo>
                    <a:cubicBezTo>
                      <a:pt x="87" y="11"/>
                      <a:pt x="107" y="22"/>
                      <a:pt x="114" y="50"/>
                    </a:cubicBezTo>
                    <a:cubicBezTo>
                      <a:pt x="116" y="50"/>
                      <a:pt x="117" y="50"/>
                      <a:pt x="119" y="50"/>
                    </a:cubicBezTo>
                    <a:cubicBezTo>
                      <a:pt x="105" y="65"/>
                      <a:pt x="105" y="65"/>
                      <a:pt x="105" y="65"/>
                    </a:cubicBezTo>
                    <a:cubicBezTo>
                      <a:pt x="86" y="52"/>
                      <a:pt x="86" y="52"/>
                      <a:pt x="86" y="52"/>
                    </a:cubicBezTo>
                    <a:cubicBezTo>
                      <a:pt x="91" y="51"/>
                      <a:pt x="91" y="51"/>
                      <a:pt x="91" y="51"/>
                    </a:cubicBezTo>
                    <a:cubicBezTo>
                      <a:pt x="88" y="41"/>
                      <a:pt x="80" y="30"/>
                      <a:pt x="76" y="25"/>
                    </a:cubicBezTo>
                    <a:cubicBezTo>
                      <a:pt x="69" y="19"/>
                      <a:pt x="58" y="13"/>
                      <a:pt x="44" y="13"/>
                    </a:cubicBezTo>
                    <a:cubicBezTo>
                      <a:pt x="34" y="14"/>
                      <a:pt x="24" y="17"/>
                      <a:pt x="15" y="24"/>
                    </a:cubicBezTo>
                  </a:path>
                </a:pathLst>
              </a:custGeom>
              <a:noFill/>
              <a:ln w="127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GB" sz="1600" dirty="0">
                  <a:latin typeface="Arial" panose="020B0604020202020204" pitchFamily="34" charset="0"/>
                  <a:cs typeface="Arial" panose="020B0604020202020204" pitchFamily="34" charset="0"/>
                </a:endParaRPr>
              </a:p>
            </p:txBody>
          </p:sp>
          <p:sp>
            <p:nvSpPr>
              <p:cNvPr id="63" name="Freeform 467">
                <a:extLst>
                  <a:ext uri="{FF2B5EF4-FFF2-40B4-BE49-F238E27FC236}">
                    <a16:creationId xmlns:a16="http://schemas.microsoft.com/office/drawing/2014/main" id="{8818F226-FF09-CA42-8986-D7E087AA2FC8}"/>
                  </a:ext>
                </a:extLst>
              </p:cNvPr>
              <p:cNvSpPr>
                <a:spLocks/>
              </p:cNvSpPr>
              <p:nvPr/>
            </p:nvSpPr>
            <p:spPr bwMode="auto">
              <a:xfrm>
                <a:off x="2444750" y="3516313"/>
                <a:ext cx="390525" cy="250825"/>
              </a:xfrm>
              <a:custGeom>
                <a:avLst/>
                <a:gdLst/>
                <a:ahLst/>
                <a:cxnLst>
                  <a:cxn ang="0">
                    <a:pos x="7" y="111"/>
                  </a:cxn>
                  <a:cxn ang="0">
                    <a:pos x="7" y="53"/>
                  </a:cxn>
                  <a:cxn ang="0">
                    <a:pos x="47" y="10"/>
                  </a:cxn>
                  <a:cxn ang="0">
                    <a:pos x="87" y="0"/>
                  </a:cxn>
                  <a:cxn ang="0">
                    <a:pos x="128" y="10"/>
                  </a:cxn>
                  <a:cxn ang="0">
                    <a:pos x="167" y="53"/>
                  </a:cxn>
                  <a:cxn ang="0">
                    <a:pos x="167" y="111"/>
                  </a:cxn>
                </a:cxnLst>
                <a:rect l="0" t="0" r="r" b="b"/>
                <a:pathLst>
                  <a:path w="174" h="111">
                    <a:moveTo>
                      <a:pt x="7" y="111"/>
                    </a:moveTo>
                    <a:cubicBezTo>
                      <a:pt x="1" y="92"/>
                      <a:pt x="0" y="72"/>
                      <a:pt x="7" y="53"/>
                    </a:cubicBezTo>
                    <a:cubicBezTo>
                      <a:pt x="14" y="36"/>
                      <a:pt x="28" y="20"/>
                      <a:pt x="47" y="10"/>
                    </a:cubicBezTo>
                    <a:cubicBezTo>
                      <a:pt x="60" y="3"/>
                      <a:pt x="71" y="0"/>
                      <a:pt x="87" y="0"/>
                    </a:cubicBezTo>
                    <a:cubicBezTo>
                      <a:pt x="101" y="0"/>
                      <a:pt x="118" y="4"/>
                      <a:pt x="128" y="10"/>
                    </a:cubicBezTo>
                    <a:cubicBezTo>
                      <a:pt x="137" y="15"/>
                      <a:pt x="158" y="30"/>
                      <a:pt x="167" y="53"/>
                    </a:cubicBezTo>
                    <a:cubicBezTo>
                      <a:pt x="174" y="72"/>
                      <a:pt x="173" y="93"/>
                      <a:pt x="167" y="111"/>
                    </a:cubicBezTo>
                  </a:path>
                </a:pathLst>
              </a:custGeom>
              <a:noFill/>
              <a:ln w="127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GB" sz="1600" dirty="0">
                  <a:latin typeface="Arial" panose="020B0604020202020204" pitchFamily="34" charset="0"/>
                  <a:cs typeface="Arial" panose="020B0604020202020204" pitchFamily="34" charset="0"/>
                </a:endParaRPr>
              </a:p>
            </p:txBody>
          </p:sp>
        </p:grpSp>
        <p:sp>
          <p:nvSpPr>
            <p:cNvPr id="60" name="Oval 59">
              <a:extLst>
                <a:ext uri="{FF2B5EF4-FFF2-40B4-BE49-F238E27FC236}">
                  <a16:creationId xmlns:a16="http://schemas.microsoft.com/office/drawing/2014/main" id="{58A81A8E-22BE-FA44-A04C-24853B251D53}"/>
                </a:ext>
              </a:extLst>
            </p:cNvPr>
            <p:cNvSpPr/>
            <p:nvPr>
              <p:custDataLst>
                <p:tags r:id="rId1"/>
              </p:custDataLst>
            </p:nvPr>
          </p:nvSpPr>
          <p:spPr>
            <a:xfrm>
              <a:off x="4466588" y="1193369"/>
              <a:ext cx="3687522" cy="3687820"/>
            </a:xfrm>
            <a:prstGeom prst="ellipse">
              <a:avLst/>
            </a:prstGeom>
            <a:noFill/>
            <a:ln w="1016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prstTxWarp prst="textArchDown">
                <a:avLst/>
              </a:prstTxWarp>
            </a:bodyPr>
            <a:lstStyle/>
            <a:p>
              <a:pPr algn="ctr"/>
              <a:endParaRPr lang="en-GB" sz="1200" b="1" kern="0" dirty="0">
                <a:solidFill>
                  <a:srgbClr val="007295"/>
                </a:solidFill>
                <a:latin typeface="Arial" panose="020B0604020202020204" pitchFamily="34" charset="0"/>
                <a:cs typeface="Arial" panose="020B0604020202020204" pitchFamily="34" charset="0"/>
              </a:endParaRPr>
            </a:p>
          </p:txBody>
        </p:sp>
      </p:grpSp>
      <p:cxnSp>
        <p:nvCxnSpPr>
          <p:cNvPr id="83" name="Straight Connector 152">
            <a:extLst>
              <a:ext uri="{FF2B5EF4-FFF2-40B4-BE49-F238E27FC236}">
                <a16:creationId xmlns:a16="http://schemas.microsoft.com/office/drawing/2014/main" id="{F8675E97-D8EA-7043-B664-FD380311A7AF}"/>
              </a:ext>
            </a:extLst>
          </p:cNvPr>
          <p:cNvCxnSpPr>
            <a:cxnSpLocks noChangeShapeType="1"/>
          </p:cNvCxnSpPr>
          <p:nvPr/>
        </p:nvCxnSpPr>
        <p:spPr bwMode="auto">
          <a:xfrm>
            <a:off x="1124058" y="1676400"/>
            <a:ext cx="4207080" cy="843"/>
          </a:xfrm>
          <a:prstGeom prst="line">
            <a:avLst/>
          </a:prstGeom>
          <a:noFill/>
          <a:ln w="12700" cap="rnd" algn="ctr">
            <a:solidFill>
              <a:srgbClr val="007295"/>
            </a:solidFill>
            <a:round/>
            <a:headEnd type="oval" w="med" len="med"/>
            <a:tailEnd type="oval" w="med" len="med"/>
          </a:ln>
        </p:spPr>
      </p:cxnSp>
      <p:sp>
        <p:nvSpPr>
          <p:cNvPr id="84" name="TextBox 83">
            <a:extLst>
              <a:ext uri="{FF2B5EF4-FFF2-40B4-BE49-F238E27FC236}">
                <a16:creationId xmlns:a16="http://schemas.microsoft.com/office/drawing/2014/main" id="{FDAF9577-F0E3-4F43-9D4F-8CB2BD1A3980}"/>
              </a:ext>
            </a:extLst>
          </p:cNvPr>
          <p:cNvSpPr txBox="1"/>
          <p:nvPr/>
        </p:nvSpPr>
        <p:spPr>
          <a:xfrm>
            <a:off x="1141797" y="1194727"/>
            <a:ext cx="2712454" cy="400110"/>
          </a:xfrm>
          <a:prstGeom prst="rect">
            <a:avLst/>
          </a:prstGeom>
          <a:noFill/>
        </p:spPr>
        <p:txBody>
          <a:bodyPr wrap="square" rtlCol="0">
            <a:spAutoFit/>
          </a:bodyPr>
          <a:lstStyle/>
          <a:p>
            <a:r>
              <a:rPr lang="en-US" sz="2000" dirty="0">
                <a:solidFill>
                  <a:schemeClr val="bg1">
                    <a:lumMod val="50000"/>
                  </a:schemeClr>
                </a:solidFill>
                <a:latin typeface="Arial" panose="020B0604020202020204" pitchFamily="34" charset="0"/>
                <a:cs typeface="Arial" panose="020B0604020202020204" pitchFamily="34" charset="0"/>
              </a:rPr>
              <a:t>Applications</a:t>
            </a:r>
          </a:p>
        </p:txBody>
      </p:sp>
      <p:cxnSp>
        <p:nvCxnSpPr>
          <p:cNvPr id="85" name="Straight Connector 152">
            <a:extLst>
              <a:ext uri="{FF2B5EF4-FFF2-40B4-BE49-F238E27FC236}">
                <a16:creationId xmlns:a16="http://schemas.microsoft.com/office/drawing/2014/main" id="{F49E44D2-9AA7-2B48-A6C7-D6151521A64A}"/>
              </a:ext>
            </a:extLst>
          </p:cNvPr>
          <p:cNvCxnSpPr>
            <a:cxnSpLocks noChangeShapeType="1"/>
          </p:cNvCxnSpPr>
          <p:nvPr/>
        </p:nvCxnSpPr>
        <p:spPr bwMode="auto">
          <a:xfrm flipV="1">
            <a:off x="6576728" y="1690005"/>
            <a:ext cx="3384000" cy="0"/>
          </a:xfrm>
          <a:prstGeom prst="line">
            <a:avLst/>
          </a:prstGeom>
          <a:noFill/>
          <a:ln w="12700" cap="rnd" algn="ctr">
            <a:solidFill>
              <a:srgbClr val="112248"/>
            </a:solidFill>
            <a:round/>
            <a:headEnd type="oval" w="med" len="med"/>
            <a:tailEnd type="oval"/>
          </a:ln>
        </p:spPr>
      </p:cxnSp>
      <p:sp>
        <p:nvSpPr>
          <p:cNvPr id="86" name="TextBox 85">
            <a:extLst>
              <a:ext uri="{FF2B5EF4-FFF2-40B4-BE49-F238E27FC236}">
                <a16:creationId xmlns:a16="http://schemas.microsoft.com/office/drawing/2014/main" id="{5DFD3EAB-4C59-0146-B088-05D65FBBF6E9}"/>
              </a:ext>
            </a:extLst>
          </p:cNvPr>
          <p:cNvSpPr txBox="1"/>
          <p:nvPr/>
        </p:nvSpPr>
        <p:spPr>
          <a:xfrm>
            <a:off x="8102709" y="1163493"/>
            <a:ext cx="1750800" cy="400110"/>
          </a:xfrm>
          <a:prstGeom prst="rect">
            <a:avLst/>
          </a:prstGeom>
          <a:noFill/>
          <a:ln>
            <a:noFill/>
          </a:ln>
        </p:spPr>
        <p:txBody>
          <a:bodyPr wrap="none" rtlCol="0">
            <a:spAutoFit/>
          </a:bodyPr>
          <a:lstStyle/>
          <a:p>
            <a:r>
              <a:rPr lang="en-US" sz="2000" dirty="0">
                <a:solidFill>
                  <a:schemeClr val="bg1">
                    <a:lumMod val="50000"/>
                  </a:schemeClr>
                </a:solidFill>
                <a:latin typeface="Arial" panose="020B0604020202020204" pitchFamily="34" charset="0"/>
                <a:cs typeface="Arial" panose="020B0604020202020204" pitchFamily="34" charset="0"/>
              </a:rPr>
              <a:t>Data Strategy</a:t>
            </a:r>
          </a:p>
        </p:txBody>
      </p:sp>
      <p:cxnSp>
        <p:nvCxnSpPr>
          <p:cNvPr id="87" name="Straight Connector 152">
            <a:extLst>
              <a:ext uri="{FF2B5EF4-FFF2-40B4-BE49-F238E27FC236}">
                <a16:creationId xmlns:a16="http://schemas.microsoft.com/office/drawing/2014/main" id="{DA017D41-F0D7-0044-AD6A-B0213D305089}"/>
              </a:ext>
            </a:extLst>
          </p:cNvPr>
          <p:cNvCxnSpPr>
            <a:cxnSpLocks noChangeShapeType="1"/>
          </p:cNvCxnSpPr>
          <p:nvPr/>
        </p:nvCxnSpPr>
        <p:spPr bwMode="auto">
          <a:xfrm flipH="1">
            <a:off x="894007" y="4068060"/>
            <a:ext cx="3848565" cy="18764"/>
          </a:xfrm>
          <a:prstGeom prst="line">
            <a:avLst/>
          </a:prstGeom>
          <a:noFill/>
          <a:ln w="12700" cap="rnd" algn="ctr">
            <a:solidFill>
              <a:srgbClr val="94B5D7"/>
            </a:solidFill>
            <a:round/>
            <a:headEnd type="oval" w="med" len="med"/>
            <a:tailEnd type="oval" w="med" len="med"/>
          </a:ln>
        </p:spPr>
      </p:cxnSp>
      <p:sp>
        <p:nvSpPr>
          <p:cNvPr id="88" name="TextBox 87">
            <a:extLst>
              <a:ext uri="{FF2B5EF4-FFF2-40B4-BE49-F238E27FC236}">
                <a16:creationId xmlns:a16="http://schemas.microsoft.com/office/drawing/2014/main" id="{2097BC1E-46E5-D740-8812-FCA0F845C833}"/>
              </a:ext>
            </a:extLst>
          </p:cNvPr>
          <p:cNvSpPr txBox="1"/>
          <p:nvPr/>
        </p:nvSpPr>
        <p:spPr>
          <a:xfrm>
            <a:off x="984933" y="3603716"/>
            <a:ext cx="1483548" cy="400110"/>
          </a:xfrm>
          <a:prstGeom prst="rect">
            <a:avLst/>
          </a:prstGeom>
          <a:noFill/>
        </p:spPr>
        <p:txBody>
          <a:bodyPr wrap="none" rtlCol="0">
            <a:spAutoFit/>
          </a:bodyPr>
          <a:lstStyle/>
          <a:p>
            <a:pPr algn="r"/>
            <a:r>
              <a:rPr lang="en-US" sz="2000" dirty="0">
                <a:solidFill>
                  <a:schemeClr val="bg1">
                    <a:lumMod val="50000"/>
                  </a:schemeClr>
                </a:solidFill>
                <a:latin typeface="Arial" panose="020B0604020202020204" pitchFamily="34" charset="0"/>
                <a:cs typeface="Arial" panose="020B0604020202020204" pitchFamily="34" charset="0"/>
              </a:rPr>
              <a:t>Technology</a:t>
            </a:r>
          </a:p>
        </p:txBody>
      </p:sp>
      <p:cxnSp>
        <p:nvCxnSpPr>
          <p:cNvPr id="89" name="Straight Connector 152">
            <a:extLst>
              <a:ext uri="{FF2B5EF4-FFF2-40B4-BE49-F238E27FC236}">
                <a16:creationId xmlns:a16="http://schemas.microsoft.com/office/drawing/2014/main" id="{2B24A904-C7E0-0E4B-9897-C7A21734F8C9}"/>
              </a:ext>
            </a:extLst>
          </p:cNvPr>
          <p:cNvCxnSpPr>
            <a:cxnSpLocks noChangeShapeType="1"/>
          </p:cNvCxnSpPr>
          <p:nvPr/>
        </p:nvCxnSpPr>
        <p:spPr bwMode="auto">
          <a:xfrm flipH="1">
            <a:off x="7024876" y="4077949"/>
            <a:ext cx="2902050" cy="0"/>
          </a:xfrm>
          <a:prstGeom prst="line">
            <a:avLst/>
          </a:prstGeom>
          <a:noFill/>
          <a:ln w="12700" cap="rnd" algn="ctr">
            <a:solidFill>
              <a:srgbClr val="1957A3"/>
            </a:solidFill>
            <a:round/>
            <a:headEnd type="oval" w="med" len="med"/>
            <a:tailEnd type="oval" w="med" len="med"/>
          </a:ln>
        </p:spPr>
      </p:cxnSp>
      <p:sp>
        <p:nvSpPr>
          <p:cNvPr id="90" name="TextBox 89">
            <a:extLst>
              <a:ext uri="{FF2B5EF4-FFF2-40B4-BE49-F238E27FC236}">
                <a16:creationId xmlns:a16="http://schemas.microsoft.com/office/drawing/2014/main" id="{75B1ACDD-1B78-C54B-84A0-A99927321566}"/>
              </a:ext>
            </a:extLst>
          </p:cNvPr>
          <p:cNvSpPr txBox="1"/>
          <p:nvPr/>
        </p:nvSpPr>
        <p:spPr>
          <a:xfrm>
            <a:off x="8272587" y="3549047"/>
            <a:ext cx="1555234" cy="400110"/>
          </a:xfrm>
          <a:prstGeom prst="rect">
            <a:avLst/>
          </a:prstGeom>
          <a:noFill/>
        </p:spPr>
        <p:txBody>
          <a:bodyPr wrap="none" rtlCol="0">
            <a:spAutoFit/>
          </a:bodyPr>
          <a:lstStyle/>
          <a:p>
            <a:r>
              <a:rPr lang="en-US" sz="2000" dirty="0">
                <a:solidFill>
                  <a:schemeClr val="bg1">
                    <a:lumMod val="50000"/>
                  </a:schemeClr>
                </a:solidFill>
                <a:latin typeface="Arial" panose="020B0604020202020204" pitchFamily="34" charset="0"/>
                <a:cs typeface="Arial" panose="020B0604020202020204" pitchFamily="34" charset="0"/>
              </a:rPr>
              <a:t>Engineering</a:t>
            </a:r>
          </a:p>
        </p:txBody>
      </p:sp>
      <p:sp>
        <p:nvSpPr>
          <p:cNvPr id="91" name="Freeform 192">
            <a:extLst>
              <a:ext uri="{FF2B5EF4-FFF2-40B4-BE49-F238E27FC236}">
                <a16:creationId xmlns:a16="http://schemas.microsoft.com/office/drawing/2014/main" id="{3572C062-266B-BF45-9592-40085F74475B}"/>
              </a:ext>
            </a:extLst>
          </p:cNvPr>
          <p:cNvSpPr/>
          <p:nvPr/>
        </p:nvSpPr>
        <p:spPr>
          <a:xfrm>
            <a:off x="3648554" y="4512379"/>
            <a:ext cx="3419100" cy="911551"/>
          </a:xfrm>
          <a:custGeom>
            <a:avLst/>
            <a:gdLst>
              <a:gd name="connsiteX0" fmla="*/ 1843314 w 1843314"/>
              <a:gd name="connsiteY0" fmla="*/ 0 h 609600"/>
              <a:gd name="connsiteX1" fmla="*/ 1843314 w 1843314"/>
              <a:gd name="connsiteY1" fmla="*/ 609600 h 609600"/>
              <a:gd name="connsiteX2" fmla="*/ 0 w 1843314"/>
              <a:gd name="connsiteY2" fmla="*/ 609600 h 609600"/>
            </a:gdLst>
            <a:ahLst/>
            <a:cxnLst>
              <a:cxn ang="0">
                <a:pos x="connsiteX0" y="connsiteY0"/>
              </a:cxn>
              <a:cxn ang="0">
                <a:pos x="connsiteX1" y="connsiteY1"/>
              </a:cxn>
              <a:cxn ang="0">
                <a:pos x="connsiteX2" y="connsiteY2"/>
              </a:cxn>
            </a:cxnLst>
            <a:rect l="l" t="t" r="r" b="b"/>
            <a:pathLst>
              <a:path w="1843314" h="609600">
                <a:moveTo>
                  <a:pt x="1843314" y="0"/>
                </a:moveTo>
                <a:lnTo>
                  <a:pt x="1843314" y="609600"/>
                </a:lnTo>
                <a:lnTo>
                  <a:pt x="0" y="609600"/>
                </a:lnTo>
              </a:path>
            </a:pathLst>
          </a:custGeom>
          <a:noFill/>
          <a:ln w="12700" cap="rnd" algn="ctr">
            <a:solidFill>
              <a:schemeClr val="accent5"/>
            </a:solidFill>
            <a:round/>
            <a:headEnd type="none" w="med" len="med"/>
            <a:tailEnd type="oval"/>
          </a:ln>
        </p:spPr>
        <p:txBody>
          <a:bodyPr rtlCol="0" anchor="ctr"/>
          <a:lstStyle/>
          <a:p>
            <a:pPr algn="ctr"/>
            <a:endParaRPr lang="en-GB" sz="1600">
              <a:latin typeface="Arial" panose="020B0604020202020204" pitchFamily="34" charset="0"/>
              <a:cs typeface="Arial" panose="020B0604020202020204" pitchFamily="34" charset="0"/>
            </a:endParaRPr>
          </a:p>
        </p:txBody>
      </p:sp>
      <p:sp>
        <p:nvSpPr>
          <p:cNvPr id="92" name="TextBox 91">
            <a:extLst>
              <a:ext uri="{FF2B5EF4-FFF2-40B4-BE49-F238E27FC236}">
                <a16:creationId xmlns:a16="http://schemas.microsoft.com/office/drawing/2014/main" id="{8317D34D-38DC-2445-ADAD-E5F40E27F45C}"/>
              </a:ext>
            </a:extLst>
          </p:cNvPr>
          <p:cNvSpPr txBox="1"/>
          <p:nvPr/>
        </p:nvSpPr>
        <p:spPr>
          <a:xfrm>
            <a:off x="3471896" y="4945589"/>
            <a:ext cx="3219151" cy="400110"/>
          </a:xfrm>
          <a:prstGeom prst="rect">
            <a:avLst/>
          </a:prstGeom>
          <a:noFill/>
        </p:spPr>
        <p:txBody>
          <a:bodyPr wrap="none" rtlCol="0">
            <a:spAutoFit/>
          </a:bodyPr>
          <a:lstStyle/>
          <a:p>
            <a:r>
              <a:rPr lang="en-US" sz="2000" dirty="0">
                <a:solidFill>
                  <a:schemeClr val="bg1">
                    <a:lumMod val="50000"/>
                  </a:schemeClr>
                </a:solidFill>
                <a:latin typeface="Arial" panose="020B0604020202020204" pitchFamily="34" charset="0"/>
                <a:cs typeface="Arial" panose="020B0604020202020204" pitchFamily="34" charset="0"/>
              </a:rPr>
              <a:t>OCM &amp; Managed Services</a:t>
            </a:r>
          </a:p>
        </p:txBody>
      </p:sp>
      <p:sp>
        <p:nvSpPr>
          <p:cNvPr id="93" name="TextBox 92">
            <a:extLst>
              <a:ext uri="{FF2B5EF4-FFF2-40B4-BE49-F238E27FC236}">
                <a16:creationId xmlns:a16="http://schemas.microsoft.com/office/drawing/2014/main" id="{1FD5F63C-4015-3848-B5D3-920570CE9785}"/>
              </a:ext>
            </a:extLst>
          </p:cNvPr>
          <p:cNvSpPr txBox="1"/>
          <p:nvPr/>
        </p:nvSpPr>
        <p:spPr>
          <a:xfrm>
            <a:off x="1081816" y="1748528"/>
            <a:ext cx="2782755" cy="1041311"/>
          </a:xfrm>
          <a:prstGeom prst="rect">
            <a:avLst/>
          </a:prstGeom>
          <a:noFill/>
        </p:spPr>
        <p:txBody>
          <a:bodyPr wrap="square" numCol="1" rtlCol="0">
            <a:spAutoFit/>
          </a:bodyPr>
          <a:lstStyle/>
          <a:p>
            <a:pPr marL="185738" lvl="0" indent="-185738">
              <a:spcBef>
                <a:spcPts val="150"/>
              </a:spcBef>
              <a:buClr>
                <a:srgbClr val="007295"/>
              </a:buClr>
              <a:buFont typeface="Wingdings" pitchFamily="2" charset="2"/>
              <a:buChar char="§"/>
            </a:pPr>
            <a:r>
              <a:rPr lang="en-US" sz="1100" dirty="0">
                <a:latin typeface="Arial" panose="020B0604020202020204" pitchFamily="34" charset="0"/>
                <a:cs typeface="Arial" panose="020B0604020202020204" pitchFamily="34" charset="0"/>
              </a:rPr>
              <a:t>Data Lakes</a:t>
            </a:r>
          </a:p>
          <a:p>
            <a:pPr marL="185738" lvl="0" indent="-185738">
              <a:spcBef>
                <a:spcPts val="150"/>
              </a:spcBef>
              <a:buClr>
                <a:srgbClr val="007295"/>
              </a:buClr>
              <a:buFont typeface="Wingdings" pitchFamily="2" charset="2"/>
              <a:buChar char="§"/>
            </a:pPr>
            <a:r>
              <a:rPr lang="en-US" sz="1100" dirty="0">
                <a:latin typeface="Arial" panose="020B0604020202020204" pitchFamily="34" charset="0"/>
                <a:cs typeface="Arial" panose="020B0604020202020204" pitchFamily="34" charset="0"/>
              </a:rPr>
              <a:t>Data Warehouse</a:t>
            </a:r>
          </a:p>
          <a:p>
            <a:pPr marL="185738" indent="-185738">
              <a:spcBef>
                <a:spcPts val="150"/>
              </a:spcBef>
              <a:buClr>
                <a:srgbClr val="007295"/>
              </a:buClr>
              <a:buFont typeface="Wingdings" pitchFamily="2" charset="2"/>
              <a:buChar char="§"/>
            </a:pPr>
            <a:r>
              <a:rPr lang="en-US" sz="1100" dirty="0">
                <a:latin typeface="Arial" panose="020B0604020202020204" pitchFamily="34" charset="0"/>
                <a:cs typeface="Arial" panose="020B0604020202020204" pitchFamily="34" charset="0"/>
              </a:rPr>
              <a:t>Visualization</a:t>
            </a:r>
          </a:p>
          <a:p>
            <a:pPr marL="185738" lvl="0" indent="-185738">
              <a:spcBef>
                <a:spcPts val="150"/>
              </a:spcBef>
              <a:buClr>
                <a:srgbClr val="007295"/>
              </a:buClr>
              <a:buFont typeface="Wingdings" pitchFamily="2" charset="2"/>
              <a:buChar char="§"/>
            </a:pPr>
            <a:r>
              <a:rPr lang="en-US" sz="1100" dirty="0">
                <a:latin typeface="Arial" panose="020B0604020202020204" pitchFamily="34" charset="0"/>
                <a:cs typeface="Arial" panose="020B0604020202020204" pitchFamily="34" charset="0"/>
              </a:rPr>
              <a:t>Decision management systems</a:t>
            </a:r>
          </a:p>
          <a:p>
            <a:pPr marL="185738" lvl="0" indent="-185738">
              <a:spcBef>
                <a:spcPts val="150"/>
              </a:spcBef>
              <a:buClr>
                <a:srgbClr val="007295"/>
              </a:buClr>
              <a:buFont typeface="Wingdings" pitchFamily="2" charset="2"/>
              <a:buChar char="§"/>
            </a:pPr>
            <a:r>
              <a:rPr lang="en-US" sz="1100" dirty="0" err="1">
                <a:latin typeface="Arial" panose="020B0604020202020204" pitchFamily="34" charset="0"/>
                <a:cs typeface="Arial" panose="020B0604020202020204" pitchFamily="34" charset="0"/>
              </a:rPr>
              <a:t>IoT</a:t>
            </a:r>
            <a:r>
              <a:rPr lang="en-US" sz="1100" dirty="0">
                <a:latin typeface="Arial" panose="020B0604020202020204" pitchFamily="34" charset="0"/>
                <a:cs typeface="Arial" panose="020B0604020202020204" pitchFamily="34" charset="0"/>
              </a:rPr>
              <a:t> Applications</a:t>
            </a:r>
          </a:p>
        </p:txBody>
      </p:sp>
      <p:sp>
        <p:nvSpPr>
          <p:cNvPr id="94" name="TextBox 93">
            <a:extLst>
              <a:ext uri="{FF2B5EF4-FFF2-40B4-BE49-F238E27FC236}">
                <a16:creationId xmlns:a16="http://schemas.microsoft.com/office/drawing/2014/main" id="{EDCB7398-FAEF-B446-85C2-BBBD11469145}"/>
              </a:ext>
            </a:extLst>
          </p:cNvPr>
          <p:cNvSpPr txBox="1"/>
          <p:nvPr/>
        </p:nvSpPr>
        <p:spPr>
          <a:xfrm>
            <a:off x="8084147" y="1745451"/>
            <a:ext cx="2834946" cy="1210588"/>
          </a:xfrm>
          <a:prstGeom prst="rect">
            <a:avLst/>
          </a:prstGeom>
          <a:noFill/>
        </p:spPr>
        <p:txBody>
          <a:bodyPr wrap="square" numCol="1" rtlCol="0">
            <a:spAutoFit/>
          </a:bodyPr>
          <a:lstStyle/>
          <a:p>
            <a:pPr marL="185738" lvl="0" indent="-185738">
              <a:spcBef>
                <a:spcPts val="150"/>
              </a:spcBef>
              <a:buClr>
                <a:srgbClr val="E47E1A"/>
              </a:buClr>
              <a:buFont typeface="Wingdings" pitchFamily="2" charset="2"/>
              <a:buChar char="§"/>
            </a:pPr>
            <a:r>
              <a:rPr lang="en-US" sz="1100" dirty="0">
                <a:latin typeface="Arial" panose="020B0604020202020204" pitchFamily="34" charset="0"/>
                <a:cs typeface="Arial" panose="020B0604020202020204" pitchFamily="34" charset="0"/>
              </a:rPr>
              <a:t>Data Monetization Roadmap</a:t>
            </a:r>
          </a:p>
          <a:p>
            <a:pPr marL="185738" lvl="0" indent="-185738">
              <a:spcBef>
                <a:spcPts val="150"/>
              </a:spcBef>
              <a:buClr>
                <a:srgbClr val="E47E1A"/>
              </a:buClr>
              <a:buFont typeface="Wingdings" pitchFamily="2" charset="2"/>
              <a:buChar char="§"/>
            </a:pPr>
            <a:r>
              <a:rPr lang="en-US" sz="1100" dirty="0">
                <a:latin typeface="Arial" panose="020B0604020202020204" pitchFamily="34" charset="0"/>
                <a:cs typeface="Arial" panose="020B0604020202020204" pitchFamily="34" charset="0"/>
              </a:rPr>
              <a:t>Cloud Strategy &amp; Architecture </a:t>
            </a:r>
          </a:p>
          <a:p>
            <a:pPr marL="185738" lvl="0" indent="-185738">
              <a:spcBef>
                <a:spcPts val="150"/>
              </a:spcBef>
              <a:buClr>
                <a:srgbClr val="E47E1A"/>
              </a:buClr>
              <a:buFont typeface="Wingdings" pitchFamily="2" charset="2"/>
              <a:buChar char="§"/>
            </a:pPr>
            <a:r>
              <a:rPr lang="en-US" sz="1100" dirty="0">
                <a:latin typeface="Arial" panose="020B0604020202020204" pitchFamily="34" charset="0"/>
                <a:cs typeface="Arial" panose="020B0604020202020204" pitchFamily="34" charset="0"/>
              </a:rPr>
              <a:t>Architecture Evolution</a:t>
            </a:r>
          </a:p>
          <a:p>
            <a:pPr marL="185738" lvl="0" indent="-185738">
              <a:spcBef>
                <a:spcPts val="150"/>
              </a:spcBef>
              <a:buClr>
                <a:srgbClr val="E47E1A"/>
              </a:buClr>
              <a:buFont typeface="Wingdings" pitchFamily="2" charset="2"/>
              <a:buChar char="§"/>
            </a:pPr>
            <a:r>
              <a:rPr lang="en-US" sz="1100" dirty="0">
                <a:latin typeface="Arial" panose="020B0604020202020204" pitchFamily="34" charset="0"/>
                <a:cs typeface="Arial" panose="020B0604020202020204" pitchFamily="34" charset="0"/>
              </a:rPr>
              <a:t>Data Integration / Consolidation / Harmonization  Framework</a:t>
            </a:r>
          </a:p>
          <a:p>
            <a:pPr marL="185738" lvl="0" indent="-185738">
              <a:spcBef>
                <a:spcPts val="150"/>
              </a:spcBef>
              <a:buClr>
                <a:srgbClr val="E47E1A"/>
              </a:buClr>
              <a:buFont typeface="Wingdings" pitchFamily="2" charset="2"/>
              <a:buChar char="§"/>
            </a:pPr>
            <a:r>
              <a:rPr lang="en-US" sz="1100" dirty="0">
                <a:latin typeface="Arial" panose="020B0604020202020204" pitchFamily="34" charset="0"/>
                <a:cs typeface="Arial" panose="020B0604020202020204" pitchFamily="34" charset="0"/>
              </a:rPr>
              <a:t>Optimizing BI Investments</a:t>
            </a:r>
          </a:p>
        </p:txBody>
      </p:sp>
      <p:sp>
        <p:nvSpPr>
          <p:cNvPr id="95" name="TextBox 94">
            <a:extLst>
              <a:ext uri="{FF2B5EF4-FFF2-40B4-BE49-F238E27FC236}">
                <a16:creationId xmlns:a16="http://schemas.microsoft.com/office/drawing/2014/main" id="{9BB96EDD-85CD-FF48-AB3A-CE7686D9AA64}"/>
              </a:ext>
            </a:extLst>
          </p:cNvPr>
          <p:cNvSpPr txBox="1"/>
          <p:nvPr/>
        </p:nvSpPr>
        <p:spPr>
          <a:xfrm>
            <a:off x="8091372" y="4227509"/>
            <a:ext cx="3163505" cy="1831271"/>
          </a:xfrm>
          <a:prstGeom prst="rect">
            <a:avLst/>
          </a:prstGeom>
          <a:noFill/>
        </p:spPr>
        <p:txBody>
          <a:bodyPr wrap="square" numCol="1" rtlCol="0">
            <a:noAutofit/>
          </a:bodyPr>
          <a:lstStyle/>
          <a:p>
            <a:pPr marL="185738" lvl="0" indent="-185738">
              <a:spcBef>
                <a:spcPts val="150"/>
              </a:spcBef>
              <a:buClr>
                <a:srgbClr val="898E10"/>
              </a:buClr>
              <a:buFont typeface="Wingdings" pitchFamily="2" charset="2"/>
              <a:buChar char="§"/>
            </a:pPr>
            <a:r>
              <a:rPr lang="en-US" sz="1100" dirty="0">
                <a:latin typeface="Arial" panose="020B0604020202020204" pitchFamily="34" charset="0"/>
                <a:cs typeface="Arial" panose="020B0604020202020204" pitchFamily="34" charset="0"/>
              </a:rPr>
              <a:t>Structure Data Flows</a:t>
            </a:r>
          </a:p>
          <a:p>
            <a:pPr marL="185738" lvl="0" indent="-185738">
              <a:spcBef>
                <a:spcPts val="150"/>
              </a:spcBef>
              <a:buClr>
                <a:srgbClr val="898E10"/>
              </a:buClr>
              <a:buFont typeface="Wingdings" pitchFamily="2" charset="2"/>
              <a:buChar char="§"/>
            </a:pPr>
            <a:r>
              <a:rPr lang="en-US" sz="1100" dirty="0">
                <a:latin typeface="Arial" panose="020B0604020202020204" pitchFamily="34" charset="0"/>
                <a:cs typeface="Arial" panose="020B0604020202020204" pitchFamily="34" charset="0"/>
              </a:rPr>
              <a:t>Ingest streaming &amp; batch data</a:t>
            </a:r>
          </a:p>
          <a:p>
            <a:pPr marL="185738" lvl="0" indent="-185738">
              <a:spcBef>
                <a:spcPts val="150"/>
              </a:spcBef>
              <a:buClr>
                <a:srgbClr val="898E10"/>
              </a:buClr>
              <a:buFont typeface="Wingdings" pitchFamily="2" charset="2"/>
              <a:buChar char="§"/>
            </a:pPr>
            <a:r>
              <a:rPr lang="en-US" sz="1100" dirty="0">
                <a:latin typeface="Arial" panose="020B0604020202020204" pitchFamily="34" charset="0"/>
                <a:cs typeface="Arial" panose="020B0604020202020204" pitchFamily="34" charset="0"/>
              </a:rPr>
              <a:t>Data storage and data model</a:t>
            </a:r>
          </a:p>
          <a:p>
            <a:pPr marL="185738" lvl="0" indent="-185738">
              <a:spcBef>
                <a:spcPts val="150"/>
              </a:spcBef>
              <a:buClr>
                <a:srgbClr val="898E10"/>
              </a:buClr>
              <a:buFont typeface="Wingdings" pitchFamily="2" charset="2"/>
              <a:buChar char="§"/>
            </a:pPr>
            <a:r>
              <a:rPr lang="en-US" sz="1100" dirty="0">
                <a:latin typeface="Arial" panose="020B0604020202020204" pitchFamily="34" charset="0"/>
                <a:cs typeface="Arial" panose="020B0604020202020204" pitchFamily="34" charset="0"/>
              </a:rPr>
              <a:t>Batch and Real time processing</a:t>
            </a:r>
          </a:p>
          <a:p>
            <a:pPr marL="185738" lvl="0" indent="-185738">
              <a:spcBef>
                <a:spcPts val="150"/>
              </a:spcBef>
              <a:buClr>
                <a:srgbClr val="898E10"/>
              </a:buClr>
              <a:buFont typeface="Wingdings" pitchFamily="2" charset="2"/>
              <a:buChar char="§"/>
            </a:pPr>
            <a:r>
              <a:rPr lang="en-US" sz="1100" dirty="0">
                <a:latin typeface="Arial" panose="020B0604020202020204" pitchFamily="34" charset="0"/>
                <a:cs typeface="Arial" panose="020B0604020202020204" pitchFamily="34" charset="0"/>
              </a:rPr>
              <a:t>Real-time, Graph, Search &amp; Iterative workloads</a:t>
            </a:r>
          </a:p>
          <a:p>
            <a:pPr marL="185738" lvl="0" indent="-185738">
              <a:spcBef>
                <a:spcPts val="150"/>
              </a:spcBef>
              <a:buClr>
                <a:srgbClr val="898E10"/>
              </a:buClr>
              <a:buFont typeface="Wingdings" pitchFamily="2" charset="2"/>
              <a:buChar char="§"/>
            </a:pPr>
            <a:r>
              <a:rPr lang="en-US" sz="1100" dirty="0">
                <a:latin typeface="Arial" panose="020B0604020202020204" pitchFamily="34" charset="0"/>
                <a:cs typeface="Arial" panose="020B0604020202020204" pitchFamily="34" charset="0"/>
              </a:rPr>
              <a:t>Orchestration</a:t>
            </a:r>
          </a:p>
        </p:txBody>
      </p:sp>
      <p:sp>
        <p:nvSpPr>
          <p:cNvPr id="96" name="TextBox 95">
            <a:extLst>
              <a:ext uri="{FF2B5EF4-FFF2-40B4-BE49-F238E27FC236}">
                <a16:creationId xmlns:a16="http://schemas.microsoft.com/office/drawing/2014/main" id="{2CE7D9B9-00D0-494F-8137-6A508E104F8B}"/>
              </a:ext>
            </a:extLst>
          </p:cNvPr>
          <p:cNvSpPr txBox="1"/>
          <p:nvPr/>
        </p:nvSpPr>
        <p:spPr>
          <a:xfrm>
            <a:off x="840339" y="4211212"/>
            <a:ext cx="2654884" cy="1379865"/>
          </a:xfrm>
          <a:prstGeom prst="rect">
            <a:avLst/>
          </a:prstGeom>
          <a:noFill/>
        </p:spPr>
        <p:txBody>
          <a:bodyPr wrap="square" numCol="1" rtlCol="0">
            <a:spAutoFit/>
          </a:bodyPr>
          <a:lstStyle/>
          <a:p>
            <a:pPr marL="185738" lvl="0" indent="-185738">
              <a:spcBef>
                <a:spcPts val="200"/>
              </a:spcBef>
              <a:buClr>
                <a:schemeClr val="accent2"/>
              </a:buClr>
              <a:buFont typeface="Wingdings" pitchFamily="2" charset="2"/>
              <a:buChar char="§"/>
            </a:pPr>
            <a:r>
              <a:rPr lang="en-US" sz="1100" dirty="0" err="1">
                <a:latin typeface="Arial" panose="020B0604020202020204" pitchFamily="34" charset="0"/>
                <a:cs typeface="Arial" panose="020B0604020202020204" pitchFamily="34" charset="0"/>
              </a:rPr>
              <a:t>Hadoop</a:t>
            </a:r>
            <a:r>
              <a:rPr lang="en-US" sz="1100" dirty="0">
                <a:latin typeface="Arial" panose="020B0604020202020204" pitchFamily="34" charset="0"/>
                <a:cs typeface="Arial" panose="020B0604020202020204" pitchFamily="34" charset="0"/>
              </a:rPr>
              <a:t>: Hive, </a:t>
            </a:r>
            <a:r>
              <a:rPr lang="en-US" sz="1100" dirty="0" err="1">
                <a:latin typeface="Arial" panose="020B0604020202020204" pitchFamily="34" charset="0"/>
                <a:cs typeface="Arial" panose="020B0604020202020204" pitchFamily="34" charset="0"/>
              </a:rPr>
              <a:t>HBase</a:t>
            </a:r>
            <a:r>
              <a:rPr lang="en-US" sz="1100" dirty="0">
                <a:latin typeface="Arial" panose="020B0604020202020204" pitchFamily="34" charset="0"/>
                <a:cs typeface="Arial" panose="020B0604020202020204" pitchFamily="34" charset="0"/>
              </a:rPr>
              <a:t>, </a:t>
            </a:r>
            <a:r>
              <a:rPr lang="en-US" sz="1100" dirty="0" err="1">
                <a:latin typeface="Arial" panose="020B0604020202020204" pitchFamily="34" charset="0"/>
                <a:cs typeface="Arial" panose="020B0604020202020204" pitchFamily="34" charset="0"/>
              </a:rPr>
              <a:t>MapReduce</a:t>
            </a:r>
            <a:r>
              <a:rPr lang="en-US" sz="1100" dirty="0">
                <a:latin typeface="Arial" panose="020B0604020202020204" pitchFamily="34" charset="0"/>
                <a:cs typeface="Arial" panose="020B0604020202020204" pitchFamily="34" charset="0"/>
              </a:rPr>
              <a:t>, </a:t>
            </a:r>
            <a:r>
              <a:rPr lang="en-US" sz="1100" dirty="0" err="1">
                <a:latin typeface="Arial" panose="020B0604020202020204" pitchFamily="34" charset="0"/>
                <a:cs typeface="Arial" panose="020B0604020202020204" pitchFamily="34" charset="0"/>
              </a:rPr>
              <a:t>PiG</a:t>
            </a:r>
            <a:r>
              <a:rPr lang="en-US" sz="1100" dirty="0">
                <a:latin typeface="Arial" panose="020B0604020202020204" pitchFamily="34" charset="0"/>
                <a:cs typeface="Arial" panose="020B0604020202020204" pitchFamily="34" charset="0"/>
              </a:rPr>
              <a:t>, HDFS, Phoenix</a:t>
            </a:r>
          </a:p>
          <a:p>
            <a:pPr marL="185738" lvl="0" indent="-185738">
              <a:spcBef>
                <a:spcPts val="200"/>
              </a:spcBef>
              <a:buClr>
                <a:schemeClr val="accent2"/>
              </a:buClr>
              <a:buFont typeface="Wingdings" pitchFamily="2" charset="2"/>
              <a:buChar char="§"/>
            </a:pPr>
            <a:r>
              <a:rPr lang="en-US" sz="1100" dirty="0">
                <a:latin typeface="Arial" panose="020B0604020202020204" pitchFamily="34" charset="0"/>
                <a:cs typeface="Arial" panose="020B0604020202020204" pitchFamily="34" charset="0"/>
              </a:rPr>
              <a:t>Spark </a:t>
            </a:r>
            <a:r>
              <a:rPr lang="mr-IN" sz="1100" dirty="0">
                <a:latin typeface="Arial" panose="020B0604020202020204" pitchFamily="34" charset="0"/>
                <a:cs typeface="Lucida Sans"/>
              </a:rPr>
              <a:t>–</a:t>
            </a:r>
            <a:r>
              <a:rPr lang="en-US" sz="1100" dirty="0">
                <a:latin typeface="Arial" panose="020B0604020202020204" pitchFamily="34" charset="0"/>
                <a:cs typeface="Arial" panose="020B0604020202020204" pitchFamily="34" charset="0"/>
              </a:rPr>
              <a:t> </a:t>
            </a:r>
            <a:r>
              <a:rPr lang="en-US" sz="1100" dirty="0" err="1">
                <a:latin typeface="Arial" panose="020B0604020202020204" pitchFamily="34" charset="0"/>
                <a:cs typeface="Arial" panose="020B0604020202020204" pitchFamily="34" charset="0"/>
              </a:rPr>
              <a:t>Scala</a:t>
            </a:r>
            <a:r>
              <a:rPr lang="en-US" sz="1100" dirty="0">
                <a:latin typeface="Arial" panose="020B0604020202020204" pitchFamily="34" charset="0"/>
                <a:cs typeface="Arial" panose="020B0604020202020204" pitchFamily="34" charset="0"/>
              </a:rPr>
              <a:t>, Python, Spark SQL</a:t>
            </a:r>
          </a:p>
          <a:p>
            <a:pPr marL="185738" indent="-185738">
              <a:spcBef>
                <a:spcPts val="200"/>
              </a:spcBef>
              <a:buClr>
                <a:schemeClr val="accent2"/>
              </a:buClr>
              <a:buFont typeface="Wingdings" pitchFamily="2" charset="2"/>
              <a:buChar char="§"/>
            </a:pPr>
            <a:r>
              <a:rPr lang="en-US" sz="1100" dirty="0">
                <a:latin typeface="Arial" panose="020B0604020202020204" pitchFamily="34" charset="0"/>
                <a:cs typeface="Arial" panose="020B0604020202020204" pitchFamily="34" charset="0"/>
              </a:rPr>
              <a:t>Flume, Kafka, </a:t>
            </a:r>
            <a:r>
              <a:rPr lang="en-US" sz="1100" dirty="0" err="1">
                <a:latin typeface="Arial" panose="020B0604020202020204" pitchFamily="34" charset="0"/>
                <a:cs typeface="Arial" panose="020B0604020202020204" pitchFamily="34" charset="0"/>
              </a:rPr>
              <a:t>NiFi</a:t>
            </a:r>
            <a:r>
              <a:rPr lang="en-US" sz="1100" dirty="0">
                <a:latin typeface="Arial" panose="020B0604020202020204" pitchFamily="34" charset="0"/>
                <a:cs typeface="Arial" panose="020B0604020202020204" pitchFamily="34" charset="0"/>
              </a:rPr>
              <a:t>, </a:t>
            </a:r>
            <a:r>
              <a:rPr lang="en-US" sz="1100" dirty="0" err="1">
                <a:latin typeface="Arial" panose="020B0604020202020204" pitchFamily="34" charset="0"/>
                <a:cs typeface="Arial" panose="020B0604020202020204" pitchFamily="34" charset="0"/>
              </a:rPr>
              <a:t>Sqoop</a:t>
            </a:r>
            <a:endParaRPr lang="en-US" sz="1100" dirty="0">
              <a:latin typeface="Arial" panose="020B0604020202020204" pitchFamily="34" charset="0"/>
              <a:cs typeface="Arial" panose="020B0604020202020204" pitchFamily="34" charset="0"/>
            </a:endParaRPr>
          </a:p>
          <a:p>
            <a:pPr marL="185738" indent="-185738">
              <a:spcBef>
                <a:spcPts val="200"/>
              </a:spcBef>
              <a:buClr>
                <a:schemeClr val="accent2"/>
              </a:buClr>
              <a:buFont typeface="Wingdings" pitchFamily="2" charset="2"/>
              <a:buChar char="§"/>
            </a:pPr>
            <a:r>
              <a:rPr lang="en-US" sz="1100" dirty="0">
                <a:latin typeface="Arial" panose="020B0604020202020204" pitchFamily="34" charset="0"/>
                <a:cs typeface="Arial" panose="020B0604020202020204" pitchFamily="34" charset="0"/>
              </a:rPr>
              <a:t>Spark Streaming, Storm</a:t>
            </a:r>
          </a:p>
          <a:p>
            <a:pPr marL="185738" indent="-185738">
              <a:spcBef>
                <a:spcPts val="200"/>
              </a:spcBef>
              <a:buClr>
                <a:schemeClr val="accent2"/>
              </a:buClr>
              <a:buFont typeface="Wingdings" pitchFamily="2" charset="2"/>
              <a:buChar char="§"/>
            </a:pPr>
            <a:r>
              <a:rPr lang="en-US" sz="1100" dirty="0">
                <a:latin typeface="Arial" panose="020B0604020202020204" pitchFamily="34" charset="0"/>
                <a:cs typeface="Arial" panose="020B0604020202020204" pitchFamily="34" charset="0"/>
              </a:rPr>
              <a:t>AWS, Azure, </a:t>
            </a:r>
            <a:r>
              <a:rPr lang="en-US" sz="1100" dirty="0" err="1">
                <a:latin typeface="Arial" panose="020B0604020202020204" pitchFamily="34" charset="0"/>
                <a:cs typeface="Arial" panose="020B0604020202020204" pitchFamily="34" charset="0"/>
              </a:rPr>
              <a:t>Kylo</a:t>
            </a:r>
            <a:r>
              <a:rPr lang="en-US" sz="1100" dirty="0">
                <a:latin typeface="Arial" panose="020B0604020202020204" pitchFamily="34" charset="0"/>
                <a:cs typeface="Arial" panose="020B0604020202020204" pitchFamily="34" charset="0"/>
              </a:rPr>
              <a:t>, </a:t>
            </a:r>
            <a:r>
              <a:rPr lang="en-US" sz="1100" dirty="0" err="1">
                <a:latin typeface="Arial" panose="020B0604020202020204" pitchFamily="34" charset="0"/>
                <a:cs typeface="Arial" panose="020B0604020202020204" pitchFamily="34" charset="0"/>
              </a:rPr>
              <a:t>Qubole</a:t>
            </a:r>
            <a:r>
              <a:rPr lang="en-US" sz="1100" dirty="0">
                <a:latin typeface="Arial" panose="020B0604020202020204" pitchFamily="34" charset="0"/>
                <a:cs typeface="Arial" panose="020B0604020202020204" pitchFamily="34" charset="0"/>
              </a:rPr>
              <a:t>, Databricks</a:t>
            </a:r>
          </a:p>
        </p:txBody>
      </p:sp>
      <p:sp>
        <p:nvSpPr>
          <p:cNvPr id="97" name="TextBox 96">
            <a:extLst>
              <a:ext uri="{FF2B5EF4-FFF2-40B4-BE49-F238E27FC236}">
                <a16:creationId xmlns:a16="http://schemas.microsoft.com/office/drawing/2014/main" id="{95D43177-AC0C-5849-8B18-49D25E92367A}"/>
              </a:ext>
            </a:extLst>
          </p:cNvPr>
          <p:cNvSpPr txBox="1"/>
          <p:nvPr/>
        </p:nvSpPr>
        <p:spPr>
          <a:xfrm>
            <a:off x="3654795" y="5472316"/>
            <a:ext cx="2478832" cy="625812"/>
          </a:xfrm>
          <a:prstGeom prst="rect">
            <a:avLst/>
          </a:prstGeom>
          <a:noFill/>
        </p:spPr>
        <p:txBody>
          <a:bodyPr wrap="square" numCol="1" rtlCol="0">
            <a:spAutoFit/>
          </a:bodyPr>
          <a:lstStyle/>
          <a:p>
            <a:pPr marL="185738" indent="-185738">
              <a:spcBef>
                <a:spcPts val="100"/>
              </a:spcBef>
              <a:buClr>
                <a:schemeClr val="bg1">
                  <a:lumMod val="50000"/>
                </a:schemeClr>
              </a:buClr>
              <a:buFont typeface="Wingdings" pitchFamily="2" charset="2"/>
              <a:buChar char="§"/>
            </a:pPr>
            <a:r>
              <a:rPr lang="en-US" sz="1100" dirty="0">
                <a:latin typeface="Arial" panose="020B0604020202020204" pitchFamily="34" charset="0"/>
                <a:cs typeface="Arial" panose="020B0604020202020204" pitchFamily="34" charset="0"/>
              </a:rPr>
              <a:t>Organizational Change Mgmt</a:t>
            </a:r>
          </a:p>
          <a:p>
            <a:pPr marL="185738" indent="-185738">
              <a:spcBef>
                <a:spcPts val="100"/>
              </a:spcBef>
              <a:buClr>
                <a:schemeClr val="bg1">
                  <a:lumMod val="50000"/>
                </a:schemeClr>
              </a:buClr>
              <a:buFont typeface="Wingdings" pitchFamily="2" charset="2"/>
              <a:buChar char="§"/>
            </a:pPr>
            <a:r>
              <a:rPr lang="en-US" sz="1100" dirty="0">
                <a:latin typeface="Arial" panose="020B0604020202020204" pitchFamily="34" charset="0"/>
                <a:cs typeface="Arial" panose="020B0604020202020204" pitchFamily="34" charset="0"/>
              </a:rPr>
              <a:t>Governance</a:t>
            </a:r>
          </a:p>
          <a:p>
            <a:pPr marL="185738" indent="-185738">
              <a:spcBef>
                <a:spcPts val="100"/>
              </a:spcBef>
              <a:buClr>
                <a:schemeClr val="bg1">
                  <a:lumMod val="50000"/>
                </a:schemeClr>
              </a:buClr>
              <a:buFont typeface="Wingdings" pitchFamily="2" charset="2"/>
              <a:buChar char="§"/>
            </a:pPr>
            <a:r>
              <a:rPr lang="en-US" sz="1100" dirty="0">
                <a:latin typeface="Arial" panose="020B0604020202020204" pitchFamily="34" charset="0"/>
                <a:cs typeface="Arial" panose="020B0604020202020204" pitchFamily="34" charset="0"/>
              </a:rPr>
              <a:t>Maturity Assessments</a:t>
            </a:r>
          </a:p>
        </p:txBody>
      </p:sp>
    </p:spTree>
    <p:extLst>
      <p:ext uri="{BB962C8B-B14F-4D97-AF65-F5344CB8AC3E}">
        <p14:creationId xmlns:p14="http://schemas.microsoft.com/office/powerpoint/2010/main" val="21992060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21CCC6-6935-4C67-BF58-FCA1479727D7}"/>
              </a:ext>
            </a:extLst>
          </p:cNvPr>
          <p:cNvSpPr>
            <a:spLocks noGrp="1"/>
          </p:cNvSpPr>
          <p:nvPr>
            <p:ph type="title"/>
          </p:nvPr>
        </p:nvSpPr>
        <p:spPr/>
        <p:txBody>
          <a:bodyPr/>
          <a:lstStyle/>
          <a:p>
            <a:r>
              <a:rPr lang="en-US" dirty="0"/>
              <a:t>Expertise in Cloud platforms</a:t>
            </a:r>
          </a:p>
        </p:txBody>
      </p:sp>
      <p:cxnSp>
        <p:nvCxnSpPr>
          <p:cNvPr id="3" name="Straight Arrow Connector 2">
            <a:extLst>
              <a:ext uri="{FF2B5EF4-FFF2-40B4-BE49-F238E27FC236}">
                <a16:creationId xmlns:a16="http://schemas.microsoft.com/office/drawing/2014/main" id="{D2F93832-DB19-4946-B39B-AB10D9168352}"/>
              </a:ext>
            </a:extLst>
          </p:cNvPr>
          <p:cNvCxnSpPr/>
          <p:nvPr/>
        </p:nvCxnSpPr>
        <p:spPr>
          <a:xfrm flipV="1">
            <a:off x="521292" y="4942202"/>
            <a:ext cx="7040880" cy="0"/>
          </a:xfrm>
          <a:prstGeom prst="straightConnector1">
            <a:avLst/>
          </a:prstGeom>
          <a:ln w="1270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2BF608AE-D078-4FCF-BF55-B2E6D24D35A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4125" y="3528135"/>
            <a:ext cx="1783710" cy="649730"/>
          </a:xfrm>
          <a:prstGeom prst="rect">
            <a:avLst/>
          </a:prstGeom>
        </p:spPr>
      </p:pic>
      <p:sp>
        <p:nvSpPr>
          <p:cNvPr id="8" name="TextBox 7">
            <a:extLst>
              <a:ext uri="{FF2B5EF4-FFF2-40B4-BE49-F238E27FC236}">
                <a16:creationId xmlns:a16="http://schemas.microsoft.com/office/drawing/2014/main" id="{9F7DC8F7-8568-48EC-B6A2-2F3F1818960E}"/>
              </a:ext>
            </a:extLst>
          </p:cNvPr>
          <p:cNvSpPr txBox="1"/>
          <p:nvPr/>
        </p:nvSpPr>
        <p:spPr>
          <a:xfrm>
            <a:off x="2411804" y="3248733"/>
            <a:ext cx="4661961" cy="1292662"/>
          </a:xfrm>
          <a:prstGeom prst="rect">
            <a:avLst/>
          </a:prstGeom>
          <a:noFill/>
        </p:spPr>
        <p:txBody>
          <a:bodyPr wrap="square" lIns="0" tIns="0" rIns="0" bIns="0" rtlCol="0">
            <a:spAutoFit/>
          </a:bodyPr>
          <a:lstStyle/>
          <a:p>
            <a:pPr marL="285750" indent="-285750">
              <a:buFont typeface="Wingdings" panose="05000000000000000000" pitchFamily="2" charset="2"/>
              <a:buChar char="§"/>
            </a:pPr>
            <a:r>
              <a:rPr lang="en-IN" sz="1200" dirty="0">
                <a:latin typeface="Arial" panose="020B0604020202020204" pitchFamily="34" charset="0"/>
                <a:ea typeface="Segoe UI" panose="020B0502040204020203" pitchFamily="34" charset="0"/>
                <a:cs typeface="Arial" panose="020B0604020202020204" pitchFamily="34" charset="0"/>
              </a:rPr>
              <a:t>LV is </a:t>
            </a:r>
            <a:r>
              <a:rPr lang="en-IN" sz="1200" b="1" dirty="0">
                <a:latin typeface="Arial" panose="020B0604020202020204" pitchFamily="34" charset="0"/>
                <a:ea typeface="Segoe UI" panose="020B0502040204020203" pitchFamily="34" charset="0"/>
                <a:cs typeface="Arial" panose="020B0604020202020204" pitchFamily="34" charset="0"/>
              </a:rPr>
              <a:t>Advanced Analytics Consulting Partner</a:t>
            </a:r>
          </a:p>
          <a:p>
            <a:pPr marL="285750" indent="-285750">
              <a:buFont typeface="Wingdings" panose="05000000000000000000" pitchFamily="2" charset="2"/>
              <a:buChar char="§"/>
            </a:pPr>
            <a:r>
              <a:rPr lang="en-IN" sz="1200" dirty="0">
                <a:latin typeface="Arial" panose="020B0604020202020204" pitchFamily="34" charset="0"/>
                <a:ea typeface="Segoe UI" panose="020B0502040204020203" pitchFamily="34" charset="0"/>
                <a:cs typeface="Arial" panose="020B0604020202020204" pitchFamily="34" charset="0"/>
              </a:rPr>
              <a:t>Key Presenters of </a:t>
            </a:r>
            <a:r>
              <a:rPr lang="en-IN" sz="1200" b="1" dirty="0">
                <a:latin typeface="Arial" panose="020B0604020202020204" pitchFamily="34" charset="0"/>
                <a:ea typeface="Segoe UI" panose="020B0502040204020203" pitchFamily="34" charset="0"/>
                <a:cs typeface="Arial" panose="020B0604020202020204" pitchFamily="34" charset="0"/>
              </a:rPr>
              <a:t>AWS Re-Invent, Business Summit</a:t>
            </a:r>
          </a:p>
          <a:p>
            <a:pPr marL="285750" indent="-285750">
              <a:buFont typeface="Wingdings" panose="05000000000000000000" pitchFamily="2" charset="2"/>
              <a:buChar char="§"/>
            </a:pPr>
            <a:r>
              <a:rPr lang="en-IN" sz="1200" b="1" dirty="0">
                <a:latin typeface="Arial" panose="020B0604020202020204" pitchFamily="34" charset="0"/>
                <a:ea typeface="Segoe UI" panose="020B0502040204020203" pitchFamily="34" charset="0"/>
                <a:cs typeface="Arial" panose="020B0604020202020204" pitchFamily="34" charset="0"/>
              </a:rPr>
              <a:t>60 TB </a:t>
            </a:r>
            <a:r>
              <a:rPr lang="en-IN" sz="1200" dirty="0">
                <a:latin typeface="Arial" panose="020B0604020202020204" pitchFamily="34" charset="0"/>
                <a:ea typeface="Segoe UI" panose="020B0502040204020203" pitchFamily="34" charset="0"/>
                <a:cs typeface="Arial" panose="020B0604020202020204" pitchFamily="34" charset="0"/>
              </a:rPr>
              <a:t>cloud migration exercise completed in </a:t>
            </a:r>
            <a:r>
              <a:rPr lang="en-IN" sz="1200" b="1" dirty="0">
                <a:latin typeface="Arial" panose="020B0604020202020204" pitchFamily="34" charset="0"/>
                <a:ea typeface="Segoe UI" panose="020B0502040204020203" pitchFamily="34" charset="0"/>
                <a:cs typeface="Arial" panose="020B0604020202020204" pitchFamily="34" charset="0"/>
              </a:rPr>
              <a:t>3 months</a:t>
            </a:r>
          </a:p>
          <a:p>
            <a:pPr marL="285750" indent="-285750">
              <a:buFont typeface="Wingdings" panose="05000000000000000000" pitchFamily="2" charset="2"/>
              <a:buChar char="§"/>
            </a:pPr>
            <a:r>
              <a:rPr lang="en-IN" sz="1200" dirty="0">
                <a:latin typeface="Arial" panose="020B0604020202020204" pitchFamily="34" charset="0"/>
                <a:ea typeface="Segoe UI" panose="020B0502040204020203" pitchFamily="34" charset="0"/>
                <a:cs typeface="Arial" panose="020B0604020202020204" pitchFamily="34" charset="0"/>
              </a:rPr>
              <a:t>Processing 500+ GB </a:t>
            </a:r>
            <a:r>
              <a:rPr lang="en-IN" sz="1200" b="1" i="1" dirty="0">
                <a:latin typeface="Arial" panose="020B0604020202020204" pitchFamily="34" charset="0"/>
                <a:ea typeface="Segoe UI" panose="020B0502040204020203" pitchFamily="34" charset="0"/>
                <a:cs typeface="Arial" panose="020B0604020202020204" pitchFamily="34" charset="0"/>
              </a:rPr>
              <a:t>unstructured data</a:t>
            </a:r>
            <a:r>
              <a:rPr lang="en-IN" sz="1200" dirty="0">
                <a:latin typeface="Arial" panose="020B0604020202020204" pitchFamily="34" charset="0"/>
                <a:ea typeface="Segoe UI" panose="020B0502040204020203" pitchFamily="34" charset="0"/>
                <a:cs typeface="Arial" panose="020B0604020202020204" pitchFamily="34" charset="0"/>
              </a:rPr>
              <a:t> per week</a:t>
            </a:r>
          </a:p>
          <a:p>
            <a:pPr marL="285750" indent="-285750">
              <a:buFont typeface="Wingdings" panose="05000000000000000000" pitchFamily="2" charset="2"/>
              <a:buChar char="§"/>
            </a:pPr>
            <a:r>
              <a:rPr lang="en-IN" sz="1200" dirty="0">
                <a:latin typeface="Arial" panose="020B0604020202020204" pitchFamily="34" charset="0"/>
                <a:ea typeface="Segoe UI" panose="020B0502040204020203" pitchFamily="34" charset="0"/>
                <a:cs typeface="Arial" panose="020B0604020202020204" pitchFamily="34" charset="0"/>
              </a:rPr>
              <a:t>Multiple enterprise solutions deployment experience</a:t>
            </a:r>
          </a:p>
          <a:p>
            <a:pPr marL="285750" indent="-285750">
              <a:buFont typeface="Wingdings" panose="05000000000000000000" pitchFamily="2" charset="2"/>
              <a:buChar char="§"/>
            </a:pPr>
            <a:r>
              <a:rPr lang="en-IN" sz="1200" dirty="0">
                <a:latin typeface="Arial" panose="020B0604020202020204" pitchFamily="34" charset="0"/>
                <a:ea typeface="Segoe UI" panose="020B0502040204020203" pitchFamily="34" charset="0"/>
                <a:cs typeface="Arial" panose="020B0604020202020204" pitchFamily="34" charset="0"/>
              </a:rPr>
              <a:t>Managed Analytics in AWS using Amazon ML, Cloudsearch, Kinesis, QuickSight etc. </a:t>
            </a:r>
          </a:p>
        </p:txBody>
      </p:sp>
      <p:sp>
        <p:nvSpPr>
          <p:cNvPr id="10" name="TextBox 9">
            <a:extLst>
              <a:ext uri="{FF2B5EF4-FFF2-40B4-BE49-F238E27FC236}">
                <a16:creationId xmlns:a16="http://schemas.microsoft.com/office/drawing/2014/main" id="{417F269B-4280-445B-BEFB-E3F98CC10527}"/>
              </a:ext>
            </a:extLst>
          </p:cNvPr>
          <p:cNvSpPr txBox="1"/>
          <p:nvPr/>
        </p:nvSpPr>
        <p:spPr>
          <a:xfrm>
            <a:off x="2411804" y="5300374"/>
            <a:ext cx="5150368" cy="1107996"/>
          </a:xfrm>
          <a:prstGeom prst="rect">
            <a:avLst/>
          </a:prstGeom>
          <a:noFill/>
        </p:spPr>
        <p:txBody>
          <a:bodyPr wrap="square" lIns="0" tIns="0" rIns="0" bIns="0" rtlCol="0">
            <a:spAutoFit/>
          </a:bodyPr>
          <a:lstStyle/>
          <a:p>
            <a:pPr marL="285750" indent="-285750">
              <a:buFont typeface="Wingdings" panose="05000000000000000000" pitchFamily="2" charset="2"/>
              <a:buChar char="§"/>
            </a:pPr>
            <a:r>
              <a:rPr lang="en-IN" sz="1200" dirty="0">
                <a:latin typeface="Arial" panose="020B0604020202020204" pitchFamily="34" charset="0"/>
                <a:ea typeface="Segoe UI" panose="020B0502040204020203" pitchFamily="34" charset="0"/>
                <a:cs typeface="Arial" panose="020B0604020202020204" pitchFamily="34" charset="0"/>
              </a:rPr>
              <a:t>Extensive experience in handling GCP products- AppScript, CloudSQL, Appmaker, Big Query etc. Deep Technical Capabilities to work in this platform</a:t>
            </a:r>
          </a:p>
          <a:p>
            <a:pPr marL="285750" indent="-285750">
              <a:buFont typeface="Wingdings" panose="05000000000000000000" pitchFamily="2" charset="2"/>
              <a:buChar char="§"/>
            </a:pPr>
            <a:r>
              <a:rPr lang="en-IN" sz="1200" dirty="0">
                <a:latin typeface="Arial" panose="020B0604020202020204" pitchFamily="34" charset="0"/>
                <a:ea typeface="Segoe UI" panose="020B0502040204020203" pitchFamily="34" charset="0"/>
                <a:cs typeface="Arial" panose="020B0604020202020204" pitchFamily="34" charset="0"/>
              </a:rPr>
              <a:t>Multiple solutions deployment experience for Google projects</a:t>
            </a:r>
          </a:p>
          <a:p>
            <a:pPr marL="285750" indent="-285750">
              <a:buFont typeface="Wingdings" panose="05000000000000000000" pitchFamily="2" charset="2"/>
              <a:buChar char="§"/>
            </a:pPr>
            <a:r>
              <a:rPr lang="en-IN" sz="1200" dirty="0">
                <a:latin typeface="Arial" panose="020B0604020202020204" pitchFamily="34" charset="0"/>
                <a:ea typeface="Segoe UI" panose="020B0502040204020203" pitchFamily="34" charset="0"/>
                <a:cs typeface="Arial" panose="020B0604020202020204" pitchFamily="34" charset="0"/>
              </a:rPr>
              <a:t>Managed Analytics in GCP using MapR, Cloud ML, Cloud dataflow, Google data studio, Cloud SQL</a:t>
            </a:r>
          </a:p>
        </p:txBody>
      </p:sp>
      <p:pic>
        <p:nvPicPr>
          <p:cNvPr id="11" name="Picture 4" descr="Image result for google cloud platform logo png">
            <a:extLst>
              <a:ext uri="{FF2B5EF4-FFF2-40B4-BE49-F238E27FC236}">
                <a16:creationId xmlns:a16="http://schemas.microsoft.com/office/drawing/2014/main" id="{58F56485-F0AC-42F7-9576-88BB3BD3FEE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86777" y="5348234"/>
            <a:ext cx="1638406" cy="101227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8CD5EEB7-E737-4639-AAC8-C0391E12D07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087932" y="3551444"/>
            <a:ext cx="1051521" cy="268454"/>
          </a:xfrm>
          <a:prstGeom prst="rect">
            <a:avLst/>
          </a:prstGeom>
        </p:spPr>
      </p:pic>
      <p:pic>
        <p:nvPicPr>
          <p:cNvPr id="14" name="Picture 13">
            <a:extLst>
              <a:ext uri="{FF2B5EF4-FFF2-40B4-BE49-F238E27FC236}">
                <a16:creationId xmlns:a16="http://schemas.microsoft.com/office/drawing/2014/main" id="{8F1AE55A-F811-4E4D-8912-A0298607ACA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599031" y="3551444"/>
            <a:ext cx="921595" cy="353725"/>
          </a:xfrm>
          <a:prstGeom prst="rect">
            <a:avLst/>
          </a:prstGeom>
        </p:spPr>
      </p:pic>
      <p:pic>
        <p:nvPicPr>
          <p:cNvPr id="15" name="Picture 22" descr="Image result for bmw logo transparent background">
            <a:extLst>
              <a:ext uri="{FF2B5EF4-FFF2-40B4-BE49-F238E27FC236}">
                <a16:creationId xmlns:a16="http://schemas.microsoft.com/office/drawing/2014/main" id="{7BB70940-2A6D-4924-B6CF-CFB5DFBFCC62}"/>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9023993" y="4088682"/>
            <a:ext cx="566866" cy="566866"/>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a:extLst>
              <a:ext uri="{FF2B5EF4-FFF2-40B4-BE49-F238E27FC236}">
                <a16:creationId xmlns:a16="http://schemas.microsoft.com/office/drawing/2014/main" id="{5D9C554D-733A-4CB4-AB79-5506AFDCBF82}"/>
              </a:ext>
            </a:extLst>
          </p:cNvPr>
          <p:cNvSpPr/>
          <p:nvPr/>
        </p:nvSpPr>
        <p:spPr>
          <a:xfrm>
            <a:off x="8635817" y="1042869"/>
            <a:ext cx="1560620" cy="377017"/>
          </a:xfrm>
          <a:prstGeom prst="rect">
            <a:avLst/>
          </a:prstGeom>
          <a:noFill/>
          <a:ln>
            <a:noFill/>
          </a:ln>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rgbClr val="44546A"/>
                </a:solidFill>
                <a:latin typeface="Arial" panose="020B0604020202020204" pitchFamily="34" charset="0"/>
                <a:cs typeface="Arial" panose="020B0604020202020204" pitchFamily="34" charset="0"/>
              </a:rPr>
              <a:t>Key Clients</a:t>
            </a:r>
          </a:p>
        </p:txBody>
      </p:sp>
      <p:pic>
        <p:nvPicPr>
          <p:cNvPr id="17" name="Picture 16">
            <a:extLst>
              <a:ext uri="{FF2B5EF4-FFF2-40B4-BE49-F238E27FC236}">
                <a16:creationId xmlns:a16="http://schemas.microsoft.com/office/drawing/2014/main" id="{6CA8DAFD-A18B-4B0C-9CE2-520B25310237}"/>
              </a:ext>
            </a:extLst>
          </p:cNvPr>
          <p:cNvPicPr>
            <a:picLocks noChangeAspect="1"/>
          </p:cNvPicPr>
          <p:nvPr/>
        </p:nvPicPr>
        <p:blipFill rotWithShape="1">
          <a:blip r:embed="rId8"/>
          <a:srcRect l="5584" t="11111" r="81135" b="83104"/>
          <a:stretch/>
        </p:blipFill>
        <p:spPr>
          <a:xfrm>
            <a:off x="7912795" y="5486101"/>
            <a:ext cx="1571568" cy="385069"/>
          </a:xfrm>
          <a:prstGeom prst="rect">
            <a:avLst/>
          </a:prstGeom>
        </p:spPr>
      </p:pic>
      <p:pic>
        <p:nvPicPr>
          <p:cNvPr id="18" name="Picture 17">
            <a:extLst>
              <a:ext uri="{FF2B5EF4-FFF2-40B4-BE49-F238E27FC236}">
                <a16:creationId xmlns:a16="http://schemas.microsoft.com/office/drawing/2014/main" id="{5DE3196C-E07A-44C7-9CF7-4D83E9743D50}"/>
              </a:ext>
            </a:extLst>
          </p:cNvPr>
          <p:cNvPicPr>
            <a:picLocks noChangeAspect="1"/>
          </p:cNvPicPr>
          <p:nvPr/>
        </p:nvPicPr>
        <p:blipFill rotWithShape="1">
          <a:blip r:embed="rId9"/>
          <a:srcRect l="4918" t="11111" r="86418" b="84306"/>
          <a:stretch/>
        </p:blipFill>
        <p:spPr>
          <a:xfrm>
            <a:off x="8712931" y="5911968"/>
            <a:ext cx="1453314" cy="432409"/>
          </a:xfrm>
          <a:prstGeom prst="rect">
            <a:avLst/>
          </a:prstGeom>
        </p:spPr>
      </p:pic>
      <p:pic>
        <p:nvPicPr>
          <p:cNvPr id="21" name="Picture 20">
            <a:extLst>
              <a:ext uri="{FF2B5EF4-FFF2-40B4-BE49-F238E27FC236}">
                <a16:creationId xmlns:a16="http://schemas.microsoft.com/office/drawing/2014/main" id="{78654346-3207-4EC4-8194-C2DF3E46FBC7}"/>
              </a:ext>
            </a:extLst>
          </p:cNvPr>
          <p:cNvPicPr>
            <a:picLocks noChangeAspect="1"/>
          </p:cNvPicPr>
          <p:nvPr/>
        </p:nvPicPr>
        <p:blipFill>
          <a:blip r:embed="rId10"/>
          <a:stretch>
            <a:fillRect/>
          </a:stretch>
        </p:blipFill>
        <p:spPr>
          <a:xfrm>
            <a:off x="9641256" y="5482045"/>
            <a:ext cx="1417996" cy="379464"/>
          </a:xfrm>
          <a:prstGeom prst="rect">
            <a:avLst/>
          </a:prstGeom>
        </p:spPr>
      </p:pic>
      <p:cxnSp>
        <p:nvCxnSpPr>
          <p:cNvPr id="22" name="Straight Arrow Connector 21">
            <a:extLst>
              <a:ext uri="{FF2B5EF4-FFF2-40B4-BE49-F238E27FC236}">
                <a16:creationId xmlns:a16="http://schemas.microsoft.com/office/drawing/2014/main" id="{CCF4320A-E35F-4BB5-89AD-1754A44A75A6}"/>
              </a:ext>
            </a:extLst>
          </p:cNvPr>
          <p:cNvCxnSpPr/>
          <p:nvPr/>
        </p:nvCxnSpPr>
        <p:spPr>
          <a:xfrm>
            <a:off x="521292" y="929145"/>
            <a:ext cx="7040880" cy="0"/>
          </a:xfrm>
          <a:prstGeom prst="straightConnector1">
            <a:avLst/>
          </a:prstGeom>
          <a:ln w="1270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1D9CAE1C-25A1-472C-831E-FABE84FC87CB}"/>
              </a:ext>
            </a:extLst>
          </p:cNvPr>
          <p:cNvCxnSpPr/>
          <p:nvPr/>
        </p:nvCxnSpPr>
        <p:spPr>
          <a:xfrm>
            <a:off x="521292" y="2821739"/>
            <a:ext cx="7132320" cy="0"/>
          </a:xfrm>
          <a:prstGeom prst="straightConnector1">
            <a:avLst/>
          </a:prstGeom>
          <a:ln w="1270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E36ED6A0-A32C-456A-B058-30E6F4B6DD08}"/>
              </a:ext>
            </a:extLst>
          </p:cNvPr>
          <p:cNvSpPr txBox="1"/>
          <p:nvPr/>
        </p:nvSpPr>
        <p:spPr>
          <a:xfrm>
            <a:off x="2411804" y="1286750"/>
            <a:ext cx="5616902" cy="1107996"/>
          </a:xfrm>
          <a:prstGeom prst="rect">
            <a:avLst/>
          </a:prstGeom>
          <a:noFill/>
        </p:spPr>
        <p:txBody>
          <a:bodyPr wrap="square" lIns="0" tIns="0" rIns="0" bIns="0" rtlCol="0">
            <a:spAutoFit/>
          </a:bodyPr>
          <a:lstStyle/>
          <a:p>
            <a:pPr marL="285750" indent="-285750">
              <a:buFont typeface="Wingdings" panose="05000000000000000000" pitchFamily="2" charset="2"/>
              <a:buChar char="§"/>
            </a:pPr>
            <a:r>
              <a:rPr lang="en-IN" sz="1200" dirty="0">
                <a:latin typeface="Arial" panose="020B0604020202020204" pitchFamily="34" charset="0"/>
                <a:ea typeface="Segoe UI" panose="020B0502040204020203" pitchFamily="34" charset="0"/>
                <a:cs typeface="Arial" panose="020B0604020202020204" pitchFamily="34" charset="0"/>
              </a:rPr>
              <a:t>LatentView is a </a:t>
            </a:r>
            <a:r>
              <a:rPr lang="en-IN" sz="1200" b="1" dirty="0">
                <a:latin typeface="Arial" panose="020B0604020202020204" pitchFamily="34" charset="0"/>
                <a:ea typeface="Segoe UI" panose="020B0502040204020203" pitchFamily="34" charset="0"/>
                <a:cs typeface="Arial" panose="020B0604020202020204" pitchFamily="34" charset="0"/>
              </a:rPr>
              <a:t>Microsoft Gold Analytics Partner</a:t>
            </a:r>
          </a:p>
          <a:p>
            <a:pPr marL="285750" indent="-285750">
              <a:buFont typeface="Wingdings" panose="05000000000000000000" pitchFamily="2" charset="2"/>
              <a:buChar char="§"/>
            </a:pPr>
            <a:r>
              <a:rPr lang="en-IN" sz="1200" b="1" dirty="0">
                <a:latin typeface="Arial" panose="020B0604020202020204" pitchFamily="34" charset="0"/>
                <a:ea typeface="Segoe UI" panose="020B0502040204020203" pitchFamily="34" charset="0"/>
                <a:cs typeface="Arial" panose="020B0604020202020204" pitchFamily="34" charset="0"/>
              </a:rPr>
              <a:t>Model Automation Framework </a:t>
            </a:r>
            <a:r>
              <a:rPr lang="en-IN" sz="1200" dirty="0">
                <a:latin typeface="Arial" panose="020B0604020202020204" pitchFamily="34" charset="0"/>
                <a:ea typeface="Segoe UI" panose="020B0502040204020203" pitchFamily="34" charset="0"/>
                <a:cs typeface="Arial" panose="020B0604020202020204" pitchFamily="34" charset="0"/>
              </a:rPr>
              <a:t>– LatentView scalable ML solution built in Azure hosted on Microsoft Appsource (</a:t>
            </a:r>
            <a:r>
              <a:rPr lang="en-IN" sz="1200" dirty="0">
                <a:latin typeface="Arial" panose="020B0604020202020204" pitchFamily="34" charset="0"/>
                <a:ea typeface="Segoe UI" panose="020B0502040204020203" pitchFamily="34" charset="0"/>
                <a:cs typeface="Arial" panose="020B0604020202020204" pitchFamily="34" charset="0"/>
                <a:hlinkClick r:id="rId11"/>
              </a:rPr>
              <a:t>link</a:t>
            </a:r>
            <a:r>
              <a:rPr lang="en-IN" sz="1200" dirty="0">
                <a:latin typeface="Arial" panose="020B0604020202020204" pitchFamily="34" charset="0"/>
                <a:ea typeface="Segoe UI" panose="020B0502040204020203" pitchFamily="34" charset="0"/>
                <a:cs typeface="Arial" panose="020B0604020202020204" pitchFamily="34" charset="0"/>
              </a:rPr>
              <a:t>)</a:t>
            </a:r>
          </a:p>
          <a:p>
            <a:pPr marL="285750" indent="-285750">
              <a:buFont typeface="Wingdings" panose="05000000000000000000" pitchFamily="2" charset="2"/>
              <a:buChar char="§"/>
            </a:pPr>
            <a:r>
              <a:rPr lang="en-IN" sz="1200" dirty="0">
                <a:latin typeface="Arial" panose="020B0604020202020204" pitchFamily="34" charset="0"/>
                <a:ea typeface="Segoe UI" panose="020B0502040204020203" pitchFamily="34" charset="0"/>
                <a:cs typeface="Arial" panose="020B0604020202020204" pitchFamily="34" charset="0"/>
              </a:rPr>
              <a:t>Key Participants of </a:t>
            </a:r>
            <a:r>
              <a:rPr lang="en-IN" sz="1200" b="1" i="1" dirty="0">
                <a:latin typeface="Arial" panose="020B0604020202020204" pitchFamily="34" charset="0"/>
                <a:ea typeface="Segoe UI" panose="020B0502040204020203" pitchFamily="34" charset="0"/>
                <a:cs typeface="Arial" panose="020B0604020202020204" pitchFamily="34" charset="0"/>
              </a:rPr>
              <a:t>MS Tech-ED 2014, Azure Training</a:t>
            </a:r>
          </a:p>
          <a:p>
            <a:pPr marL="285750" indent="-285750">
              <a:buFont typeface="Wingdings" panose="05000000000000000000" pitchFamily="2" charset="2"/>
              <a:buChar char="§"/>
            </a:pPr>
            <a:r>
              <a:rPr lang="en-IN" sz="1200" dirty="0">
                <a:latin typeface="Arial" panose="020B0604020202020204" pitchFamily="34" charset="0"/>
                <a:ea typeface="Segoe UI" panose="020B0502040204020203" pitchFamily="34" charset="0"/>
                <a:cs typeface="Arial" panose="020B0604020202020204" pitchFamily="34" charset="0"/>
              </a:rPr>
              <a:t>Managed Analytics in Azure using AzureML, PowerBI, Azure data factory, Azure Search, Azure data lake analytics etc. </a:t>
            </a:r>
          </a:p>
        </p:txBody>
      </p:sp>
      <p:pic>
        <p:nvPicPr>
          <p:cNvPr id="25" name="Picture 24">
            <a:extLst>
              <a:ext uri="{FF2B5EF4-FFF2-40B4-BE49-F238E27FC236}">
                <a16:creationId xmlns:a16="http://schemas.microsoft.com/office/drawing/2014/main" id="{2CE6B518-DB74-4A50-A654-286EB3893605}"/>
              </a:ext>
            </a:extLst>
          </p:cNvPr>
          <p:cNvPicPr>
            <a:picLocks noChangeAspect="1"/>
          </p:cNvPicPr>
          <p:nvPr/>
        </p:nvPicPr>
        <p:blipFill rotWithShape="1">
          <a:blip r:embed="rId12"/>
          <a:srcRect l="4917" t="27822" r="81136" b="58864"/>
          <a:stretch/>
        </p:blipFill>
        <p:spPr>
          <a:xfrm>
            <a:off x="8148252" y="1825729"/>
            <a:ext cx="875741" cy="470289"/>
          </a:xfrm>
          <a:prstGeom prst="rect">
            <a:avLst/>
          </a:prstGeom>
        </p:spPr>
      </p:pic>
      <p:pic>
        <p:nvPicPr>
          <p:cNvPr id="26" name="Picture 25">
            <a:extLst>
              <a:ext uri="{FF2B5EF4-FFF2-40B4-BE49-F238E27FC236}">
                <a16:creationId xmlns:a16="http://schemas.microsoft.com/office/drawing/2014/main" id="{68BB1BF9-318F-4AA6-803A-D637F03AD600}"/>
              </a:ext>
            </a:extLst>
          </p:cNvPr>
          <p:cNvPicPr>
            <a:picLocks noChangeAspect="1"/>
          </p:cNvPicPr>
          <p:nvPr/>
        </p:nvPicPr>
        <p:blipFill>
          <a:blip r:embed="rId13"/>
          <a:stretch>
            <a:fillRect/>
          </a:stretch>
        </p:blipFill>
        <p:spPr>
          <a:xfrm>
            <a:off x="9259450" y="1735219"/>
            <a:ext cx="1504579" cy="578684"/>
          </a:xfrm>
          <a:prstGeom prst="rect">
            <a:avLst/>
          </a:prstGeom>
        </p:spPr>
      </p:pic>
      <p:pic>
        <p:nvPicPr>
          <p:cNvPr id="27" name="Picture 2" descr="Image result for microsoft azure site:microsoft.com">
            <a:extLst>
              <a:ext uri="{FF2B5EF4-FFF2-40B4-BE49-F238E27FC236}">
                <a16:creationId xmlns:a16="http://schemas.microsoft.com/office/drawing/2014/main" id="{A9C7F2BD-62D6-44C5-8E51-5F65E16E7DC2}"/>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633690" y="1253578"/>
            <a:ext cx="1657462" cy="11839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87906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49BF8-C1F4-44B4-9BFB-9CA4233E7AD8}"/>
              </a:ext>
            </a:extLst>
          </p:cNvPr>
          <p:cNvSpPr>
            <a:spLocks noGrp="1"/>
          </p:cNvSpPr>
          <p:nvPr>
            <p:ph type="title"/>
          </p:nvPr>
        </p:nvSpPr>
        <p:spPr/>
        <p:txBody>
          <a:bodyPr/>
          <a:lstStyle/>
          <a:p>
            <a:r>
              <a:rPr lang="en-US" dirty="0"/>
              <a:t>Iterative Framework</a:t>
            </a:r>
          </a:p>
        </p:txBody>
      </p:sp>
      <p:grpSp>
        <p:nvGrpSpPr>
          <p:cNvPr id="6" name="Group 5">
            <a:extLst>
              <a:ext uri="{FF2B5EF4-FFF2-40B4-BE49-F238E27FC236}">
                <a16:creationId xmlns:a16="http://schemas.microsoft.com/office/drawing/2014/main" id="{84EC401F-0FB4-4C96-99E6-D3500BFCCE41}"/>
              </a:ext>
            </a:extLst>
          </p:cNvPr>
          <p:cNvGrpSpPr/>
          <p:nvPr/>
        </p:nvGrpSpPr>
        <p:grpSpPr>
          <a:xfrm>
            <a:off x="4049322" y="3029963"/>
            <a:ext cx="3999793" cy="1963636"/>
            <a:chOff x="5413858" y="1450616"/>
            <a:chExt cx="3399982" cy="2036571"/>
          </a:xfrm>
          <a:noFill/>
        </p:grpSpPr>
        <p:sp>
          <p:nvSpPr>
            <p:cNvPr id="7" name="Oval 6">
              <a:extLst>
                <a:ext uri="{FF2B5EF4-FFF2-40B4-BE49-F238E27FC236}">
                  <a16:creationId xmlns:a16="http://schemas.microsoft.com/office/drawing/2014/main" id="{DC635F09-2C4A-4DD4-B54A-9A89BF5DC8C3}"/>
                </a:ext>
              </a:extLst>
            </p:cNvPr>
            <p:cNvSpPr/>
            <p:nvPr/>
          </p:nvSpPr>
          <p:spPr>
            <a:xfrm>
              <a:off x="5446258" y="1450616"/>
              <a:ext cx="3338335" cy="2036571"/>
            </a:xfrm>
            <a:prstGeom prst="ellipse">
              <a:avLst/>
            </a:prstGeom>
            <a:grpFill/>
            <a:ln w="12700">
              <a:solidFill>
                <a:schemeClr val="accent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FFFF"/>
                </a:solidFill>
                <a:latin typeface="Arial" panose="020B0604020202020204" pitchFamily="34" charset="0"/>
                <a:cs typeface="Arial" panose="020B0604020202020204" pitchFamily="34" charset="0"/>
              </a:endParaRPr>
            </a:p>
          </p:txBody>
        </p:sp>
        <p:sp>
          <p:nvSpPr>
            <p:cNvPr id="8" name="Flowchart: Merge 7">
              <a:extLst>
                <a:ext uri="{FF2B5EF4-FFF2-40B4-BE49-F238E27FC236}">
                  <a16:creationId xmlns:a16="http://schemas.microsoft.com/office/drawing/2014/main" id="{CF80342E-CE51-49B4-8339-624B5B561216}"/>
                </a:ext>
              </a:extLst>
            </p:cNvPr>
            <p:cNvSpPr/>
            <p:nvPr/>
          </p:nvSpPr>
          <p:spPr>
            <a:xfrm rot="10800000">
              <a:off x="5413858" y="2463501"/>
              <a:ext cx="64800" cy="64800"/>
            </a:xfrm>
            <a:prstGeom prst="flowChartMerge">
              <a:avLst/>
            </a:prstGeom>
            <a:grpFill/>
            <a:ln w="31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rgbClr val="FFFFFF"/>
                </a:solidFill>
                <a:latin typeface="Arial" panose="020B0604020202020204" pitchFamily="34" charset="0"/>
                <a:cs typeface="Arial" panose="020B0604020202020204" pitchFamily="34" charset="0"/>
              </a:endParaRPr>
            </a:p>
          </p:txBody>
        </p:sp>
        <p:sp>
          <p:nvSpPr>
            <p:cNvPr id="9" name="Flowchart: Merge 8">
              <a:extLst>
                <a:ext uri="{FF2B5EF4-FFF2-40B4-BE49-F238E27FC236}">
                  <a16:creationId xmlns:a16="http://schemas.microsoft.com/office/drawing/2014/main" id="{820BB2E7-CFAA-4624-B015-02316BC61D67}"/>
                </a:ext>
              </a:extLst>
            </p:cNvPr>
            <p:cNvSpPr/>
            <p:nvPr/>
          </p:nvSpPr>
          <p:spPr>
            <a:xfrm>
              <a:off x="8749040" y="2463502"/>
              <a:ext cx="64800" cy="64800"/>
            </a:xfrm>
            <a:prstGeom prst="flowChartMerge">
              <a:avLst/>
            </a:prstGeom>
            <a:grpFill/>
            <a:ln w="31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FFFF"/>
                </a:solidFill>
                <a:latin typeface="Arial" panose="020B0604020202020204" pitchFamily="34" charset="0"/>
                <a:cs typeface="Arial" panose="020B0604020202020204" pitchFamily="34" charset="0"/>
              </a:endParaRPr>
            </a:p>
          </p:txBody>
        </p:sp>
      </p:grpSp>
      <p:grpSp>
        <p:nvGrpSpPr>
          <p:cNvPr id="10" name="Group 9">
            <a:extLst>
              <a:ext uri="{FF2B5EF4-FFF2-40B4-BE49-F238E27FC236}">
                <a16:creationId xmlns:a16="http://schemas.microsoft.com/office/drawing/2014/main" id="{BC0F27EB-F9D6-43BD-A6A7-E7C3272CBAFC}"/>
              </a:ext>
            </a:extLst>
          </p:cNvPr>
          <p:cNvGrpSpPr/>
          <p:nvPr/>
        </p:nvGrpSpPr>
        <p:grpSpPr>
          <a:xfrm>
            <a:off x="3478373" y="3029963"/>
            <a:ext cx="5250561" cy="2618182"/>
            <a:chOff x="5744999" y="1302949"/>
            <a:chExt cx="2440801" cy="2376000"/>
          </a:xfrm>
          <a:noFill/>
        </p:grpSpPr>
        <p:sp>
          <p:nvSpPr>
            <p:cNvPr id="11" name="Oval 10">
              <a:extLst>
                <a:ext uri="{FF2B5EF4-FFF2-40B4-BE49-F238E27FC236}">
                  <a16:creationId xmlns:a16="http://schemas.microsoft.com/office/drawing/2014/main" id="{2BD0DEA1-E6C8-4C8A-ABA7-1CFAE0FC115F}"/>
                </a:ext>
              </a:extLst>
            </p:cNvPr>
            <p:cNvSpPr/>
            <p:nvPr/>
          </p:nvSpPr>
          <p:spPr>
            <a:xfrm>
              <a:off x="5777400" y="1302949"/>
              <a:ext cx="2376000" cy="2376000"/>
            </a:xfrm>
            <a:prstGeom prst="ellipse">
              <a:avLst/>
            </a:prstGeom>
            <a:grpFill/>
            <a:ln w="12700">
              <a:solidFill>
                <a:schemeClr val="accent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FFFF"/>
                </a:solidFill>
                <a:latin typeface="Arial" panose="020B0604020202020204" pitchFamily="34" charset="0"/>
                <a:cs typeface="Arial" panose="020B0604020202020204" pitchFamily="34" charset="0"/>
              </a:endParaRPr>
            </a:p>
          </p:txBody>
        </p:sp>
        <p:sp>
          <p:nvSpPr>
            <p:cNvPr id="12" name="Flowchart: Merge 11">
              <a:extLst>
                <a:ext uri="{FF2B5EF4-FFF2-40B4-BE49-F238E27FC236}">
                  <a16:creationId xmlns:a16="http://schemas.microsoft.com/office/drawing/2014/main" id="{8E3837B0-5C6D-45F1-9CE4-15D299A7176F}"/>
                </a:ext>
              </a:extLst>
            </p:cNvPr>
            <p:cNvSpPr/>
            <p:nvPr/>
          </p:nvSpPr>
          <p:spPr>
            <a:xfrm rot="10800000">
              <a:off x="5744999" y="2438400"/>
              <a:ext cx="64800" cy="64800"/>
            </a:xfrm>
            <a:prstGeom prst="flowChartMerge">
              <a:avLst/>
            </a:prstGeom>
            <a:grpFill/>
            <a:ln w="31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FFFF"/>
                </a:solidFill>
                <a:latin typeface="Arial" panose="020B0604020202020204" pitchFamily="34" charset="0"/>
                <a:cs typeface="Arial" panose="020B0604020202020204" pitchFamily="34" charset="0"/>
              </a:endParaRPr>
            </a:p>
          </p:txBody>
        </p:sp>
        <p:sp>
          <p:nvSpPr>
            <p:cNvPr id="13" name="Flowchart: Merge 12">
              <a:extLst>
                <a:ext uri="{FF2B5EF4-FFF2-40B4-BE49-F238E27FC236}">
                  <a16:creationId xmlns:a16="http://schemas.microsoft.com/office/drawing/2014/main" id="{E725961C-9AC6-4083-B266-F66A2E8FF488}"/>
                </a:ext>
              </a:extLst>
            </p:cNvPr>
            <p:cNvSpPr/>
            <p:nvPr/>
          </p:nvSpPr>
          <p:spPr>
            <a:xfrm rot="10800000" flipV="1">
              <a:off x="8121000" y="2394259"/>
              <a:ext cx="64800" cy="64800"/>
            </a:xfrm>
            <a:prstGeom prst="flowChartMerge">
              <a:avLst/>
            </a:prstGeom>
            <a:grpFill/>
            <a:ln w="31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FFFF"/>
                </a:solidFill>
                <a:latin typeface="Arial" panose="020B0604020202020204" pitchFamily="34" charset="0"/>
                <a:cs typeface="Arial" panose="020B0604020202020204" pitchFamily="34" charset="0"/>
              </a:endParaRPr>
            </a:p>
          </p:txBody>
        </p:sp>
      </p:grpSp>
      <p:grpSp>
        <p:nvGrpSpPr>
          <p:cNvPr id="14" name="Group 13">
            <a:extLst>
              <a:ext uri="{FF2B5EF4-FFF2-40B4-BE49-F238E27FC236}">
                <a16:creationId xmlns:a16="http://schemas.microsoft.com/office/drawing/2014/main" id="{E1C77745-E88A-41F5-B4D5-003103F697D3}"/>
              </a:ext>
            </a:extLst>
          </p:cNvPr>
          <p:cNvGrpSpPr/>
          <p:nvPr/>
        </p:nvGrpSpPr>
        <p:grpSpPr>
          <a:xfrm>
            <a:off x="2814953" y="3029963"/>
            <a:ext cx="6563201" cy="3272727"/>
            <a:chOff x="5744999" y="1302949"/>
            <a:chExt cx="2440801" cy="2376000"/>
          </a:xfrm>
          <a:noFill/>
        </p:grpSpPr>
        <p:sp>
          <p:nvSpPr>
            <p:cNvPr id="15" name="Oval 14">
              <a:extLst>
                <a:ext uri="{FF2B5EF4-FFF2-40B4-BE49-F238E27FC236}">
                  <a16:creationId xmlns:a16="http://schemas.microsoft.com/office/drawing/2014/main" id="{6ADACC88-C3FA-4E8D-9A19-CF53AAE03A22}"/>
                </a:ext>
              </a:extLst>
            </p:cNvPr>
            <p:cNvSpPr/>
            <p:nvPr/>
          </p:nvSpPr>
          <p:spPr>
            <a:xfrm>
              <a:off x="5777400" y="1302949"/>
              <a:ext cx="2376000" cy="2376000"/>
            </a:xfrm>
            <a:prstGeom prst="ellipse">
              <a:avLst/>
            </a:prstGeom>
            <a:grpFill/>
            <a:ln w="12700">
              <a:solidFill>
                <a:schemeClr val="accent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FFFF"/>
                </a:solidFill>
                <a:latin typeface="Arial" panose="020B0604020202020204" pitchFamily="34" charset="0"/>
                <a:cs typeface="Arial" panose="020B0604020202020204" pitchFamily="34" charset="0"/>
              </a:endParaRPr>
            </a:p>
          </p:txBody>
        </p:sp>
        <p:sp>
          <p:nvSpPr>
            <p:cNvPr id="16" name="Flowchart: Merge 15">
              <a:extLst>
                <a:ext uri="{FF2B5EF4-FFF2-40B4-BE49-F238E27FC236}">
                  <a16:creationId xmlns:a16="http://schemas.microsoft.com/office/drawing/2014/main" id="{528EA264-FF4B-48F5-B5AF-A408A23236F4}"/>
                </a:ext>
              </a:extLst>
            </p:cNvPr>
            <p:cNvSpPr/>
            <p:nvPr/>
          </p:nvSpPr>
          <p:spPr>
            <a:xfrm rot="10800000">
              <a:off x="5744999" y="2438400"/>
              <a:ext cx="64800" cy="64800"/>
            </a:xfrm>
            <a:prstGeom prst="flowChartMerge">
              <a:avLst/>
            </a:prstGeom>
            <a:grpFill/>
            <a:ln w="31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FFFF"/>
                </a:solidFill>
                <a:latin typeface="Arial" panose="020B0604020202020204" pitchFamily="34" charset="0"/>
                <a:cs typeface="Arial" panose="020B0604020202020204" pitchFamily="34" charset="0"/>
              </a:endParaRPr>
            </a:p>
          </p:txBody>
        </p:sp>
        <p:sp>
          <p:nvSpPr>
            <p:cNvPr id="17" name="Flowchart: Merge 16">
              <a:extLst>
                <a:ext uri="{FF2B5EF4-FFF2-40B4-BE49-F238E27FC236}">
                  <a16:creationId xmlns:a16="http://schemas.microsoft.com/office/drawing/2014/main" id="{DA44C96D-5471-4F48-A38A-02BEDA647D29}"/>
                </a:ext>
              </a:extLst>
            </p:cNvPr>
            <p:cNvSpPr/>
            <p:nvPr/>
          </p:nvSpPr>
          <p:spPr>
            <a:xfrm rot="10800000" flipV="1">
              <a:off x="8121000" y="2432911"/>
              <a:ext cx="64800" cy="64800"/>
            </a:xfrm>
            <a:prstGeom prst="flowChartMerge">
              <a:avLst/>
            </a:prstGeom>
            <a:grpFill/>
            <a:ln w="31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FFFF"/>
                </a:solidFill>
                <a:latin typeface="Arial" panose="020B0604020202020204" pitchFamily="34" charset="0"/>
                <a:cs typeface="Arial" panose="020B0604020202020204" pitchFamily="34" charset="0"/>
              </a:endParaRPr>
            </a:p>
          </p:txBody>
        </p:sp>
      </p:grpSp>
      <p:sp>
        <p:nvSpPr>
          <p:cNvPr id="18" name="Rectangle 17">
            <a:extLst>
              <a:ext uri="{FF2B5EF4-FFF2-40B4-BE49-F238E27FC236}">
                <a16:creationId xmlns:a16="http://schemas.microsoft.com/office/drawing/2014/main" id="{F7E9E94D-9301-4C80-AF36-13A83BD3271E}"/>
              </a:ext>
            </a:extLst>
          </p:cNvPr>
          <p:cNvSpPr/>
          <p:nvPr/>
        </p:nvSpPr>
        <p:spPr>
          <a:xfrm>
            <a:off x="5710245" y="2847055"/>
            <a:ext cx="935662" cy="2281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Arial" panose="020B0604020202020204" pitchFamily="34" charset="0"/>
              <a:cs typeface="Arial" panose="020B0604020202020204" pitchFamily="34" charset="0"/>
            </a:endParaRPr>
          </a:p>
        </p:txBody>
      </p:sp>
      <p:sp>
        <p:nvSpPr>
          <p:cNvPr id="20" name="Oval 19">
            <a:extLst>
              <a:ext uri="{FF2B5EF4-FFF2-40B4-BE49-F238E27FC236}">
                <a16:creationId xmlns:a16="http://schemas.microsoft.com/office/drawing/2014/main" id="{2D169872-1C97-40DB-A7DB-387CF53BC840}"/>
              </a:ext>
            </a:extLst>
          </p:cNvPr>
          <p:cNvSpPr/>
          <p:nvPr/>
        </p:nvSpPr>
        <p:spPr>
          <a:xfrm>
            <a:off x="5341311" y="987961"/>
            <a:ext cx="1636364" cy="1145455"/>
          </a:xfrm>
          <a:prstGeom prst="ellipse">
            <a:avLst/>
          </a:prstGeom>
          <a:solidFill>
            <a:schemeClr val="accent2">
              <a:lumMod val="20000"/>
              <a:lumOff val="80000"/>
            </a:schemeClr>
          </a:solidFill>
          <a:ln w="12700">
            <a:solidFill>
              <a:schemeClr val="accent2">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FFFF"/>
              </a:solidFill>
              <a:latin typeface="Arial" panose="020B0604020202020204" pitchFamily="34" charset="0"/>
              <a:cs typeface="Arial" panose="020B0604020202020204" pitchFamily="34" charset="0"/>
            </a:endParaRPr>
          </a:p>
        </p:txBody>
      </p:sp>
      <p:sp>
        <p:nvSpPr>
          <p:cNvPr id="21" name="Text Box 20">
            <a:extLst>
              <a:ext uri="{FF2B5EF4-FFF2-40B4-BE49-F238E27FC236}">
                <a16:creationId xmlns:a16="http://schemas.microsoft.com/office/drawing/2014/main" id="{C1469D59-BC77-4874-9A9F-07785AEDCE1B}"/>
              </a:ext>
            </a:extLst>
          </p:cNvPr>
          <p:cNvSpPr txBox="1">
            <a:spLocks noChangeArrowheads="1"/>
          </p:cNvSpPr>
          <p:nvPr/>
        </p:nvSpPr>
        <p:spPr bwMode="ltGray">
          <a:xfrm>
            <a:off x="5062832" y="825077"/>
            <a:ext cx="2197620" cy="276999"/>
          </a:xfrm>
          <a:prstGeom prst="rect">
            <a:avLst/>
          </a:prstGeom>
          <a:solidFill>
            <a:schemeClr val="bg1"/>
          </a:solidFill>
          <a:ln w="9525" cap="flat" cmpd="sng" algn="ctr">
            <a:solidFill>
              <a:schemeClr val="bg1">
                <a:lumMod val="65000"/>
              </a:schemeClr>
            </a:solidFill>
            <a:prstDash val="solid"/>
          </a:ln>
          <a:effectLst/>
        </p:spPr>
        <p:txBody>
          <a:bodyPr wrap="square">
            <a:spAutoFit/>
          </a:bodyPr>
          <a:lstStyle>
            <a:lvl1pPr eaLnBrk="0" hangingPunct="0">
              <a:defRPr sz="2000">
                <a:solidFill>
                  <a:schemeClr val="tx1"/>
                </a:solidFill>
                <a:latin typeface="Calibri" panose="020F0502020204030204" pitchFamily="34" charset="0"/>
              </a:defRPr>
            </a:lvl1pPr>
            <a:lvl2pPr marL="742950" indent="-285750" eaLnBrk="0" hangingPunct="0">
              <a:defRPr sz="2000">
                <a:solidFill>
                  <a:schemeClr val="tx1"/>
                </a:solidFill>
                <a:latin typeface="Calibri" panose="020F0502020204030204" pitchFamily="34" charset="0"/>
              </a:defRPr>
            </a:lvl2pPr>
            <a:lvl3pPr marL="1143000" indent="-228600" eaLnBrk="0" hangingPunct="0">
              <a:defRPr sz="2000">
                <a:solidFill>
                  <a:schemeClr val="tx1"/>
                </a:solidFill>
                <a:latin typeface="Calibri" panose="020F0502020204030204" pitchFamily="34" charset="0"/>
              </a:defRPr>
            </a:lvl3pPr>
            <a:lvl4pPr marL="1600200" indent="-228600" eaLnBrk="0" hangingPunct="0">
              <a:defRPr sz="2000">
                <a:solidFill>
                  <a:schemeClr val="tx1"/>
                </a:solidFill>
                <a:latin typeface="Calibri" panose="020F0502020204030204" pitchFamily="34" charset="0"/>
              </a:defRPr>
            </a:lvl4pPr>
            <a:lvl5pPr marL="2057400" indent="-228600" eaLnBrk="0" hangingPunct="0">
              <a:defRPr sz="2000">
                <a:solidFill>
                  <a:schemeClr val="tx1"/>
                </a:solidFill>
                <a:latin typeface="Calibri" panose="020F0502020204030204" pitchFamily="34" charset="0"/>
              </a:defRPr>
            </a:lvl5pPr>
            <a:lvl6pPr marL="2514600" indent="-228600" eaLnBrk="0" fontAlgn="base" hangingPunct="0">
              <a:spcBef>
                <a:spcPct val="0"/>
              </a:spcBef>
              <a:spcAft>
                <a:spcPct val="0"/>
              </a:spcAft>
              <a:defRPr sz="2000">
                <a:solidFill>
                  <a:schemeClr val="tx1"/>
                </a:solidFill>
                <a:latin typeface="Calibri" panose="020F0502020204030204" pitchFamily="34" charset="0"/>
              </a:defRPr>
            </a:lvl6pPr>
            <a:lvl7pPr marL="2971800" indent="-228600" eaLnBrk="0" fontAlgn="base" hangingPunct="0">
              <a:spcBef>
                <a:spcPct val="0"/>
              </a:spcBef>
              <a:spcAft>
                <a:spcPct val="0"/>
              </a:spcAft>
              <a:defRPr sz="2000">
                <a:solidFill>
                  <a:schemeClr val="tx1"/>
                </a:solidFill>
                <a:latin typeface="Calibri" panose="020F0502020204030204" pitchFamily="34" charset="0"/>
              </a:defRPr>
            </a:lvl7pPr>
            <a:lvl8pPr marL="3429000" indent="-228600" eaLnBrk="0" fontAlgn="base" hangingPunct="0">
              <a:spcBef>
                <a:spcPct val="0"/>
              </a:spcBef>
              <a:spcAft>
                <a:spcPct val="0"/>
              </a:spcAft>
              <a:defRPr sz="2000">
                <a:solidFill>
                  <a:schemeClr val="tx1"/>
                </a:solidFill>
                <a:latin typeface="Calibri" panose="020F0502020204030204" pitchFamily="34" charset="0"/>
              </a:defRPr>
            </a:lvl8pPr>
            <a:lvl9pPr marL="3886200" indent="-228600" eaLnBrk="0" fontAlgn="base" hangingPunct="0">
              <a:spcBef>
                <a:spcPct val="0"/>
              </a:spcBef>
              <a:spcAft>
                <a:spcPct val="0"/>
              </a:spcAft>
              <a:defRPr sz="2000">
                <a:solidFill>
                  <a:schemeClr val="tx1"/>
                </a:solidFill>
                <a:latin typeface="Calibri" panose="020F0502020204030204" pitchFamily="34" charset="0"/>
              </a:defRPr>
            </a:lvl9pPr>
          </a:lstStyle>
          <a:p>
            <a:pPr algn="ctr" eaLnBrk="1" hangingPunct="1">
              <a:defRPr/>
            </a:pPr>
            <a:r>
              <a:rPr lang="en-US" sz="1200" kern="0" dirty="0">
                <a:solidFill>
                  <a:srgbClr val="000000"/>
                </a:solidFill>
                <a:latin typeface="Arial" panose="020B0604020202020204" pitchFamily="34" charset="0"/>
                <a:cs typeface="Arial" panose="020B0604020202020204" pitchFamily="34" charset="0"/>
              </a:rPr>
              <a:t>1. Business Understanding</a:t>
            </a:r>
          </a:p>
        </p:txBody>
      </p:sp>
      <p:sp>
        <p:nvSpPr>
          <p:cNvPr id="22" name="Text Box 20">
            <a:extLst>
              <a:ext uri="{FF2B5EF4-FFF2-40B4-BE49-F238E27FC236}">
                <a16:creationId xmlns:a16="http://schemas.microsoft.com/office/drawing/2014/main" id="{FADBA309-1B66-420A-A6C2-976F4906983C}"/>
              </a:ext>
            </a:extLst>
          </p:cNvPr>
          <p:cNvSpPr txBox="1">
            <a:spLocks noChangeArrowheads="1"/>
          </p:cNvSpPr>
          <p:nvPr/>
        </p:nvSpPr>
        <p:spPr bwMode="ltGray">
          <a:xfrm>
            <a:off x="6342750" y="1535847"/>
            <a:ext cx="1932067" cy="276999"/>
          </a:xfrm>
          <a:prstGeom prst="rect">
            <a:avLst/>
          </a:prstGeom>
          <a:solidFill>
            <a:schemeClr val="bg1"/>
          </a:solidFill>
          <a:ln w="9525" cap="flat" cmpd="sng" algn="ctr">
            <a:solidFill>
              <a:schemeClr val="bg1">
                <a:lumMod val="65000"/>
              </a:schemeClr>
            </a:solidFill>
            <a:prstDash val="solid"/>
          </a:ln>
          <a:effectLst/>
        </p:spPr>
        <p:txBody>
          <a:bodyPr wrap="square">
            <a:spAutoFit/>
          </a:bodyPr>
          <a:lstStyle>
            <a:lvl1pPr eaLnBrk="0" hangingPunct="0">
              <a:defRPr sz="2000">
                <a:solidFill>
                  <a:schemeClr val="tx1"/>
                </a:solidFill>
                <a:latin typeface="Calibri" panose="020F0502020204030204" pitchFamily="34" charset="0"/>
              </a:defRPr>
            </a:lvl1pPr>
            <a:lvl2pPr marL="742950" indent="-285750" eaLnBrk="0" hangingPunct="0">
              <a:defRPr sz="2000">
                <a:solidFill>
                  <a:schemeClr val="tx1"/>
                </a:solidFill>
                <a:latin typeface="Calibri" panose="020F0502020204030204" pitchFamily="34" charset="0"/>
              </a:defRPr>
            </a:lvl2pPr>
            <a:lvl3pPr marL="1143000" indent="-228600" eaLnBrk="0" hangingPunct="0">
              <a:defRPr sz="2000">
                <a:solidFill>
                  <a:schemeClr val="tx1"/>
                </a:solidFill>
                <a:latin typeface="Calibri" panose="020F0502020204030204" pitchFamily="34" charset="0"/>
              </a:defRPr>
            </a:lvl3pPr>
            <a:lvl4pPr marL="1600200" indent="-228600" eaLnBrk="0" hangingPunct="0">
              <a:defRPr sz="2000">
                <a:solidFill>
                  <a:schemeClr val="tx1"/>
                </a:solidFill>
                <a:latin typeface="Calibri" panose="020F0502020204030204" pitchFamily="34" charset="0"/>
              </a:defRPr>
            </a:lvl4pPr>
            <a:lvl5pPr marL="2057400" indent="-228600" eaLnBrk="0" hangingPunct="0">
              <a:defRPr sz="2000">
                <a:solidFill>
                  <a:schemeClr val="tx1"/>
                </a:solidFill>
                <a:latin typeface="Calibri" panose="020F0502020204030204" pitchFamily="34" charset="0"/>
              </a:defRPr>
            </a:lvl5pPr>
            <a:lvl6pPr marL="2514600" indent="-228600" eaLnBrk="0" fontAlgn="base" hangingPunct="0">
              <a:spcBef>
                <a:spcPct val="0"/>
              </a:spcBef>
              <a:spcAft>
                <a:spcPct val="0"/>
              </a:spcAft>
              <a:defRPr sz="2000">
                <a:solidFill>
                  <a:schemeClr val="tx1"/>
                </a:solidFill>
                <a:latin typeface="Calibri" panose="020F0502020204030204" pitchFamily="34" charset="0"/>
              </a:defRPr>
            </a:lvl6pPr>
            <a:lvl7pPr marL="2971800" indent="-228600" eaLnBrk="0" fontAlgn="base" hangingPunct="0">
              <a:spcBef>
                <a:spcPct val="0"/>
              </a:spcBef>
              <a:spcAft>
                <a:spcPct val="0"/>
              </a:spcAft>
              <a:defRPr sz="2000">
                <a:solidFill>
                  <a:schemeClr val="tx1"/>
                </a:solidFill>
                <a:latin typeface="Calibri" panose="020F0502020204030204" pitchFamily="34" charset="0"/>
              </a:defRPr>
            </a:lvl7pPr>
            <a:lvl8pPr marL="3429000" indent="-228600" eaLnBrk="0" fontAlgn="base" hangingPunct="0">
              <a:spcBef>
                <a:spcPct val="0"/>
              </a:spcBef>
              <a:spcAft>
                <a:spcPct val="0"/>
              </a:spcAft>
              <a:defRPr sz="2000">
                <a:solidFill>
                  <a:schemeClr val="tx1"/>
                </a:solidFill>
                <a:latin typeface="Calibri" panose="020F0502020204030204" pitchFamily="34" charset="0"/>
              </a:defRPr>
            </a:lvl8pPr>
            <a:lvl9pPr marL="3886200" indent="-228600" eaLnBrk="0" fontAlgn="base" hangingPunct="0">
              <a:spcBef>
                <a:spcPct val="0"/>
              </a:spcBef>
              <a:spcAft>
                <a:spcPct val="0"/>
              </a:spcAft>
              <a:defRPr sz="2000">
                <a:solidFill>
                  <a:schemeClr val="tx1"/>
                </a:solidFill>
                <a:latin typeface="Calibri" panose="020F0502020204030204" pitchFamily="34" charset="0"/>
              </a:defRPr>
            </a:lvl9pPr>
          </a:lstStyle>
          <a:p>
            <a:pPr algn="ctr" eaLnBrk="1" hangingPunct="1">
              <a:defRPr/>
            </a:pPr>
            <a:r>
              <a:rPr lang="en-US" sz="1200" kern="0" dirty="0">
                <a:solidFill>
                  <a:srgbClr val="000000"/>
                </a:solidFill>
                <a:latin typeface="Arial" panose="020B0604020202020204" pitchFamily="34" charset="0"/>
                <a:cs typeface="Arial" panose="020B0604020202020204" pitchFamily="34" charset="0"/>
              </a:rPr>
              <a:t>2. Data Understanding</a:t>
            </a:r>
          </a:p>
        </p:txBody>
      </p:sp>
      <p:sp>
        <p:nvSpPr>
          <p:cNvPr id="23" name="Text Box 20">
            <a:extLst>
              <a:ext uri="{FF2B5EF4-FFF2-40B4-BE49-F238E27FC236}">
                <a16:creationId xmlns:a16="http://schemas.microsoft.com/office/drawing/2014/main" id="{16D20C2F-362F-48CB-BDC8-435F3B1F05D4}"/>
              </a:ext>
            </a:extLst>
          </p:cNvPr>
          <p:cNvSpPr txBox="1">
            <a:spLocks noChangeArrowheads="1"/>
          </p:cNvSpPr>
          <p:nvPr/>
        </p:nvSpPr>
        <p:spPr bwMode="ltGray">
          <a:xfrm>
            <a:off x="4125552" y="1505924"/>
            <a:ext cx="1819265" cy="276999"/>
          </a:xfrm>
          <a:prstGeom prst="rect">
            <a:avLst/>
          </a:prstGeom>
          <a:solidFill>
            <a:schemeClr val="bg1"/>
          </a:solidFill>
          <a:ln w="9525" cap="flat" cmpd="sng" algn="ctr">
            <a:solidFill>
              <a:schemeClr val="bg1">
                <a:lumMod val="65000"/>
              </a:schemeClr>
            </a:solidFill>
            <a:prstDash val="solid"/>
          </a:ln>
          <a:effectLst/>
        </p:spPr>
        <p:txBody>
          <a:bodyPr wrap="square">
            <a:spAutoFit/>
          </a:bodyPr>
          <a:lstStyle>
            <a:lvl1pPr eaLnBrk="0" hangingPunct="0">
              <a:defRPr sz="2000">
                <a:solidFill>
                  <a:schemeClr val="tx1"/>
                </a:solidFill>
                <a:latin typeface="Calibri" panose="020F0502020204030204" pitchFamily="34" charset="0"/>
              </a:defRPr>
            </a:lvl1pPr>
            <a:lvl2pPr marL="742950" indent="-285750" eaLnBrk="0" hangingPunct="0">
              <a:defRPr sz="2000">
                <a:solidFill>
                  <a:schemeClr val="tx1"/>
                </a:solidFill>
                <a:latin typeface="Calibri" panose="020F0502020204030204" pitchFamily="34" charset="0"/>
              </a:defRPr>
            </a:lvl2pPr>
            <a:lvl3pPr marL="1143000" indent="-228600" eaLnBrk="0" hangingPunct="0">
              <a:defRPr sz="2000">
                <a:solidFill>
                  <a:schemeClr val="tx1"/>
                </a:solidFill>
                <a:latin typeface="Calibri" panose="020F0502020204030204" pitchFamily="34" charset="0"/>
              </a:defRPr>
            </a:lvl3pPr>
            <a:lvl4pPr marL="1600200" indent="-228600" eaLnBrk="0" hangingPunct="0">
              <a:defRPr sz="2000">
                <a:solidFill>
                  <a:schemeClr val="tx1"/>
                </a:solidFill>
                <a:latin typeface="Calibri" panose="020F0502020204030204" pitchFamily="34" charset="0"/>
              </a:defRPr>
            </a:lvl4pPr>
            <a:lvl5pPr marL="2057400" indent="-228600" eaLnBrk="0" hangingPunct="0">
              <a:defRPr sz="2000">
                <a:solidFill>
                  <a:schemeClr val="tx1"/>
                </a:solidFill>
                <a:latin typeface="Calibri" panose="020F0502020204030204" pitchFamily="34" charset="0"/>
              </a:defRPr>
            </a:lvl5pPr>
            <a:lvl6pPr marL="2514600" indent="-228600" eaLnBrk="0" fontAlgn="base" hangingPunct="0">
              <a:spcBef>
                <a:spcPct val="0"/>
              </a:spcBef>
              <a:spcAft>
                <a:spcPct val="0"/>
              </a:spcAft>
              <a:defRPr sz="2000">
                <a:solidFill>
                  <a:schemeClr val="tx1"/>
                </a:solidFill>
                <a:latin typeface="Calibri" panose="020F0502020204030204" pitchFamily="34" charset="0"/>
              </a:defRPr>
            </a:lvl6pPr>
            <a:lvl7pPr marL="2971800" indent="-228600" eaLnBrk="0" fontAlgn="base" hangingPunct="0">
              <a:spcBef>
                <a:spcPct val="0"/>
              </a:spcBef>
              <a:spcAft>
                <a:spcPct val="0"/>
              </a:spcAft>
              <a:defRPr sz="2000">
                <a:solidFill>
                  <a:schemeClr val="tx1"/>
                </a:solidFill>
                <a:latin typeface="Calibri" panose="020F0502020204030204" pitchFamily="34" charset="0"/>
              </a:defRPr>
            </a:lvl7pPr>
            <a:lvl8pPr marL="3429000" indent="-228600" eaLnBrk="0" fontAlgn="base" hangingPunct="0">
              <a:spcBef>
                <a:spcPct val="0"/>
              </a:spcBef>
              <a:spcAft>
                <a:spcPct val="0"/>
              </a:spcAft>
              <a:defRPr sz="2000">
                <a:solidFill>
                  <a:schemeClr val="tx1"/>
                </a:solidFill>
                <a:latin typeface="Calibri" panose="020F0502020204030204" pitchFamily="34" charset="0"/>
              </a:defRPr>
            </a:lvl8pPr>
            <a:lvl9pPr marL="3886200" indent="-228600" eaLnBrk="0" fontAlgn="base" hangingPunct="0">
              <a:spcBef>
                <a:spcPct val="0"/>
              </a:spcBef>
              <a:spcAft>
                <a:spcPct val="0"/>
              </a:spcAft>
              <a:defRPr sz="2000">
                <a:solidFill>
                  <a:schemeClr val="tx1"/>
                </a:solidFill>
                <a:latin typeface="Calibri" panose="020F0502020204030204" pitchFamily="34" charset="0"/>
              </a:defRPr>
            </a:lvl9pPr>
          </a:lstStyle>
          <a:p>
            <a:pPr algn="ctr" eaLnBrk="1" hangingPunct="1">
              <a:defRPr/>
            </a:pPr>
            <a:r>
              <a:rPr lang="en-US" sz="1200" kern="0" dirty="0">
                <a:solidFill>
                  <a:srgbClr val="000000"/>
                </a:solidFill>
                <a:latin typeface="Arial" panose="020B0604020202020204" pitchFamily="34" charset="0"/>
                <a:cs typeface="Arial" panose="020B0604020202020204" pitchFamily="34" charset="0"/>
              </a:rPr>
              <a:t>3. Wireframe Design</a:t>
            </a:r>
            <a:endParaRPr lang="en-US" sz="1000" kern="0" dirty="0">
              <a:solidFill>
                <a:srgbClr val="000000"/>
              </a:solidFill>
              <a:latin typeface="Arial" panose="020B0604020202020204" pitchFamily="34" charset="0"/>
              <a:cs typeface="Arial" panose="020B0604020202020204" pitchFamily="34" charset="0"/>
            </a:endParaRPr>
          </a:p>
        </p:txBody>
      </p:sp>
      <p:sp>
        <p:nvSpPr>
          <p:cNvPr id="24" name="Flowchart: Merge 23">
            <a:extLst>
              <a:ext uri="{FF2B5EF4-FFF2-40B4-BE49-F238E27FC236}">
                <a16:creationId xmlns:a16="http://schemas.microsoft.com/office/drawing/2014/main" id="{077E033E-8D9B-426E-8760-0257058C0EF6}"/>
              </a:ext>
            </a:extLst>
          </p:cNvPr>
          <p:cNvSpPr/>
          <p:nvPr/>
        </p:nvSpPr>
        <p:spPr>
          <a:xfrm rot="12189927">
            <a:off x="5376126" y="1338041"/>
            <a:ext cx="38608" cy="39271"/>
          </a:xfrm>
          <a:prstGeom prst="flowChartMerge">
            <a:avLst/>
          </a:prstGeom>
          <a:solidFill>
            <a:schemeClr val="accent2">
              <a:lumMod val="20000"/>
              <a:lumOff val="80000"/>
            </a:schemeClr>
          </a:solidFill>
          <a:ln w="31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FFFF"/>
              </a:solidFill>
              <a:latin typeface="Arial" panose="020B0604020202020204" pitchFamily="34" charset="0"/>
              <a:cs typeface="Arial" panose="020B0604020202020204" pitchFamily="34" charset="0"/>
            </a:endParaRPr>
          </a:p>
        </p:txBody>
      </p:sp>
      <p:sp>
        <p:nvSpPr>
          <p:cNvPr id="25" name="Flowchart: Merge 24">
            <a:extLst>
              <a:ext uri="{FF2B5EF4-FFF2-40B4-BE49-F238E27FC236}">
                <a16:creationId xmlns:a16="http://schemas.microsoft.com/office/drawing/2014/main" id="{7991364C-6920-4CEC-BB9F-AC1C94760082}"/>
              </a:ext>
            </a:extLst>
          </p:cNvPr>
          <p:cNvSpPr/>
          <p:nvPr/>
        </p:nvSpPr>
        <p:spPr>
          <a:xfrm rot="20006761">
            <a:off x="6893357" y="1312395"/>
            <a:ext cx="38608" cy="39271"/>
          </a:xfrm>
          <a:prstGeom prst="flowChartMerge">
            <a:avLst/>
          </a:prstGeom>
          <a:solidFill>
            <a:schemeClr val="accent2">
              <a:lumMod val="20000"/>
              <a:lumOff val="80000"/>
            </a:schemeClr>
          </a:solidFill>
          <a:ln w="31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FFFF"/>
              </a:solidFill>
              <a:latin typeface="Arial" panose="020B0604020202020204" pitchFamily="34" charset="0"/>
              <a:cs typeface="Arial" panose="020B0604020202020204" pitchFamily="34" charset="0"/>
            </a:endParaRPr>
          </a:p>
        </p:txBody>
      </p:sp>
      <p:sp>
        <p:nvSpPr>
          <p:cNvPr id="26" name="Flowchart: Merge 25">
            <a:extLst>
              <a:ext uri="{FF2B5EF4-FFF2-40B4-BE49-F238E27FC236}">
                <a16:creationId xmlns:a16="http://schemas.microsoft.com/office/drawing/2014/main" id="{F4ED26EC-883B-404A-85B3-79649F281638}"/>
              </a:ext>
            </a:extLst>
          </p:cNvPr>
          <p:cNvSpPr/>
          <p:nvPr/>
        </p:nvSpPr>
        <p:spPr>
          <a:xfrm rot="5635591">
            <a:off x="6125092" y="2114112"/>
            <a:ext cx="39271" cy="38608"/>
          </a:xfrm>
          <a:prstGeom prst="flowChartMerge">
            <a:avLst/>
          </a:prstGeom>
          <a:solidFill>
            <a:schemeClr val="accent2">
              <a:lumMod val="20000"/>
              <a:lumOff val="80000"/>
            </a:schemeClr>
          </a:solidFill>
          <a:ln w="31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FFFF"/>
              </a:solidFill>
              <a:latin typeface="Arial" panose="020B0604020202020204" pitchFamily="34" charset="0"/>
              <a:cs typeface="Arial" panose="020B0604020202020204" pitchFamily="34" charset="0"/>
            </a:endParaRPr>
          </a:p>
        </p:txBody>
      </p:sp>
      <p:grpSp>
        <p:nvGrpSpPr>
          <p:cNvPr id="27" name="Group 26">
            <a:extLst>
              <a:ext uri="{FF2B5EF4-FFF2-40B4-BE49-F238E27FC236}">
                <a16:creationId xmlns:a16="http://schemas.microsoft.com/office/drawing/2014/main" id="{A44DD4F0-0E25-46D3-8678-568C5801C967}"/>
              </a:ext>
            </a:extLst>
          </p:cNvPr>
          <p:cNvGrpSpPr/>
          <p:nvPr/>
        </p:nvGrpSpPr>
        <p:grpSpPr>
          <a:xfrm>
            <a:off x="5089407" y="2509128"/>
            <a:ext cx="1996549" cy="1636364"/>
            <a:chOff x="5777400" y="1302949"/>
            <a:chExt cx="2376000" cy="2376000"/>
          </a:xfrm>
          <a:noFill/>
        </p:grpSpPr>
        <p:sp>
          <p:nvSpPr>
            <p:cNvPr id="28" name="Oval 27">
              <a:extLst>
                <a:ext uri="{FF2B5EF4-FFF2-40B4-BE49-F238E27FC236}">
                  <a16:creationId xmlns:a16="http://schemas.microsoft.com/office/drawing/2014/main" id="{2E370D32-9DF8-45EB-B3BC-72A319223993}"/>
                </a:ext>
              </a:extLst>
            </p:cNvPr>
            <p:cNvSpPr/>
            <p:nvPr/>
          </p:nvSpPr>
          <p:spPr>
            <a:xfrm>
              <a:off x="5777400" y="1302949"/>
              <a:ext cx="2376000" cy="2376000"/>
            </a:xfrm>
            <a:prstGeom prst="ellipse">
              <a:avLst/>
            </a:prstGeom>
            <a:grpFill/>
            <a:ln w="12700">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FFFF"/>
                </a:solidFill>
                <a:latin typeface="Arial" panose="020B0604020202020204" pitchFamily="34" charset="0"/>
                <a:cs typeface="Arial" panose="020B0604020202020204" pitchFamily="34" charset="0"/>
              </a:endParaRPr>
            </a:p>
          </p:txBody>
        </p:sp>
        <p:sp>
          <p:nvSpPr>
            <p:cNvPr id="29" name="Flowchart: Merge 28">
              <a:extLst>
                <a:ext uri="{FF2B5EF4-FFF2-40B4-BE49-F238E27FC236}">
                  <a16:creationId xmlns:a16="http://schemas.microsoft.com/office/drawing/2014/main" id="{7B498B94-3D62-4A9E-B52D-95E3386B76D6}"/>
                </a:ext>
              </a:extLst>
            </p:cNvPr>
            <p:cNvSpPr/>
            <p:nvPr/>
          </p:nvSpPr>
          <p:spPr>
            <a:xfrm rot="9563947">
              <a:off x="5777497" y="2738391"/>
              <a:ext cx="64799" cy="64800"/>
            </a:xfrm>
            <a:prstGeom prst="flowChartMerge">
              <a:avLst/>
            </a:prstGeom>
            <a:grpFill/>
            <a:ln w="31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FFFF"/>
                </a:solidFill>
                <a:latin typeface="Arial" panose="020B0604020202020204" pitchFamily="34" charset="0"/>
                <a:cs typeface="Arial" panose="020B0604020202020204" pitchFamily="34" charset="0"/>
              </a:endParaRPr>
            </a:p>
          </p:txBody>
        </p:sp>
      </p:grpSp>
      <p:sp>
        <p:nvSpPr>
          <p:cNvPr id="30" name="Text Box 20">
            <a:extLst>
              <a:ext uri="{FF2B5EF4-FFF2-40B4-BE49-F238E27FC236}">
                <a16:creationId xmlns:a16="http://schemas.microsoft.com/office/drawing/2014/main" id="{C5C11E5E-019C-4DFB-B690-79C42BD0C089}"/>
              </a:ext>
            </a:extLst>
          </p:cNvPr>
          <p:cNvSpPr txBox="1">
            <a:spLocks noChangeArrowheads="1"/>
          </p:cNvSpPr>
          <p:nvPr/>
        </p:nvSpPr>
        <p:spPr bwMode="ltGray">
          <a:xfrm>
            <a:off x="5277925" y="4892600"/>
            <a:ext cx="1749197" cy="276999"/>
          </a:xfrm>
          <a:prstGeom prst="rect">
            <a:avLst/>
          </a:prstGeom>
          <a:solidFill>
            <a:schemeClr val="bg1"/>
          </a:solidFill>
          <a:ln w="9525" cap="flat" cmpd="sng" algn="ctr">
            <a:noFill/>
            <a:prstDash val="solid"/>
          </a:ln>
          <a:effectLst/>
        </p:spPr>
        <p:txBody>
          <a:bodyPr wrap="none">
            <a:spAutoFit/>
          </a:bodyPr>
          <a:lstStyle>
            <a:lvl1pPr eaLnBrk="0" hangingPunct="0">
              <a:defRPr sz="2000">
                <a:solidFill>
                  <a:schemeClr val="tx1"/>
                </a:solidFill>
                <a:latin typeface="Calibri" panose="020F0502020204030204" pitchFamily="34" charset="0"/>
              </a:defRPr>
            </a:lvl1pPr>
            <a:lvl2pPr marL="742950" indent="-285750" eaLnBrk="0" hangingPunct="0">
              <a:defRPr sz="2000">
                <a:solidFill>
                  <a:schemeClr val="tx1"/>
                </a:solidFill>
                <a:latin typeface="Calibri" panose="020F0502020204030204" pitchFamily="34" charset="0"/>
              </a:defRPr>
            </a:lvl2pPr>
            <a:lvl3pPr marL="1143000" indent="-228600" eaLnBrk="0" hangingPunct="0">
              <a:defRPr sz="2000">
                <a:solidFill>
                  <a:schemeClr val="tx1"/>
                </a:solidFill>
                <a:latin typeface="Calibri" panose="020F0502020204030204" pitchFamily="34" charset="0"/>
              </a:defRPr>
            </a:lvl3pPr>
            <a:lvl4pPr marL="1600200" indent="-228600" eaLnBrk="0" hangingPunct="0">
              <a:defRPr sz="2000">
                <a:solidFill>
                  <a:schemeClr val="tx1"/>
                </a:solidFill>
                <a:latin typeface="Calibri" panose="020F0502020204030204" pitchFamily="34" charset="0"/>
              </a:defRPr>
            </a:lvl4pPr>
            <a:lvl5pPr marL="2057400" indent="-228600" eaLnBrk="0" hangingPunct="0">
              <a:defRPr sz="2000">
                <a:solidFill>
                  <a:schemeClr val="tx1"/>
                </a:solidFill>
                <a:latin typeface="Calibri" panose="020F0502020204030204" pitchFamily="34" charset="0"/>
              </a:defRPr>
            </a:lvl5pPr>
            <a:lvl6pPr marL="2514600" indent="-228600" eaLnBrk="0" fontAlgn="base" hangingPunct="0">
              <a:spcBef>
                <a:spcPct val="0"/>
              </a:spcBef>
              <a:spcAft>
                <a:spcPct val="0"/>
              </a:spcAft>
              <a:defRPr sz="2000">
                <a:solidFill>
                  <a:schemeClr val="tx1"/>
                </a:solidFill>
                <a:latin typeface="Calibri" panose="020F0502020204030204" pitchFamily="34" charset="0"/>
              </a:defRPr>
            </a:lvl6pPr>
            <a:lvl7pPr marL="2971800" indent="-228600" eaLnBrk="0" fontAlgn="base" hangingPunct="0">
              <a:spcBef>
                <a:spcPct val="0"/>
              </a:spcBef>
              <a:spcAft>
                <a:spcPct val="0"/>
              </a:spcAft>
              <a:defRPr sz="2000">
                <a:solidFill>
                  <a:schemeClr val="tx1"/>
                </a:solidFill>
                <a:latin typeface="Calibri" panose="020F0502020204030204" pitchFamily="34" charset="0"/>
              </a:defRPr>
            </a:lvl7pPr>
            <a:lvl8pPr marL="3429000" indent="-228600" eaLnBrk="0" fontAlgn="base" hangingPunct="0">
              <a:spcBef>
                <a:spcPct val="0"/>
              </a:spcBef>
              <a:spcAft>
                <a:spcPct val="0"/>
              </a:spcAft>
              <a:defRPr sz="2000">
                <a:solidFill>
                  <a:schemeClr val="tx1"/>
                </a:solidFill>
                <a:latin typeface="Calibri" panose="020F0502020204030204" pitchFamily="34" charset="0"/>
              </a:defRPr>
            </a:lvl8pPr>
            <a:lvl9pPr marL="3886200" indent="-228600" eaLnBrk="0" fontAlgn="base" hangingPunct="0">
              <a:spcBef>
                <a:spcPct val="0"/>
              </a:spcBef>
              <a:spcAft>
                <a:spcPct val="0"/>
              </a:spcAft>
              <a:defRPr sz="2000">
                <a:solidFill>
                  <a:schemeClr val="tx1"/>
                </a:solidFill>
                <a:latin typeface="Calibri" panose="020F0502020204030204" pitchFamily="34" charset="0"/>
              </a:defRPr>
            </a:lvl9pPr>
          </a:lstStyle>
          <a:p>
            <a:pPr algn="ctr" eaLnBrk="1" hangingPunct="1">
              <a:defRPr/>
            </a:pPr>
            <a:r>
              <a:rPr lang="en-US" sz="1200" kern="0" dirty="0">
                <a:solidFill>
                  <a:srgbClr val="000000"/>
                </a:solidFill>
                <a:latin typeface="Arial" panose="020B0604020202020204" pitchFamily="34" charset="0"/>
                <a:cs typeface="Arial" panose="020B0604020202020204" pitchFamily="34" charset="0"/>
              </a:rPr>
              <a:t>4.a. ETL Team Testing</a:t>
            </a:r>
          </a:p>
        </p:txBody>
      </p:sp>
      <p:sp>
        <p:nvSpPr>
          <p:cNvPr id="31" name="Text Box 20">
            <a:extLst>
              <a:ext uri="{FF2B5EF4-FFF2-40B4-BE49-F238E27FC236}">
                <a16:creationId xmlns:a16="http://schemas.microsoft.com/office/drawing/2014/main" id="{2F8C8B2D-590A-45A7-9479-98C081A5E7D4}"/>
              </a:ext>
            </a:extLst>
          </p:cNvPr>
          <p:cNvSpPr txBox="1">
            <a:spLocks noChangeArrowheads="1"/>
          </p:cNvSpPr>
          <p:nvPr/>
        </p:nvSpPr>
        <p:spPr bwMode="ltGray">
          <a:xfrm>
            <a:off x="5137133" y="5558267"/>
            <a:ext cx="2020105" cy="276999"/>
          </a:xfrm>
          <a:prstGeom prst="rect">
            <a:avLst/>
          </a:prstGeom>
          <a:solidFill>
            <a:schemeClr val="bg1"/>
          </a:solidFill>
          <a:ln w="9525" cap="flat" cmpd="sng" algn="ctr">
            <a:noFill/>
            <a:prstDash val="solid"/>
          </a:ln>
          <a:effectLst/>
        </p:spPr>
        <p:txBody>
          <a:bodyPr wrap="none">
            <a:spAutoFit/>
          </a:bodyPr>
          <a:lstStyle>
            <a:lvl1pPr eaLnBrk="0" hangingPunct="0">
              <a:defRPr sz="2000">
                <a:solidFill>
                  <a:schemeClr val="tx1"/>
                </a:solidFill>
                <a:latin typeface="Calibri" panose="020F0502020204030204" pitchFamily="34" charset="0"/>
              </a:defRPr>
            </a:lvl1pPr>
            <a:lvl2pPr marL="742950" indent="-285750" eaLnBrk="0" hangingPunct="0">
              <a:defRPr sz="2000">
                <a:solidFill>
                  <a:schemeClr val="tx1"/>
                </a:solidFill>
                <a:latin typeface="Calibri" panose="020F0502020204030204" pitchFamily="34" charset="0"/>
              </a:defRPr>
            </a:lvl2pPr>
            <a:lvl3pPr marL="1143000" indent="-228600" eaLnBrk="0" hangingPunct="0">
              <a:defRPr sz="2000">
                <a:solidFill>
                  <a:schemeClr val="tx1"/>
                </a:solidFill>
                <a:latin typeface="Calibri" panose="020F0502020204030204" pitchFamily="34" charset="0"/>
              </a:defRPr>
            </a:lvl3pPr>
            <a:lvl4pPr marL="1600200" indent="-228600" eaLnBrk="0" hangingPunct="0">
              <a:defRPr sz="2000">
                <a:solidFill>
                  <a:schemeClr val="tx1"/>
                </a:solidFill>
                <a:latin typeface="Calibri" panose="020F0502020204030204" pitchFamily="34" charset="0"/>
              </a:defRPr>
            </a:lvl4pPr>
            <a:lvl5pPr marL="2057400" indent="-228600" eaLnBrk="0" hangingPunct="0">
              <a:defRPr sz="2000">
                <a:solidFill>
                  <a:schemeClr val="tx1"/>
                </a:solidFill>
                <a:latin typeface="Calibri" panose="020F0502020204030204" pitchFamily="34" charset="0"/>
              </a:defRPr>
            </a:lvl5pPr>
            <a:lvl6pPr marL="2514600" indent="-228600" eaLnBrk="0" fontAlgn="base" hangingPunct="0">
              <a:spcBef>
                <a:spcPct val="0"/>
              </a:spcBef>
              <a:spcAft>
                <a:spcPct val="0"/>
              </a:spcAft>
              <a:defRPr sz="2000">
                <a:solidFill>
                  <a:schemeClr val="tx1"/>
                </a:solidFill>
                <a:latin typeface="Calibri" panose="020F0502020204030204" pitchFamily="34" charset="0"/>
              </a:defRPr>
            </a:lvl6pPr>
            <a:lvl7pPr marL="2971800" indent="-228600" eaLnBrk="0" fontAlgn="base" hangingPunct="0">
              <a:spcBef>
                <a:spcPct val="0"/>
              </a:spcBef>
              <a:spcAft>
                <a:spcPct val="0"/>
              </a:spcAft>
              <a:defRPr sz="2000">
                <a:solidFill>
                  <a:schemeClr val="tx1"/>
                </a:solidFill>
                <a:latin typeface="Calibri" panose="020F0502020204030204" pitchFamily="34" charset="0"/>
              </a:defRPr>
            </a:lvl7pPr>
            <a:lvl8pPr marL="3429000" indent="-228600" eaLnBrk="0" fontAlgn="base" hangingPunct="0">
              <a:spcBef>
                <a:spcPct val="0"/>
              </a:spcBef>
              <a:spcAft>
                <a:spcPct val="0"/>
              </a:spcAft>
              <a:defRPr sz="2000">
                <a:solidFill>
                  <a:schemeClr val="tx1"/>
                </a:solidFill>
                <a:latin typeface="Calibri" panose="020F0502020204030204" pitchFamily="34" charset="0"/>
              </a:defRPr>
            </a:lvl8pPr>
            <a:lvl9pPr marL="3886200" indent="-228600" eaLnBrk="0" fontAlgn="base" hangingPunct="0">
              <a:spcBef>
                <a:spcPct val="0"/>
              </a:spcBef>
              <a:spcAft>
                <a:spcPct val="0"/>
              </a:spcAft>
              <a:defRPr sz="2000">
                <a:solidFill>
                  <a:schemeClr val="tx1"/>
                </a:solidFill>
                <a:latin typeface="Calibri" panose="020F0502020204030204" pitchFamily="34" charset="0"/>
              </a:defRPr>
            </a:lvl9pPr>
          </a:lstStyle>
          <a:p>
            <a:pPr algn="ctr" eaLnBrk="1" hangingPunct="1">
              <a:defRPr/>
            </a:pPr>
            <a:r>
              <a:rPr lang="en-US" sz="1200" kern="0" dirty="0">
                <a:solidFill>
                  <a:srgbClr val="000000"/>
                </a:solidFill>
                <a:latin typeface="Arial" panose="020B0604020202020204" pitchFamily="34" charset="0"/>
                <a:cs typeface="Arial" panose="020B0604020202020204" pitchFamily="34" charset="0"/>
              </a:rPr>
              <a:t>4.b. Business User Testing</a:t>
            </a:r>
          </a:p>
        </p:txBody>
      </p:sp>
      <p:sp>
        <p:nvSpPr>
          <p:cNvPr id="32" name="Text Box 20">
            <a:extLst>
              <a:ext uri="{FF2B5EF4-FFF2-40B4-BE49-F238E27FC236}">
                <a16:creationId xmlns:a16="http://schemas.microsoft.com/office/drawing/2014/main" id="{D679DB99-7CCA-4BEF-9909-2D5E39760A2A}"/>
              </a:ext>
            </a:extLst>
          </p:cNvPr>
          <p:cNvSpPr txBox="1">
            <a:spLocks noChangeArrowheads="1"/>
          </p:cNvSpPr>
          <p:nvPr/>
        </p:nvSpPr>
        <p:spPr bwMode="ltGray">
          <a:xfrm>
            <a:off x="5438248" y="6176783"/>
            <a:ext cx="1330814" cy="276999"/>
          </a:xfrm>
          <a:prstGeom prst="rect">
            <a:avLst/>
          </a:prstGeom>
          <a:solidFill>
            <a:schemeClr val="bg1"/>
          </a:solidFill>
          <a:ln w="9525" cap="flat" cmpd="sng" algn="ctr">
            <a:noFill/>
            <a:prstDash val="solid"/>
          </a:ln>
          <a:effectLst/>
        </p:spPr>
        <p:txBody>
          <a:bodyPr wrap="none">
            <a:spAutoFit/>
          </a:bodyPr>
          <a:lstStyle>
            <a:lvl1pPr eaLnBrk="0" hangingPunct="0">
              <a:defRPr sz="2000">
                <a:solidFill>
                  <a:schemeClr val="tx1"/>
                </a:solidFill>
                <a:latin typeface="Calibri" panose="020F0502020204030204" pitchFamily="34" charset="0"/>
              </a:defRPr>
            </a:lvl1pPr>
            <a:lvl2pPr marL="742950" indent="-285750" eaLnBrk="0" hangingPunct="0">
              <a:defRPr sz="2000">
                <a:solidFill>
                  <a:schemeClr val="tx1"/>
                </a:solidFill>
                <a:latin typeface="Calibri" panose="020F0502020204030204" pitchFamily="34" charset="0"/>
              </a:defRPr>
            </a:lvl2pPr>
            <a:lvl3pPr marL="1143000" indent="-228600" eaLnBrk="0" hangingPunct="0">
              <a:defRPr sz="2000">
                <a:solidFill>
                  <a:schemeClr val="tx1"/>
                </a:solidFill>
                <a:latin typeface="Calibri" panose="020F0502020204030204" pitchFamily="34" charset="0"/>
              </a:defRPr>
            </a:lvl3pPr>
            <a:lvl4pPr marL="1600200" indent="-228600" eaLnBrk="0" hangingPunct="0">
              <a:defRPr sz="2000">
                <a:solidFill>
                  <a:schemeClr val="tx1"/>
                </a:solidFill>
                <a:latin typeface="Calibri" panose="020F0502020204030204" pitchFamily="34" charset="0"/>
              </a:defRPr>
            </a:lvl4pPr>
            <a:lvl5pPr marL="2057400" indent="-228600" eaLnBrk="0" hangingPunct="0">
              <a:defRPr sz="2000">
                <a:solidFill>
                  <a:schemeClr val="tx1"/>
                </a:solidFill>
                <a:latin typeface="Calibri" panose="020F0502020204030204" pitchFamily="34" charset="0"/>
              </a:defRPr>
            </a:lvl5pPr>
            <a:lvl6pPr marL="2514600" indent="-228600" eaLnBrk="0" fontAlgn="base" hangingPunct="0">
              <a:spcBef>
                <a:spcPct val="0"/>
              </a:spcBef>
              <a:spcAft>
                <a:spcPct val="0"/>
              </a:spcAft>
              <a:defRPr sz="2000">
                <a:solidFill>
                  <a:schemeClr val="tx1"/>
                </a:solidFill>
                <a:latin typeface="Calibri" panose="020F0502020204030204" pitchFamily="34" charset="0"/>
              </a:defRPr>
            </a:lvl6pPr>
            <a:lvl7pPr marL="2971800" indent="-228600" eaLnBrk="0" fontAlgn="base" hangingPunct="0">
              <a:spcBef>
                <a:spcPct val="0"/>
              </a:spcBef>
              <a:spcAft>
                <a:spcPct val="0"/>
              </a:spcAft>
              <a:defRPr sz="2000">
                <a:solidFill>
                  <a:schemeClr val="tx1"/>
                </a:solidFill>
                <a:latin typeface="Calibri" panose="020F0502020204030204" pitchFamily="34" charset="0"/>
              </a:defRPr>
            </a:lvl7pPr>
            <a:lvl8pPr marL="3429000" indent="-228600" eaLnBrk="0" fontAlgn="base" hangingPunct="0">
              <a:spcBef>
                <a:spcPct val="0"/>
              </a:spcBef>
              <a:spcAft>
                <a:spcPct val="0"/>
              </a:spcAft>
              <a:defRPr sz="2000">
                <a:solidFill>
                  <a:schemeClr val="tx1"/>
                </a:solidFill>
                <a:latin typeface="Calibri" panose="020F0502020204030204" pitchFamily="34" charset="0"/>
              </a:defRPr>
            </a:lvl8pPr>
            <a:lvl9pPr marL="3886200" indent="-228600" eaLnBrk="0" fontAlgn="base" hangingPunct="0">
              <a:spcBef>
                <a:spcPct val="0"/>
              </a:spcBef>
              <a:spcAft>
                <a:spcPct val="0"/>
              </a:spcAft>
              <a:defRPr sz="2000">
                <a:solidFill>
                  <a:schemeClr val="tx1"/>
                </a:solidFill>
                <a:latin typeface="Calibri" panose="020F0502020204030204" pitchFamily="34" charset="0"/>
              </a:defRPr>
            </a:lvl9pPr>
          </a:lstStyle>
          <a:p>
            <a:pPr algn="ctr" eaLnBrk="1" hangingPunct="1">
              <a:defRPr/>
            </a:pPr>
            <a:r>
              <a:rPr lang="en-US" sz="1200" kern="0" dirty="0">
                <a:solidFill>
                  <a:srgbClr val="000000"/>
                </a:solidFill>
                <a:latin typeface="Arial" panose="020B0604020202020204" pitchFamily="34" charset="0"/>
                <a:cs typeface="Arial" panose="020B0604020202020204" pitchFamily="34" charset="0"/>
              </a:rPr>
              <a:t>4.c. UAT Testing</a:t>
            </a:r>
          </a:p>
        </p:txBody>
      </p:sp>
      <p:sp>
        <p:nvSpPr>
          <p:cNvPr id="33" name="Text Box 20">
            <a:extLst>
              <a:ext uri="{FF2B5EF4-FFF2-40B4-BE49-F238E27FC236}">
                <a16:creationId xmlns:a16="http://schemas.microsoft.com/office/drawing/2014/main" id="{6A2100AF-45B8-4D79-9467-19B3FC1E98F7}"/>
              </a:ext>
            </a:extLst>
          </p:cNvPr>
          <p:cNvSpPr txBox="1">
            <a:spLocks noChangeArrowheads="1"/>
          </p:cNvSpPr>
          <p:nvPr/>
        </p:nvSpPr>
        <p:spPr bwMode="ltGray">
          <a:xfrm>
            <a:off x="4496050" y="2470435"/>
            <a:ext cx="3326885" cy="276999"/>
          </a:xfrm>
          <a:prstGeom prst="rect">
            <a:avLst/>
          </a:prstGeom>
          <a:solidFill>
            <a:schemeClr val="bg1"/>
          </a:solidFill>
          <a:ln w="9525" cap="flat" cmpd="sng" algn="ctr">
            <a:solidFill>
              <a:schemeClr val="bg1">
                <a:lumMod val="65000"/>
              </a:schemeClr>
            </a:solidFill>
            <a:prstDash val="solid"/>
          </a:ln>
          <a:effectLst/>
        </p:spPr>
        <p:txBody>
          <a:bodyPr wrap="square">
            <a:spAutoFit/>
          </a:bodyPr>
          <a:lstStyle>
            <a:lvl1pPr eaLnBrk="0" hangingPunct="0">
              <a:defRPr sz="2000">
                <a:solidFill>
                  <a:schemeClr val="tx1"/>
                </a:solidFill>
                <a:latin typeface="Calibri" panose="020F0502020204030204" pitchFamily="34" charset="0"/>
              </a:defRPr>
            </a:lvl1pPr>
            <a:lvl2pPr marL="742950" indent="-285750" eaLnBrk="0" hangingPunct="0">
              <a:defRPr sz="2000">
                <a:solidFill>
                  <a:schemeClr val="tx1"/>
                </a:solidFill>
                <a:latin typeface="Calibri" panose="020F0502020204030204" pitchFamily="34" charset="0"/>
              </a:defRPr>
            </a:lvl2pPr>
            <a:lvl3pPr marL="1143000" indent="-228600" eaLnBrk="0" hangingPunct="0">
              <a:defRPr sz="2000">
                <a:solidFill>
                  <a:schemeClr val="tx1"/>
                </a:solidFill>
                <a:latin typeface="Calibri" panose="020F0502020204030204" pitchFamily="34" charset="0"/>
              </a:defRPr>
            </a:lvl3pPr>
            <a:lvl4pPr marL="1600200" indent="-228600" eaLnBrk="0" hangingPunct="0">
              <a:defRPr sz="2000">
                <a:solidFill>
                  <a:schemeClr val="tx1"/>
                </a:solidFill>
                <a:latin typeface="Calibri" panose="020F0502020204030204" pitchFamily="34" charset="0"/>
              </a:defRPr>
            </a:lvl4pPr>
            <a:lvl5pPr marL="2057400" indent="-228600" eaLnBrk="0" hangingPunct="0">
              <a:defRPr sz="2000">
                <a:solidFill>
                  <a:schemeClr val="tx1"/>
                </a:solidFill>
                <a:latin typeface="Calibri" panose="020F0502020204030204" pitchFamily="34" charset="0"/>
              </a:defRPr>
            </a:lvl5pPr>
            <a:lvl6pPr marL="2514600" indent="-228600" eaLnBrk="0" fontAlgn="base" hangingPunct="0">
              <a:spcBef>
                <a:spcPct val="0"/>
              </a:spcBef>
              <a:spcAft>
                <a:spcPct val="0"/>
              </a:spcAft>
              <a:defRPr sz="2000">
                <a:solidFill>
                  <a:schemeClr val="tx1"/>
                </a:solidFill>
                <a:latin typeface="Calibri" panose="020F0502020204030204" pitchFamily="34" charset="0"/>
              </a:defRPr>
            </a:lvl6pPr>
            <a:lvl7pPr marL="2971800" indent="-228600" eaLnBrk="0" fontAlgn="base" hangingPunct="0">
              <a:spcBef>
                <a:spcPct val="0"/>
              </a:spcBef>
              <a:spcAft>
                <a:spcPct val="0"/>
              </a:spcAft>
              <a:defRPr sz="2000">
                <a:solidFill>
                  <a:schemeClr val="tx1"/>
                </a:solidFill>
                <a:latin typeface="Calibri" panose="020F0502020204030204" pitchFamily="34" charset="0"/>
              </a:defRPr>
            </a:lvl7pPr>
            <a:lvl8pPr marL="3429000" indent="-228600" eaLnBrk="0" fontAlgn="base" hangingPunct="0">
              <a:spcBef>
                <a:spcPct val="0"/>
              </a:spcBef>
              <a:spcAft>
                <a:spcPct val="0"/>
              </a:spcAft>
              <a:defRPr sz="2000">
                <a:solidFill>
                  <a:schemeClr val="tx1"/>
                </a:solidFill>
                <a:latin typeface="Calibri" panose="020F0502020204030204" pitchFamily="34" charset="0"/>
              </a:defRPr>
            </a:lvl8pPr>
            <a:lvl9pPr marL="3886200" indent="-228600" eaLnBrk="0" fontAlgn="base" hangingPunct="0">
              <a:spcBef>
                <a:spcPct val="0"/>
              </a:spcBef>
              <a:spcAft>
                <a:spcPct val="0"/>
              </a:spcAft>
              <a:defRPr sz="2000">
                <a:solidFill>
                  <a:schemeClr val="tx1"/>
                </a:solidFill>
                <a:latin typeface="Calibri" panose="020F0502020204030204" pitchFamily="34" charset="0"/>
              </a:defRPr>
            </a:lvl9pPr>
          </a:lstStyle>
          <a:p>
            <a:pPr algn="ctr" eaLnBrk="1" hangingPunct="1">
              <a:defRPr/>
            </a:pPr>
            <a:r>
              <a:rPr lang="en-US" sz="1200" kern="0" dirty="0">
                <a:solidFill>
                  <a:srgbClr val="000000"/>
                </a:solidFill>
                <a:latin typeface="Arial" panose="020B0604020202020204" pitchFamily="34" charset="0"/>
                <a:cs typeface="Arial" panose="020B0604020202020204" pitchFamily="34" charset="0"/>
              </a:rPr>
              <a:t>4. Dashboard Design &amp; Development</a:t>
            </a:r>
          </a:p>
        </p:txBody>
      </p:sp>
      <p:sp>
        <p:nvSpPr>
          <p:cNvPr id="34" name="Text Box 20">
            <a:extLst>
              <a:ext uri="{FF2B5EF4-FFF2-40B4-BE49-F238E27FC236}">
                <a16:creationId xmlns:a16="http://schemas.microsoft.com/office/drawing/2014/main" id="{2468BF7B-5DF8-4620-964D-57A211618174}"/>
              </a:ext>
            </a:extLst>
          </p:cNvPr>
          <p:cNvSpPr txBox="1">
            <a:spLocks noChangeArrowheads="1"/>
          </p:cNvSpPr>
          <p:nvPr/>
        </p:nvSpPr>
        <p:spPr bwMode="ltGray">
          <a:xfrm>
            <a:off x="4386369" y="2985600"/>
            <a:ext cx="1418978" cy="276999"/>
          </a:xfrm>
          <a:prstGeom prst="rect">
            <a:avLst/>
          </a:prstGeom>
          <a:solidFill>
            <a:schemeClr val="bg1"/>
          </a:solidFill>
          <a:ln w="9525" cap="flat" cmpd="sng" algn="ctr">
            <a:solidFill>
              <a:schemeClr val="bg2">
                <a:lumMod val="90000"/>
              </a:schemeClr>
            </a:solidFill>
            <a:prstDash val="sysDot"/>
          </a:ln>
          <a:effectLst/>
        </p:spPr>
        <p:txBody>
          <a:bodyPr wrap="none">
            <a:spAutoFit/>
          </a:bodyPr>
          <a:lstStyle>
            <a:lvl1pPr eaLnBrk="0" hangingPunct="0">
              <a:defRPr sz="2000">
                <a:solidFill>
                  <a:schemeClr val="tx1"/>
                </a:solidFill>
                <a:latin typeface="Calibri" panose="020F0502020204030204" pitchFamily="34" charset="0"/>
              </a:defRPr>
            </a:lvl1pPr>
            <a:lvl2pPr marL="742950" indent="-285750" eaLnBrk="0" hangingPunct="0">
              <a:defRPr sz="2000">
                <a:solidFill>
                  <a:schemeClr val="tx1"/>
                </a:solidFill>
                <a:latin typeface="Calibri" panose="020F0502020204030204" pitchFamily="34" charset="0"/>
              </a:defRPr>
            </a:lvl2pPr>
            <a:lvl3pPr marL="1143000" indent="-228600" eaLnBrk="0" hangingPunct="0">
              <a:defRPr sz="2000">
                <a:solidFill>
                  <a:schemeClr val="tx1"/>
                </a:solidFill>
                <a:latin typeface="Calibri" panose="020F0502020204030204" pitchFamily="34" charset="0"/>
              </a:defRPr>
            </a:lvl3pPr>
            <a:lvl4pPr marL="1600200" indent="-228600" eaLnBrk="0" hangingPunct="0">
              <a:defRPr sz="2000">
                <a:solidFill>
                  <a:schemeClr val="tx1"/>
                </a:solidFill>
                <a:latin typeface="Calibri" panose="020F0502020204030204" pitchFamily="34" charset="0"/>
              </a:defRPr>
            </a:lvl4pPr>
            <a:lvl5pPr marL="2057400" indent="-228600" eaLnBrk="0" hangingPunct="0">
              <a:defRPr sz="2000">
                <a:solidFill>
                  <a:schemeClr val="tx1"/>
                </a:solidFill>
                <a:latin typeface="Calibri" panose="020F0502020204030204" pitchFamily="34" charset="0"/>
              </a:defRPr>
            </a:lvl5pPr>
            <a:lvl6pPr marL="2514600" indent="-228600" eaLnBrk="0" fontAlgn="base" hangingPunct="0">
              <a:spcBef>
                <a:spcPct val="0"/>
              </a:spcBef>
              <a:spcAft>
                <a:spcPct val="0"/>
              </a:spcAft>
              <a:defRPr sz="2000">
                <a:solidFill>
                  <a:schemeClr val="tx1"/>
                </a:solidFill>
                <a:latin typeface="Calibri" panose="020F0502020204030204" pitchFamily="34" charset="0"/>
              </a:defRPr>
            </a:lvl6pPr>
            <a:lvl7pPr marL="2971800" indent="-228600" eaLnBrk="0" fontAlgn="base" hangingPunct="0">
              <a:spcBef>
                <a:spcPct val="0"/>
              </a:spcBef>
              <a:spcAft>
                <a:spcPct val="0"/>
              </a:spcAft>
              <a:defRPr sz="2000">
                <a:solidFill>
                  <a:schemeClr val="tx1"/>
                </a:solidFill>
                <a:latin typeface="Calibri" panose="020F0502020204030204" pitchFamily="34" charset="0"/>
              </a:defRPr>
            </a:lvl7pPr>
            <a:lvl8pPr marL="3429000" indent="-228600" eaLnBrk="0" fontAlgn="base" hangingPunct="0">
              <a:spcBef>
                <a:spcPct val="0"/>
              </a:spcBef>
              <a:spcAft>
                <a:spcPct val="0"/>
              </a:spcAft>
              <a:defRPr sz="2000">
                <a:solidFill>
                  <a:schemeClr val="tx1"/>
                </a:solidFill>
                <a:latin typeface="Calibri" panose="020F0502020204030204" pitchFamily="34" charset="0"/>
              </a:defRPr>
            </a:lvl8pPr>
            <a:lvl9pPr marL="3886200" indent="-228600" eaLnBrk="0" fontAlgn="base" hangingPunct="0">
              <a:spcBef>
                <a:spcPct val="0"/>
              </a:spcBef>
              <a:spcAft>
                <a:spcPct val="0"/>
              </a:spcAft>
              <a:defRPr sz="2000">
                <a:solidFill>
                  <a:schemeClr val="tx1"/>
                </a:solidFill>
                <a:latin typeface="Calibri" panose="020F0502020204030204" pitchFamily="34" charset="0"/>
              </a:defRPr>
            </a:lvl9pPr>
          </a:lstStyle>
          <a:p>
            <a:pPr algn="ctr" eaLnBrk="1" hangingPunct="1">
              <a:defRPr/>
            </a:pPr>
            <a:r>
              <a:rPr lang="en-US" sz="1200" kern="0" dirty="0">
                <a:solidFill>
                  <a:srgbClr val="000000"/>
                </a:solidFill>
                <a:latin typeface="Arial" panose="020B0604020202020204" pitchFamily="34" charset="0"/>
                <a:cs typeface="Arial" panose="020B0604020202020204" pitchFamily="34" charset="0"/>
              </a:rPr>
              <a:t>Data Manipulation</a:t>
            </a:r>
          </a:p>
        </p:txBody>
      </p:sp>
      <p:sp>
        <p:nvSpPr>
          <p:cNvPr id="35" name="Text Box 20">
            <a:extLst>
              <a:ext uri="{FF2B5EF4-FFF2-40B4-BE49-F238E27FC236}">
                <a16:creationId xmlns:a16="http://schemas.microsoft.com/office/drawing/2014/main" id="{CC9DE410-FA71-408B-9D78-B279480CD57B}"/>
              </a:ext>
            </a:extLst>
          </p:cNvPr>
          <p:cNvSpPr txBox="1">
            <a:spLocks noChangeArrowheads="1"/>
          </p:cNvSpPr>
          <p:nvPr/>
        </p:nvSpPr>
        <p:spPr bwMode="ltGray">
          <a:xfrm>
            <a:off x="6499000" y="2847054"/>
            <a:ext cx="986213" cy="584775"/>
          </a:xfrm>
          <a:prstGeom prst="rect">
            <a:avLst/>
          </a:prstGeom>
          <a:solidFill>
            <a:schemeClr val="bg1"/>
          </a:solidFill>
          <a:ln w="9525" cap="flat" cmpd="sng" algn="ctr">
            <a:solidFill>
              <a:schemeClr val="bg2">
                <a:lumMod val="90000"/>
              </a:schemeClr>
            </a:solidFill>
            <a:prstDash val="sysDot"/>
          </a:ln>
          <a:effectLst/>
        </p:spPr>
        <p:txBody>
          <a:bodyPr wrap="square">
            <a:spAutoFit/>
          </a:bodyPr>
          <a:lstStyle>
            <a:lvl1pPr eaLnBrk="0" hangingPunct="0">
              <a:defRPr sz="2000">
                <a:solidFill>
                  <a:schemeClr val="tx1"/>
                </a:solidFill>
                <a:latin typeface="Calibri" panose="020F0502020204030204" pitchFamily="34" charset="0"/>
              </a:defRPr>
            </a:lvl1pPr>
            <a:lvl2pPr marL="742950" indent="-285750" eaLnBrk="0" hangingPunct="0">
              <a:defRPr sz="2000">
                <a:solidFill>
                  <a:schemeClr val="tx1"/>
                </a:solidFill>
                <a:latin typeface="Calibri" panose="020F0502020204030204" pitchFamily="34" charset="0"/>
              </a:defRPr>
            </a:lvl2pPr>
            <a:lvl3pPr marL="1143000" indent="-228600" eaLnBrk="0" hangingPunct="0">
              <a:defRPr sz="2000">
                <a:solidFill>
                  <a:schemeClr val="tx1"/>
                </a:solidFill>
                <a:latin typeface="Calibri" panose="020F0502020204030204" pitchFamily="34" charset="0"/>
              </a:defRPr>
            </a:lvl3pPr>
            <a:lvl4pPr marL="1600200" indent="-228600" eaLnBrk="0" hangingPunct="0">
              <a:defRPr sz="2000">
                <a:solidFill>
                  <a:schemeClr val="tx1"/>
                </a:solidFill>
                <a:latin typeface="Calibri" panose="020F0502020204030204" pitchFamily="34" charset="0"/>
              </a:defRPr>
            </a:lvl4pPr>
            <a:lvl5pPr marL="2057400" indent="-228600" eaLnBrk="0" hangingPunct="0">
              <a:defRPr sz="2000">
                <a:solidFill>
                  <a:schemeClr val="tx1"/>
                </a:solidFill>
                <a:latin typeface="Calibri" panose="020F0502020204030204" pitchFamily="34" charset="0"/>
              </a:defRPr>
            </a:lvl5pPr>
            <a:lvl6pPr marL="2514600" indent="-228600" eaLnBrk="0" fontAlgn="base" hangingPunct="0">
              <a:spcBef>
                <a:spcPct val="0"/>
              </a:spcBef>
              <a:spcAft>
                <a:spcPct val="0"/>
              </a:spcAft>
              <a:defRPr sz="2000">
                <a:solidFill>
                  <a:schemeClr val="tx1"/>
                </a:solidFill>
                <a:latin typeface="Calibri" panose="020F0502020204030204" pitchFamily="34" charset="0"/>
              </a:defRPr>
            </a:lvl6pPr>
            <a:lvl7pPr marL="2971800" indent="-228600" eaLnBrk="0" fontAlgn="base" hangingPunct="0">
              <a:spcBef>
                <a:spcPct val="0"/>
              </a:spcBef>
              <a:spcAft>
                <a:spcPct val="0"/>
              </a:spcAft>
              <a:defRPr sz="2000">
                <a:solidFill>
                  <a:schemeClr val="tx1"/>
                </a:solidFill>
                <a:latin typeface="Calibri" panose="020F0502020204030204" pitchFamily="34" charset="0"/>
              </a:defRPr>
            </a:lvl7pPr>
            <a:lvl8pPr marL="3429000" indent="-228600" eaLnBrk="0" fontAlgn="base" hangingPunct="0">
              <a:spcBef>
                <a:spcPct val="0"/>
              </a:spcBef>
              <a:spcAft>
                <a:spcPct val="0"/>
              </a:spcAft>
              <a:defRPr sz="2000">
                <a:solidFill>
                  <a:schemeClr val="tx1"/>
                </a:solidFill>
                <a:latin typeface="Calibri" panose="020F0502020204030204" pitchFamily="34" charset="0"/>
              </a:defRPr>
            </a:lvl8pPr>
            <a:lvl9pPr marL="3886200" indent="-228600" eaLnBrk="0" fontAlgn="base" hangingPunct="0">
              <a:spcBef>
                <a:spcPct val="0"/>
              </a:spcBef>
              <a:spcAft>
                <a:spcPct val="0"/>
              </a:spcAft>
              <a:defRPr sz="2000">
                <a:solidFill>
                  <a:schemeClr val="tx1"/>
                </a:solidFill>
                <a:latin typeface="Calibri" panose="020F0502020204030204" pitchFamily="34" charset="0"/>
              </a:defRPr>
            </a:lvl9pPr>
          </a:lstStyle>
          <a:p>
            <a:pPr algn="ctr" eaLnBrk="1" hangingPunct="1">
              <a:defRPr/>
            </a:pPr>
            <a:r>
              <a:rPr lang="en-US" sz="1200" kern="0" dirty="0">
                <a:solidFill>
                  <a:srgbClr val="000000"/>
                </a:solidFill>
                <a:latin typeface="Arial" panose="020B0604020202020204" pitchFamily="34" charset="0"/>
                <a:cs typeface="Arial" panose="020B0604020202020204" pitchFamily="34" charset="0"/>
              </a:rPr>
              <a:t>Testing</a:t>
            </a:r>
          </a:p>
          <a:p>
            <a:pPr marL="171450" indent="-171450" eaLnBrk="1" hangingPunct="1">
              <a:buFont typeface="Wingdings" panose="05000000000000000000" pitchFamily="2" charset="2"/>
              <a:buChar char="§"/>
              <a:defRPr/>
            </a:pPr>
            <a:r>
              <a:rPr lang="en-US" sz="1000" kern="0" dirty="0">
                <a:solidFill>
                  <a:srgbClr val="000000"/>
                </a:solidFill>
                <a:latin typeface="Arial" panose="020B0604020202020204" pitchFamily="34" charset="0"/>
                <a:cs typeface="Arial" panose="020B0604020202020204" pitchFamily="34" charset="0"/>
              </a:rPr>
              <a:t>Unit test</a:t>
            </a:r>
          </a:p>
          <a:p>
            <a:pPr marL="171450" indent="-171450" eaLnBrk="1" hangingPunct="1">
              <a:buFont typeface="Wingdings" panose="05000000000000000000" pitchFamily="2" charset="2"/>
              <a:buChar char="§"/>
              <a:defRPr/>
            </a:pPr>
            <a:r>
              <a:rPr lang="en-US" sz="1000" kern="0" dirty="0">
                <a:solidFill>
                  <a:srgbClr val="000000"/>
                </a:solidFill>
                <a:latin typeface="Arial" panose="020B0604020202020204" pitchFamily="34" charset="0"/>
                <a:cs typeface="Arial" panose="020B0604020202020204" pitchFamily="34" charset="0"/>
              </a:rPr>
              <a:t>Data check</a:t>
            </a:r>
          </a:p>
        </p:txBody>
      </p:sp>
      <p:sp>
        <p:nvSpPr>
          <p:cNvPr id="36" name="Flowchart: Merge 35">
            <a:extLst>
              <a:ext uri="{FF2B5EF4-FFF2-40B4-BE49-F238E27FC236}">
                <a16:creationId xmlns:a16="http://schemas.microsoft.com/office/drawing/2014/main" id="{E124CB3B-78A0-4536-A264-224C39E1E27D}"/>
              </a:ext>
            </a:extLst>
          </p:cNvPr>
          <p:cNvSpPr/>
          <p:nvPr/>
        </p:nvSpPr>
        <p:spPr>
          <a:xfrm rot="8220072" flipH="1">
            <a:off x="7026944" y="3491806"/>
            <a:ext cx="54451" cy="44628"/>
          </a:xfrm>
          <a:prstGeom prst="flowChartMerge">
            <a:avLst/>
          </a:prstGeom>
          <a:solidFill>
            <a:schemeClr val="bg1">
              <a:lumMod val="95000"/>
            </a:schemeClr>
          </a:solidFill>
          <a:ln w="31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FFFF"/>
              </a:solidFill>
              <a:latin typeface="Arial" panose="020B0604020202020204" pitchFamily="34" charset="0"/>
              <a:cs typeface="Arial" panose="020B0604020202020204" pitchFamily="34" charset="0"/>
            </a:endParaRPr>
          </a:p>
        </p:txBody>
      </p:sp>
      <p:sp>
        <p:nvSpPr>
          <p:cNvPr id="37" name="Text Box 20">
            <a:extLst>
              <a:ext uri="{FF2B5EF4-FFF2-40B4-BE49-F238E27FC236}">
                <a16:creationId xmlns:a16="http://schemas.microsoft.com/office/drawing/2014/main" id="{57F4C085-671F-43BA-80BB-2BECBD03E670}"/>
              </a:ext>
            </a:extLst>
          </p:cNvPr>
          <p:cNvSpPr txBox="1">
            <a:spLocks noChangeArrowheads="1"/>
          </p:cNvSpPr>
          <p:nvPr/>
        </p:nvSpPr>
        <p:spPr bwMode="ltGray">
          <a:xfrm rot="5400000" flipH="1">
            <a:off x="7758417" y="3898516"/>
            <a:ext cx="780984" cy="276999"/>
          </a:xfrm>
          <a:prstGeom prst="rect">
            <a:avLst/>
          </a:prstGeom>
          <a:noFill/>
          <a:ln w="9525" cap="flat" cmpd="sng" algn="ctr">
            <a:noFill/>
            <a:prstDash val="solid"/>
          </a:ln>
          <a:effectLst/>
        </p:spPr>
        <p:txBody>
          <a:bodyPr wrap="none">
            <a:spAutoFit/>
          </a:bodyPr>
          <a:lstStyle>
            <a:lvl1pPr eaLnBrk="0" hangingPunct="0">
              <a:defRPr sz="2000">
                <a:solidFill>
                  <a:schemeClr val="tx1"/>
                </a:solidFill>
                <a:latin typeface="Calibri" panose="020F0502020204030204" pitchFamily="34" charset="0"/>
              </a:defRPr>
            </a:lvl1pPr>
            <a:lvl2pPr marL="742950" indent="-285750" eaLnBrk="0" hangingPunct="0">
              <a:defRPr sz="2000">
                <a:solidFill>
                  <a:schemeClr val="tx1"/>
                </a:solidFill>
                <a:latin typeface="Calibri" panose="020F0502020204030204" pitchFamily="34" charset="0"/>
              </a:defRPr>
            </a:lvl2pPr>
            <a:lvl3pPr marL="1143000" indent="-228600" eaLnBrk="0" hangingPunct="0">
              <a:defRPr sz="2000">
                <a:solidFill>
                  <a:schemeClr val="tx1"/>
                </a:solidFill>
                <a:latin typeface="Calibri" panose="020F0502020204030204" pitchFamily="34" charset="0"/>
              </a:defRPr>
            </a:lvl3pPr>
            <a:lvl4pPr marL="1600200" indent="-228600" eaLnBrk="0" hangingPunct="0">
              <a:defRPr sz="2000">
                <a:solidFill>
                  <a:schemeClr val="tx1"/>
                </a:solidFill>
                <a:latin typeface="Calibri" panose="020F0502020204030204" pitchFamily="34" charset="0"/>
              </a:defRPr>
            </a:lvl4pPr>
            <a:lvl5pPr marL="2057400" indent="-228600" eaLnBrk="0" hangingPunct="0">
              <a:defRPr sz="2000">
                <a:solidFill>
                  <a:schemeClr val="tx1"/>
                </a:solidFill>
                <a:latin typeface="Calibri" panose="020F0502020204030204" pitchFamily="34" charset="0"/>
              </a:defRPr>
            </a:lvl5pPr>
            <a:lvl6pPr marL="2514600" indent="-228600" eaLnBrk="0" fontAlgn="base" hangingPunct="0">
              <a:spcBef>
                <a:spcPct val="0"/>
              </a:spcBef>
              <a:spcAft>
                <a:spcPct val="0"/>
              </a:spcAft>
              <a:defRPr sz="2000">
                <a:solidFill>
                  <a:schemeClr val="tx1"/>
                </a:solidFill>
                <a:latin typeface="Calibri" panose="020F0502020204030204" pitchFamily="34" charset="0"/>
              </a:defRPr>
            </a:lvl6pPr>
            <a:lvl7pPr marL="2971800" indent="-228600" eaLnBrk="0" fontAlgn="base" hangingPunct="0">
              <a:spcBef>
                <a:spcPct val="0"/>
              </a:spcBef>
              <a:spcAft>
                <a:spcPct val="0"/>
              </a:spcAft>
              <a:defRPr sz="2000">
                <a:solidFill>
                  <a:schemeClr val="tx1"/>
                </a:solidFill>
                <a:latin typeface="Calibri" panose="020F0502020204030204" pitchFamily="34" charset="0"/>
              </a:defRPr>
            </a:lvl7pPr>
            <a:lvl8pPr marL="3429000" indent="-228600" eaLnBrk="0" fontAlgn="base" hangingPunct="0">
              <a:spcBef>
                <a:spcPct val="0"/>
              </a:spcBef>
              <a:spcAft>
                <a:spcPct val="0"/>
              </a:spcAft>
              <a:defRPr sz="2000">
                <a:solidFill>
                  <a:schemeClr val="tx1"/>
                </a:solidFill>
                <a:latin typeface="Calibri" panose="020F0502020204030204" pitchFamily="34" charset="0"/>
              </a:defRPr>
            </a:lvl8pPr>
            <a:lvl9pPr marL="3886200" indent="-228600" eaLnBrk="0" fontAlgn="base" hangingPunct="0">
              <a:spcBef>
                <a:spcPct val="0"/>
              </a:spcBef>
              <a:spcAft>
                <a:spcPct val="0"/>
              </a:spcAft>
              <a:defRPr sz="2000">
                <a:solidFill>
                  <a:schemeClr val="tx1"/>
                </a:solidFill>
                <a:latin typeface="Calibri" panose="020F0502020204030204" pitchFamily="34" charset="0"/>
              </a:defRPr>
            </a:lvl9pPr>
          </a:lstStyle>
          <a:p>
            <a:pPr algn="ctr" eaLnBrk="1" hangingPunct="1">
              <a:defRPr/>
            </a:pPr>
            <a:r>
              <a:rPr lang="en-US" sz="1200" kern="0" dirty="0">
                <a:solidFill>
                  <a:srgbClr val="000000"/>
                </a:solidFill>
                <a:latin typeface="Arial" panose="020B0604020202020204" pitchFamily="34" charset="0"/>
                <a:cs typeface="Arial" panose="020B0604020202020204" pitchFamily="34" charset="0"/>
              </a:rPr>
              <a:t>Review-I</a:t>
            </a:r>
          </a:p>
        </p:txBody>
      </p:sp>
      <p:sp>
        <p:nvSpPr>
          <p:cNvPr id="38" name="Text Box 20">
            <a:extLst>
              <a:ext uri="{FF2B5EF4-FFF2-40B4-BE49-F238E27FC236}">
                <a16:creationId xmlns:a16="http://schemas.microsoft.com/office/drawing/2014/main" id="{3A128967-66D5-4EEC-B3F9-49036C7021FE}"/>
              </a:ext>
            </a:extLst>
          </p:cNvPr>
          <p:cNvSpPr txBox="1">
            <a:spLocks noChangeArrowheads="1"/>
          </p:cNvSpPr>
          <p:nvPr/>
        </p:nvSpPr>
        <p:spPr bwMode="ltGray">
          <a:xfrm rot="5400000" flipH="1">
            <a:off x="8385504" y="4175607"/>
            <a:ext cx="824265" cy="276999"/>
          </a:xfrm>
          <a:prstGeom prst="rect">
            <a:avLst/>
          </a:prstGeom>
          <a:noFill/>
          <a:ln w="9525" cap="flat" cmpd="sng" algn="ctr">
            <a:noFill/>
            <a:prstDash val="solid"/>
          </a:ln>
          <a:effectLst/>
        </p:spPr>
        <p:txBody>
          <a:bodyPr wrap="none">
            <a:spAutoFit/>
          </a:bodyPr>
          <a:lstStyle>
            <a:lvl1pPr eaLnBrk="0" hangingPunct="0">
              <a:defRPr sz="2000">
                <a:solidFill>
                  <a:schemeClr val="tx1"/>
                </a:solidFill>
                <a:latin typeface="Calibri" panose="020F0502020204030204" pitchFamily="34" charset="0"/>
              </a:defRPr>
            </a:lvl1pPr>
            <a:lvl2pPr marL="742950" indent="-285750" eaLnBrk="0" hangingPunct="0">
              <a:defRPr sz="2000">
                <a:solidFill>
                  <a:schemeClr val="tx1"/>
                </a:solidFill>
                <a:latin typeface="Calibri" panose="020F0502020204030204" pitchFamily="34" charset="0"/>
              </a:defRPr>
            </a:lvl2pPr>
            <a:lvl3pPr marL="1143000" indent="-228600" eaLnBrk="0" hangingPunct="0">
              <a:defRPr sz="2000">
                <a:solidFill>
                  <a:schemeClr val="tx1"/>
                </a:solidFill>
                <a:latin typeface="Calibri" panose="020F0502020204030204" pitchFamily="34" charset="0"/>
              </a:defRPr>
            </a:lvl3pPr>
            <a:lvl4pPr marL="1600200" indent="-228600" eaLnBrk="0" hangingPunct="0">
              <a:defRPr sz="2000">
                <a:solidFill>
                  <a:schemeClr val="tx1"/>
                </a:solidFill>
                <a:latin typeface="Calibri" panose="020F0502020204030204" pitchFamily="34" charset="0"/>
              </a:defRPr>
            </a:lvl4pPr>
            <a:lvl5pPr marL="2057400" indent="-228600" eaLnBrk="0" hangingPunct="0">
              <a:defRPr sz="2000">
                <a:solidFill>
                  <a:schemeClr val="tx1"/>
                </a:solidFill>
                <a:latin typeface="Calibri" panose="020F0502020204030204" pitchFamily="34" charset="0"/>
              </a:defRPr>
            </a:lvl5pPr>
            <a:lvl6pPr marL="2514600" indent="-228600" eaLnBrk="0" fontAlgn="base" hangingPunct="0">
              <a:spcBef>
                <a:spcPct val="0"/>
              </a:spcBef>
              <a:spcAft>
                <a:spcPct val="0"/>
              </a:spcAft>
              <a:defRPr sz="2000">
                <a:solidFill>
                  <a:schemeClr val="tx1"/>
                </a:solidFill>
                <a:latin typeface="Calibri" panose="020F0502020204030204" pitchFamily="34" charset="0"/>
              </a:defRPr>
            </a:lvl6pPr>
            <a:lvl7pPr marL="2971800" indent="-228600" eaLnBrk="0" fontAlgn="base" hangingPunct="0">
              <a:spcBef>
                <a:spcPct val="0"/>
              </a:spcBef>
              <a:spcAft>
                <a:spcPct val="0"/>
              </a:spcAft>
              <a:defRPr sz="2000">
                <a:solidFill>
                  <a:schemeClr val="tx1"/>
                </a:solidFill>
                <a:latin typeface="Calibri" panose="020F0502020204030204" pitchFamily="34" charset="0"/>
              </a:defRPr>
            </a:lvl7pPr>
            <a:lvl8pPr marL="3429000" indent="-228600" eaLnBrk="0" fontAlgn="base" hangingPunct="0">
              <a:spcBef>
                <a:spcPct val="0"/>
              </a:spcBef>
              <a:spcAft>
                <a:spcPct val="0"/>
              </a:spcAft>
              <a:defRPr sz="2000">
                <a:solidFill>
                  <a:schemeClr val="tx1"/>
                </a:solidFill>
                <a:latin typeface="Calibri" panose="020F0502020204030204" pitchFamily="34" charset="0"/>
              </a:defRPr>
            </a:lvl8pPr>
            <a:lvl9pPr marL="3886200" indent="-228600" eaLnBrk="0" fontAlgn="base" hangingPunct="0">
              <a:spcBef>
                <a:spcPct val="0"/>
              </a:spcBef>
              <a:spcAft>
                <a:spcPct val="0"/>
              </a:spcAft>
              <a:defRPr sz="2000">
                <a:solidFill>
                  <a:schemeClr val="tx1"/>
                </a:solidFill>
                <a:latin typeface="Calibri" panose="020F0502020204030204" pitchFamily="34" charset="0"/>
              </a:defRPr>
            </a:lvl9pPr>
          </a:lstStyle>
          <a:p>
            <a:pPr algn="ctr" eaLnBrk="1" hangingPunct="1">
              <a:defRPr/>
            </a:pPr>
            <a:r>
              <a:rPr lang="en-US" sz="1200" kern="0" dirty="0">
                <a:solidFill>
                  <a:srgbClr val="000000"/>
                </a:solidFill>
                <a:latin typeface="Arial" panose="020B0604020202020204" pitchFamily="34" charset="0"/>
                <a:cs typeface="Arial" panose="020B0604020202020204" pitchFamily="34" charset="0"/>
              </a:rPr>
              <a:t>Review-II</a:t>
            </a:r>
          </a:p>
        </p:txBody>
      </p:sp>
      <p:sp>
        <p:nvSpPr>
          <p:cNvPr id="39" name="Text Box 20">
            <a:extLst>
              <a:ext uri="{FF2B5EF4-FFF2-40B4-BE49-F238E27FC236}">
                <a16:creationId xmlns:a16="http://schemas.microsoft.com/office/drawing/2014/main" id="{4A041401-C995-47FE-88F4-F58B79C6D194}"/>
              </a:ext>
            </a:extLst>
          </p:cNvPr>
          <p:cNvSpPr txBox="1">
            <a:spLocks noChangeArrowheads="1"/>
          </p:cNvSpPr>
          <p:nvPr/>
        </p:nvSpPr>
        <p:spPr bwMode="ltGray">
          <a:xfrm rot="5400000" flipH="1">
            <a:off x="9056592" y="4521971"/>
            <a:ext cx="867545" cy="276999"/>
          </a:xfrm>
          <a:prstGeom prst="rect">
            <a:avLst/>
          </a:prstGeom>
          <a:noFill/>
          <a:ln w="9525" cap="flat" cmpd="sng" algn="ctr">
            <a:noFill/>
            <a:prstDash val="solid"/>
          </a:ln>
          <a:effectLst/>
        </p:spPr>
        <p:txBody>
          <a:bodyPr wrap="none">
            <a:spAutoFit/>
          </a:bodyPr>
          <a:lstStyle>
            <a:lvl1pPr eaLnBrk="0" hangingPunct="0">
              <a:defRPr sz="2000">
                <a:solidFill>
                  <a:schemeClr val="tx1"/>
                </a:solidFill>
                <a:latin typeface="Calibri" panose="020F0502020204030204" pitchFamily="34" charset="0"/>
              </a:defRPr>
            </a:lvl1pPr>
            <a:lvl2pPr marL="742950" indent="-285750" eaLnBrk="0" hangingPunct="0">
              <a:defRPr sz="2000">
                <a:solidFill>
                  <a:schemeClr val="tx1"/>
                </a:solidFill>
                <a:latin typeface="Calibri" panose="020F0502020204030204" pitchFamily="34" charset="0"/>
              </a:defRPr>
            </a:lvl2pPr>
            <a:lvl3pPr marL="1143000" indent="-228600" eaLnBrk="0" hangingPunct="0">
              <a:defRPr sz="2000">
                <a:solidFill>
                  <a:schemeClr val="tx1"/>
                </a:solidFill>
                <a:latin typeface="Calibri" panose="020F0502020204030204" pitchFamily="34" charset="0"/>
              </a:defRPr>
            </a:lvl3pPr>
            <a:lvl4pPr marL="1600200" indent="-228600" eaLnBrk="0" hangingPunct="0">
              <a:defRPr sz="2000">
                <a:solidFill>
                  <a:schemeClr val="tx1"/>
                </a:solidFill>
                <a:latin typeface="Calibri" panose="020F0502020204030204" pitchFamily="34" charset="0"/>
              </a:defRPr>
            </a:lvl4pPr>
            <a:lvl5pPr marL="2057400" indent="-228600" eaLnBrk="0" hangingPunct="0">
              <a:defRPr sz="2000">
                <a:solidFill>
                  <a:schemeClr val="tx1"/>
                </a:solidFill>
                <a:latin typeface="Calibri" panose="020F0502020204030204" pitchFamily="34" charset="0"/>
              </a:defRPr>
            </a:lvl5pPr>
            <a:lvl6pPr marL="2514600" indent="-228600" eaLnBrk="0" fontAlgn="base" hangingPunct="0">
              <a:spcBef>
                <a:spcPct val="0"/>
              </a:spcBef>
              <a:spcAft>
                <a:spcPct val="0"/>
              </a:spcAft>
              <a:defRPr sz="2000">
                <a:solidFill>
                  <a:schemeClr val="tx1"/>
                </a:solidFill>
                <a:latin typeface="Calibri" panose="020F0502020204030204" pitchFamily="34" charset="0"/>
              </a:defRPr>
            </a:lvl6pPr>
            <a:lvl7pPr marL="2971800" indent="-228600" eaLnBrk="0" fontAlgn="base" hangingPunct="0">
              <a:spcBef>
                <a:spcPct val="0"/>
              </a:spcBef>
              <a:spcAft>
                <a:spcPct val="0"/>
              </a:spcAft>
              <a:defRPr sz="2000">
                <a:solidFill>
                  <a:schemeClr val="tx1"/>
                </a:solidFill>
                <a:latin typeface="Calibri" panose="020F0502020204030204" pitchFamily="34" charset="0"/>
              </a:defRPr>
            </a:lvl7pPr>
            <a:lvl8pPr marL="3429000" indent="-228600" eaLnBrk="0" fontAlgn="base" hangingPunct="0">
              <a:spcBef>
                <a:spcPct val="0"/>
              </a:spcBef>
              <a:spcAft>
                <a:spcPct val="0"/>
              </a:spcAft>
              <a:defRPr sz="2000">
                <a:solidFill>
                  <a:schemeClr val="tx1"/>
                </a:solidFill>
                <a:latin typeface="Calibri" panose="020F0502020204030204" pitchFamily="34" charset="0"/>
              </a:defRPr>
            </a:lvl8pPr>
            <a:lvl9pPr marL="3886200" indent="-228600" eaLnBrk="0" fontAlgn="base" hangingPunct="0">
              <a:spcBef>
                <a:spcPct val="0"/>
              </a:spcBef>
              <a:spcAft>
                <a:spcPct val="0"/>
              </a:spcAft>
              <a:defRPr sz="2000">
                <a:solidFill>
                  <a:schemeClr val="tx1"/>
                </a:solidFill>
                <a:latin typeface="Calibri" panose="020F0502020204030204" pitchFamily="34" charset="0"/>
              </a:defRPr>
            </a:lvl9pPr>
          </a:lstStyle>
          <a:p>
            <a:pPr algn="ctr" eaLnBrk="1" hangingPunct="1">
              <a:defRPr/>
            </a:pPr>
            <a:r>
              <a:rPr lang="en-US" sz="1200" kern="0" dirty="0">
                <a:solidFill>
                  <a:srgbClr val="000000"/>
                </a:solidFill>
                <a:latin typeface="Arial" panose="020B0604020202020204" pitchFamily="34" charset="0"/>
                <a:cs typeface="Arial" panose="020B0604020202020204" pitchFamily="34" charset="0"/>
              </a:rPr>
              <a:t>Review-III</a:t>
            </a:r>
          </a:p>
        </p:txBody>
      </p:sp>
      <p:sp>
        <p:nvSpPr>
          <p:cNvPr id="40" name="Text Box 20">
            <a:extLst>
              <a:ext uri="{FF2B5EF4-FFF2-40B4-BE49-F238E27FC236}">
                <a16:creationId xmlns:a16="http://schemas.microsoft.com/office/drawing/2014/main" id="{7A81288C-D3DD-4B4A-867A-0418F9AEB6DF}"/>
              </a:ext>
            </a:extLst>
          </p:cNvPr>
          <p:cNvSpPr txBox="1">
            <a:spLocks noChangeArrowheads="1"/>
          </p:cNvSpPr>
          <p:nvPr/>
        </p:nvSpPr>
        <p:spPr bwMode="ltGray">
          <a:xfrm rot="16200000">
            <a:off x="2045849" y="4501745"/>
            <a:ext cx="1311578" cy="276999"/>
          </a:xfrm>
          <a:prstGeom prst="rect">
            <a:avLst/>
          </a:prstGeom>
          <a:noFill/>
          <a:ln w="9525" cap="flat" cmpd="sng" algn="ctr">
            <a:noFill/>
            <a:prstDash val="solid"/>
          </a:ln>
          <a:effectLst/>
        </p:spPr>
        <p:txBody>
          <a:bodyPr wrap="none">
            <a:spAutoFit/>
          </a:bodyPr>
          <a:lstStyle>
            <a:lvl1pPr eaLnBrk="0" hangingPunct="0">
              <a:defRPr sz="2000">
                <a:solidFill>
                  <a:schemeClr val="tx1"/>
                </a:solidFill>
                <a:latin typeface="Calibri" panose="020F0502020204030204" pitchFamily="34" charset="0"/>
              </a:defRPr>
            </a:lvl1pPr>
            <a:lvl2pPr marL="742950" indent="-285750" eaLnBrk="0" hangingPunct="0">
              <a:defRPr sz="2000">
                <a:solidFill>
                  <a:schemeClr val="tx1"/>
                </a:solidFill>
                <a:latin typeface="Calibri" panose="020F0502020204030204" pitchFamily="34" charset="0"/>
              </a:defRPr>
            </a:lvl2pPr>
            <a:lvl3pPr marL="1143000" indent="-228600" eaLnBrk="0" hangingPunct="0">
              <a:defRPr sz="2000">
                <a:solidFill>
                  <a:schemeClr val="tx1"/>
                </a:solidFill>
                <a:latin typeface="Calibri" panose="020F0502020204030204" pitchFamily="34" charset="0"/>
              </a:defRPr>
            </a:lvl3pPr>
            <a:lvl4pPr marL="1600200" indent="-228600" eaLnBrk="0" hangingPunct="0">
              <a:defRPr sz="2000">
                <a:solidFill>
                  <a:schemeClr val="tx1"/>
                </a:solidFill>
                <a:latin typeface="Calibri" panose="020F0502020204030204" pitchFamily="34" charset="0"/>
              </a:defRPr>
            </a:lvl4pPr>
            <a:lvl5pPr marL="2057400" indent="-228600" eaLnBrk="0" hangingPunct="0">
              <a:defRPr sz="2000">
                <a:solidFill>
                  <a:schemeClr val="tx1"/>
                </a:solidFill>
                <a:latin typeface="Calibri" panose="020F0502020204030204" pitchFamily="34" charset="0"/>
              </a:defRPr>
            </a:lvl5pPr>
            <a:lvl6pPr marL="2514600" indent="-228600" eaLnBrk="0" fontAlgn="base" hangingPunct="0">
              <a:spcBef>
                <a:spcPct val="0"/>
              </a:spcBef>
              <a:spcAft>
                <a:spcPct val="0"/>
              </a:spcAft>
              <a:defRPr sz="2000">
                <a:solidFill>
                  <a:schemeClr val="tx1"/>
                </a:solidFill>
                <a:latin typeface="Calibri" panose="020F0502020204030204" pitchFamily="34" charset="0"/>
              </a:defRPr>
            </a:lvl6pPr>
            <a:lvl7pPr marL="2971800" indent="-228600" eaLnBrk="0" fontAlgn="base" hangingPunct="0">
              <a:spcBef>
                <a:spcPct val="0"/>
              </a:spcBef>
              <a:spcAft>
                <a:spcPct val="0"/>
              </a:spcAft>
              <a:defRPr sz="2000">
                <a:solidFill>
                  <a:schemeClr val="tx1"/>
                </a:solidFill>
                <a:latin typeface="Calibri" panose="020F0502020204030204" pitchFamily="34" charset="0"/>
              </a:defRPr>
            </a:lvl7pPr>
            <a:lvl8pPr marL="3429000" indent="-228600" eaLnBrk="0" fontAlgn="base" hangingPunct="0">
              <a:spcBef>
                <a:spcPct val="0"/>
              </a:spcBef>
              <a:spcAft>
                <a:spcPct val="0"/>
              </a:spcAft>
              <a:defRPr sz="2000">
                <a:solidFill>
                  <a:schemeClr val="tx1"/>
                </a:solidFill>
                <a:latin typeface="Calibri" panose="020F0502020204030204" pitchFamily="34" charset="0"/>
              </a:defRPr>
            </a:lvl8pPr>
            <a:lvl9pPr marL="3886200" indent="-228600" eaLnBrk="0" fontAlgn="base" hangingPunct="0">
              <a:spcBef>
                <a:spcPct val="0"/>
              </a:spcBef>
              <a:spcAft>
                <a:spcPct val="0"/>
              </a:spcAft>
              <a:defRPr sz="2000">
                <a:solidFill>
                  <a:schemeClr val="tx1"/>
                </a:solidFill>
                <a:latin typeface="Calibri" panose="020F0502020204030204" pitchFamily="34" charset="0"/>
              </a:defRPr>
            </a:lvl9pPr>
          </a:lstStyle>
          <a:p>
            <a:pPr algn="ctr" eaLnBrk="1" hangingPunct="1">
              <a:defRPr/>
            </a:pPr>
            <a:r>
              <a:rPr lang="en-US" sz="1200" kern="0" dirty="0">
                <a:solidFill>
                  <a:srgbClr val="000000"/>
                </a:solidFill>
                <a:latin typeface="Arial" panose="020B0604020202020204" pitchFamily="34" charset="0"/>
                <a:cs typeface="Arial" panose="020B0604020202020204" pitchFamily="34" charset="0"/>
              </a:rPr>
              <a:t>Enhancement-III</a:t>
            </a:r>
          </a:p>
        </p:txBody>
      </p:sp>
      <p:sp>
        <p:nvSpPr>
          <p:cNvPr id="41" name="Text Box 20">
            <a:extLst>
              <a:ext uri="{FF2B5EF4-FFF2-40B4-BE49-F238E27FC236}">
                <a16:creationId xmlns:a16="http://schemas.microsoft.com/office/drawing/2014/main" id="{A621872C-8092-4A88-8A95-328252CEB155}"/>
              </a:ext>
            </a:extLst>
          </p:cNvPr>
          <p:cNvSpPr txBox="1">
            <a:spLocks noChangeArrowheads="1"/>
          </p:cNvSpPr>
          <p:nvPr/>
        </p:nvSpPr>
        <p:spPr bwMode="ltGray">
          <a:xfrm rot="16200000">
            <a:off x="2760217" y="4298072"/>
            <a:ext cx="1268296" cy="276999"/>
          </a:xfrm>
          <a:prstGeom prst="rect">
            <a:avLst/>
          </a:prstGeom>
          <a:noFill/>
          <a:ln w="9525" cap="flat" cmpd="sng" algn="ctr">
            <a:noFill/>
            <a:prstDash val="solid"/>
          </a:ln>
          <a:effectLst/>
        </p:spPr>
        <p:txBody>
          <a:bodyPr wrap="none">
            <a:spAutoFit/>
          </a:bodyPr>
          <a:lstStyle>
            <a:lvl1pPr eaLnBrk="0" hangingPunct="0">
              <a:defRPr sz="2000">
                <a:solidFill>
                  <a:schemeClr val="tx1"/>
                </a:solidFill>
                <a:latin typeface="Calibri" panose="020F0502020204030204" pitchFamily="34" charset="0"/>
              </a:defRPr>
            </a:lvl1pPr>
            <a:lvl2pPr marL="742950" indent="-285750" eaLnBrk="0" hangingPunct="0">
              <a:defRPr sz="2000">
                <a:solidFill>
                  <a:schemeClr val="tx1"/>
                </a:solidFill>
                <a:latin typeface="Calibri" panose="020F0502020204030204" pitchFamily="34" charset="0"/>
              </a:defRPr>
            </a:lvl2pPr>
            <a:lvl3pPr marL="1143000" indent="-228600" eaLnBrk="0" hangingPunct="0">
              <a:defRPr sz="2000">
                <a:solidFill>
                  <a:schemeClr val="tx1"/>
                </a:solidFill>
                <a:latin typeface="Calibri" panose="020F0502020204030204" pitchFamily="34" charset="0"/>
              </a:defRPr>
            </a:lvl3pPr>
            <a:lvl4pPr marL="1600200" indent="-228600" eaLnBrk="0" hangingPunct="0">
              <a:defRPr sz="2000">
                <a:solidFill>
                  <a:schemeClr val="tx1"/>
                </a:solidFill>
                <a:latin typeface="Calibri" panose="020F0502020204030204" pitchFamily="34" charset="0"/>
              </a:defRPr>
            </a:lvl4pPr>
            <a:lvl5pPr marL="2057400" indent="-228600" eaLnBrk="0" hangingPunct="0">
              <a:defRPr sz="2000">
                <a:solidFill>
                  <a:schemeClr val="tx1"/>
                </a:solidFill>
                <a:latin typeface="Calibri" panose="020F0502020204030204" pitchFamily="34" charset="0"/>
              </a:defRPr>
            </a:lvl5pPr>
            <a:lvl6pPr marL="2514600" indent="-228600" eaLnBrk="0" fontAlgn="base" hangingPunct="0">
              <a:spcBef>
                <a:spcPct val="0"/>
              </a:spcBef>
              <a:spcAft>
                <a:spcPct val="0"/>
              </a:spcAft>
              <a:defRPr sz="2000">
                <a:solidFill>
                  <a:schemeClr val="tx1"/>
                </a:solidFill>
                <a:latin typeface="Calibri" panose="020F0502020204030204" pitchFamily="34" charset="0"/>
              </a:defRPr>
            </a:lvl6pPr>
            <a:lvl7pPr marL="2971800" indent="-228600" eaLnBrk="0" fontAlgn="base" hangingPunct="0">
              <a:spcBef>
                <a:spcPct val="0"/>
              </a:spcBef>
              <a:spcAft>
                <a:spcPct val="0"/>
              </a:spcAft>
              <a:defRPr sz="2000">
                <a:solidFill>
                  <a:schemeClr val="tx1"/>
                </a:solidFill>
                <a:latin typeface="Calibri" panose="020F0502020204030204" pitchFamily="34" charset="0"/>
              </a:defRPr>
            </a:lvl7pPr>
            <a:lvl8pPr marL="3429000" indent="-228600" eaLnBrk="0" fontAlgn="base" hangingPunct="0">
              <a:spcBef>
                <a:spcPct val="0"/>
              </a:spcBef>
              <a:spcAft>
                <a:spcPct val="0"/>
              </a:spcAft>
              <a:defRPr sz="2000">
                <a:solidFill>
                  <a:schemeClr val="tx1"/>
                </a:solidFill>
                <a:latin typeface="Calibri" panose="020F0502020204030204" pitchFamily="34" charset="0"/>
              </a:defRPr>
            </a:lvl8pPr>
            <a:lvl9pPr marL="3886200" indent="-228600" eaLnBrk="0" fontAlgn="base" hangingPunct="0">
              <a:spcBef>
                <a:spcPct val="0"/>
              </a:spcBef>
              <a:spcAft>
                <a:spcPct val="0"/>
              </a:spcAft>
              <a:defRPr sz="2000">
                <a:solidFill>
                  <a:schemeClr val="tx1"/>
                </a:solidFill>
                <a:latin typeface="Calibri" panose="020F0502020204030204" pitchFamily="34" charset="0"/>
              </a:defRPr>
            </a:lvl9pPr>
          </a:lstStyle>
          <a:p>
            <a:pPr algn="ctr" eaLnBrk="1" hangingPunct="1">
              <a:defRPr/>
            </a:pPr>
            <a:r>
              <a:rPr lang="en-US" sz="1200" kern="0" dirty="0">
                <a:solidFill>
                  <a:srgbClr val="000000"/>
                </a:solidFill>
                <a:latin typeface="Arial" panose="020B0604020202020204" pitchFamily="34" charset="0"/>
                <a:cs typeface="Arial" panose="020B0604020202020204" pitchFamily="34" charset="0"/>
              </a:rPr>
              <a:t>Enhancement-II</a:t>
            </a:r>
          </a:p>
        </p:txBody>
      </p:sp>
      <p:sp>
        <p:nvSpPr>
          <p:cNvPr id="42" name="Text Box 20">
            <a:extLst>
              <a:ext uri="{FF2B5EF4-FFF2-40B4-BE49-F238E27FC236}">
                <a16:creationId xmlns:a16="http://schemas.microsoft.com/office/drawing/2014/main" id="{580E7B25-F166-4C86-8631-16B401C0DD02}"/>
              </a:ext>
            </a:extLst>
          </p:cNvPr>
          <p:cNvSpPr txBox="1">
            <a:spLocks noChangeArrowheads="1"/>
          </p:cNvSpPr>
          <p:nvPr/>
        </p:nvSpPr>
        <p:spPr bwMode="ltGray">
          <a:xfrm rot="16200000">
            <a:off x="3336039" y="4032971"/>
            <a:ext cx="1225015" cy="276999"/>
          </a:xfrm>
          <a:prstGeom prst="rect">
            <a:avLst/>
          </a:prstGeom>
          <a:noFill/>
          <a:ln w="9525" cap="flat" cmpd="sng" algn="ctr">
            <a:noFill/>
            <a:prstDash val="solid"/>
          </a:ln>
          <a:effectLst/>
        </p:spPr>
        <p:txBody>
          <a:bodyPr wrap="none">
            <a:spAutoFit/>
          </a:bodyPr>
          <a:lstStyle>
            <a:lvl1pPr eaLnBrk="0" hangingPunct="0">
              <a:defRPr sz="2000">
                <a:solidFill>
                  <a:schemeClr val="tx1"/>
                </a:solidFill>
                <a:latin typeface="Calibri" panose="020F0502020204030204" pitchFamily="34" charset="0"/>
              </a:defRPr>
            </a:lvl1pPr>
            <a:lvl2pPr marL="742950" indent="-285750" eaLnBrk="0" hangingPunct="0">
              <a:defRPr sz="2000">
                <a:solidFill>
                  <a:schemeClr val="tx1"/>
                </a:solidFill>
                <a:latin typeface="Calibri" panose="020F0502020204030204" pitchFamily="34" charset="0"/>
              </a:defRPr>
            </a:lvl2pPr>
            <a:lvl3pPr marL="1143000" indent="-228600" eaLnBrk="0" hangingPunct="0">
              <a:defRPr sz="2000">
                <a:solidFill>
                  <a:schemeClr val="tx1"/>
                </a:solidFill>
                <a:latin typeface="Calibri" panose="020F0502020204030204" pitchFamily="34" charset="0"/>
              </a:defRPr>
            </a:lvl3pPr>
            <a:lvl4pPr marL="1600200" indent="-228600" eaLnBrk="0" hangingPunct="0">
              <a:defRPr sz="2000">
                <a:solidFill>
                  <a:schemeClr val="tx1"/>
                </a:solidFill>
                <a:latin typeface="Calibri" panose="020F0502020204030204" pitchFamily="34" charset="0"/>
              </a:defRPr>
            </a:lvl4pPr>
            <a:lvl5pPr marL="2057400" indent="-228600" eaLnBrk="0" hangingPunct="0">
              <a:defRPr sz="2000">
                <a:solidFill>
                  <a:schemeClr val="tx1"/>
                </a:solidFill>
                <a:latin typeface="Calibri" panose="020F0502020204030204" pitchFamily="34" charset="0"/>
              </a:defRPr>
            </a:lvl5pPr>
            <a:lvl6pPr marL="2514600" indent="-228600" eaLnBrk="0" fontAlgn="base" hangingPunct="0">
              <a:spcBef>
                <a:spcPct val="0"/>
              </a:spcBef>
              <a:spcAft>
                <a:spcPct val="0"/>
              </a:spcAft>
              <a:defRPr sz="2000">
                <a:solidFill>
                  <a:schemeClr val="tx1"/>
                </a:solidFill>
                <a:latin typeface="Calibri" panose="020F0502020204030204" pitchFamily="34" charset="0"/>
              </a:defRPr>
            </a:lvl6pPr>
            <a:lvl7pPr marL="2971800" indent="-228600" eaLnBrk="0" fontAlgn="base" hangingPunct="0">
              <a:spcBef>
                <a:spcPct val="0"/>
              </a:spcBef>
              <a:spcAft>
                <a:spcPct val="0"/>
              </a:spcAft>
              <a:defRPr sz="2000">
                <a:solidFill>
                  <a:schemeClr val="tx1"/>
                </a:solidFill>
                <a:latin typeface="Calibri" panose="020F0502020204030204" pitchFamily="34" charset="0"/>
              </a:defRPr>
            </a:lvl7pPr>
            <a:lvl8pPr marL="3429000" indent="-228600" eaLnBrk="0" fontAlgn="base" hangingPunct="0">
              <a:spcBef>
                <a:spcPct val="0"/>
              </a:spcBef>
              <a:spcAft>
                <a:spcPct val="0"/>
              </a:spcAft>
              <a:defRPr sz="2000">
                <a:solidFill>
                  <a:schemeClr val="tx1"/>
                </a:solidFill>
                <a:latin typeface="Calibri" panose="020F0502020204030204" pitchFamily="34" charset="0"/>
              </a:defRPr>
            </a:lvl8pPr>
            <a:lvl9pPr marL="3886200" indent="-228600" eaLnBrk="0" fontAlgn="base" hangingPunct="0">
              <a:spcBef>
                <a:spcPct val="0"/>
              </a:spcBef>
              <a:spcAft>
                <a:spcPct val="0"/>
              </a:spcAft>
              <a:defRPr sz="2000">
                <a:solidFill>
                  <a:schemeClr val="tx1"/>
                </a:solidFill>
                <a:latin typeface="Calibri" panose="020F0502020204030204" pitchFamily="34" charset="0"/>
              </a:defRPr>
            </a:lvl9pPr>
          </a:lstStyle>
          <a:p>
            <a:pPr algn="ctr" eaLnBrk="1" hangingPunct="1">
              <a:defRPr/>
            </a:pPr>
            <a:r>
              <a:rPr lang="en-US" sz="1200" kern="0" dirty="0">
                <a:solidFill>
                  <a:srgbClr val="000000"/>
                </a:solidFill>
                <a:latin typeface="Arial" panose="020B0604020202020204" pitchFamily="34" charset="0"/>
                <a:cs typeface="Arial" panose="020B0604020202020204" pitchFamily="34" charset="0"/>
              </a:rPr>
              <a:t>Enhancement-I</a:t>
            </a:r>
          </a:p>
        </p:txBody>
      </p:sp>
      <p:cxnSp>
        <p:nvCxnSpPr>
          <p:cNvPr id="43" name="Straight Arrow Connector 42">
            <a:extLst>
              <a:ext uri="{FF2B5EF4-FFF2-40B4-BE49-F238E27FC236}">
                <a16:creationId xmlns:a16="http://schemas.microsoft.com/office/drawing/2014/main" id="{6FDF6FFB-CA6A-40BA-8927-B786EC306730}"/>
              </a:ext>
            </a:extLst>
          </p:cNvPr>
          <p:cNvCxnSpPr/>
          <p:nvPr/>
        </p:nvCxnSpPr>
        <p:spPr>
          <a:xfrm>
            <a:off x="6713745" y="2198328"/>
            <a:ext cx="0" cy="233092"/>
          </a:xfrm>
          <a:prstGeom prst="straightConnector1">
            <a:avLst/>
          </a:prstGeom>
          <a:ln>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787331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58"/>
        <p:cNvGrpSpPr/>
        <p:nvPr/>
      </p:nvGrpSpPr>
      <p:grpSpPr>
        <a:xfrm>
          <a:off x="0" y="0"/>
          <a:ext cx="0" cy="0"/>
          <a:chOff x="0" y="0"/>
          <a:chExt cx="0" cy="0"/>
        </a:xfrm>
      </p:grpSpPr>
      <p:sp>
        <p:nvSpPr>
          <p:cNvPr id="559" name="Shape 559"/>
          <p:cNvSpPr txBox="1">
            <a:spLocks noGrp="1"/>
          </p:cNvSpPr>
          <p:nvPr>
            <p:ph type="ctrTitle"/>
          </p:nvPr>
        </p:nvSpPr>
        <p:spPr>
          <a:prstGeom prst="rect">
            <a:avLst/>
          </a:prstGeom>
          <a:noFill/>
          <a:ln>
            <a:noFill/>
          </a:ln>
        </p:spPr>
        <p:txBody>
          <a:bodyPr wrap="square" lIns="91425" tIns="45700" rIns="91425" bIns="45700" anchor="ctr" anchorCtr="0">
            <a:noAutofit/>
          </a:bodyPr>
          <a:lstStyle/>
          <a:p>
            <a:pPr marL="0" marR="0" lvl="0" indent="-292100" algn="ctr" rtl="0">
              <a:lnSpc>
                <a:spcPct val="90000"/>
              </a:lnSpc>
              <a:spcBef>
                <a:spcPts val="0"/>
              </a:spcBef>
              <a:buClr>
                <a:schemeClr val="lt1"/>
              </a:buClr>
              <a:buSzPct val="100000"/>
              <a:buFont typeface="Arial"/>
              <a:buNone/>
            </a:pPr>
            <a:r>
              <a:rPr lang="en-US" sz="4600" b="0" i="0" u="none" strike="noStrike" cap="none" dirty="0">
                <a:solidFill>
                  <a:schemeClr val="lt1"/>
                </a:solidFill>
                <a:ea typeface="Arial"/>
                <a:sym typeface="Arial"/>
              </a:rPr>
              <a:t>Thank you</a:t>
            </a:r>
          </a:p>
        </p:txBody>
      </p:sp>
      <p:sp>
        <p:nvSpPr>
          <p:cNvPr id="2" name="TextBox 1">
            <a:extLst>
              <a:ext uri="{FF2B5EF4-FFF2-40B4-BE49-F238E27FC236}">
                <a16:creationId xmlns:a16="http://schemas.microsoft.com/office/drawing/2014/main" id="{318021A2-99F0-42DE-9241-D962B0B591E3}"/>
              </a:ext>
            </a:extLst>
          </p:cNvPr>
          <p:cNvSpPr txBox="1"/>
          <p:nvPr/>
        </p:nvSpPr>
        <p:spPr>
          <a:xfrm>
            <a:off x="0" y="5320051"/>
            <a:ext cx="4815485" cy="646331"/>
          </a:xfrm>
          <a:prstGeom prst="rect">
            <a:avLst/>
          </a:prstGeom>
          <a:noFill/>
        </p:spPr>
        <p:txBody>
          <a:bodyPr wrap="none" rtlCol="0">
            <a:spAutoFit/>
          </a:bodyPr>
          <a:lstStyle/>
          <a:p>
            <a:r>
              <a:rPr lang="en-US" dirty="0">
                <a:solidFill>
                  <a:schemeClr val="bg1"/>
                </a:solidFill>
              </a:rPr>
              <a:t>Email: Mahadevan.Balakrishnan@latentview.com</a:t>
            </a:r>
          </a:p>
          <a:p>
            <a:r>
              <a:rPr lang="en-US" dirty="0">
                <a:solidFill>
                  <a:schemeClr val="bg1"/>
                </a:solidFill>
              </a:rPr>
              <a:t>Phone: +91 44 4344 1718</a:t>
            </a:r>
          </a:p>
        </p:txBody>
      </p:sp>
    </p:spTree>
    <p:extLst>
      <p:ext uri="{BB962C8B-B14F-4D97-AF65-F5344CB8AC3E}">
        <p14:creationId xmlns:p14="http://schemas.microsoft.com/office/powerpoint/2010/main" val="26856265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915077DB-C600-4118-BF53-AA1A8877D89E}"/>
              </a:ext>
            </a:extLst>
          </p:cNvPr>
          <p:cNvSpPr>
            <a:spLocks noGrp="1"/>
          </p:cNvSpPr>
          <p:nvPr>
            <p:ph sz="quarter" idx="10"/>
          </p:nvPr>
        </p:nvSpPr>
        <p:spPr>
          <a:xfrm>
            <a:off x="2319054" y="2323563"/>
            <a:ext cx="8692382" cy="914400"/>
          </a:xfrm>
        </p:spPr>
        <p:txBody>
          <a:bodyPr/>
          <a:lstStyle/>
          <a:p>
            <a:r>
              <a:rPr lang="en-US" dirty="0"/>
              <a:t>LV Overview on Data Driven Decision Making</a:t>
            </a:r>
          </a:p>
        </p:txBody>
      </p:sp>
      <p:sp>
        <p:nvSpPr>
          <p:cNvPr id="5" name="Content Placeholder 2">
            <a:extLst>
              <a:ext uri="{FF2B5EF4-FFF2-40B4-BE49-F238E27FC236}">
                <a16:creationId xmlns:a16="http://schemas.microsoft.com/office/drawing/2014/main" id="{1A32201B-CB5D-42E5-9285-6D3284C3AC32}"/>
              </a:ext>
            </a:extLst>
          </p:cNvPr>
          <p:cNvSpPr txBox="1">
            <a:spLocks/>
          </p:cNvSpPr>
          <p:nvPr/>
        </p:nvSpPr>
        <p:spPr>
          <a:xfrm>
            <a:off x="5556628" y="6567662"/>
            <a:ext cx="1823887" cy="335878"/>
          </a:xfrm>
          <a:prstGeom prst="rect">
            <a:avLst/>
          </a:prstGeom>
        </p:spPr>
        <p:txBody>
          <a:bodyPr vert="horz" lIns="91440" tIns="45720" rIns="91440" bIns="45720" rtlCol="0" anchor="ctr">
            <a:noAutofit/>
          </a:bodyPr>
          <a:lstStyle>
            <a:lvl1pPr marL="0" indent="0" algn="l" defTabSz="914400" rtl="0" eaLnBrk="1" latinLnBrk="0" hangingPunct="1">
              <a:lnSpc>
                <a:spcPct val="100000"/>
              </a:lnSpc>
              <a:spcBef>
                <a:spcPts val="1000"/>
              </a:spcBef>
              <a:buClr>
                <a:schemeClr val="accent1"/>
              </a:buClr>
              <a:buFont typeface="Wingdings" panose="05000000000000000000" pitchFamily="2" charset="2"/>
              <a:buNone/>
              <a:defRPr sz="1600" kern="1200">
                <a:solidFill>
                  <a:schemeClr val="bg1"/>
                </a:solidFill>
                <a:effectLst/>
                <a:latin typeface="Arial" panose="020B0604020202020204" pitchFamily="34" charset="0"/>
                <a:ea typeface="+mn-ea"/>
                <a:cs typeface="Arial" panose="020B0604020202020204" pitchFamily="34" charset="0"/>
              </a:defRPr>
            </a:lvl1pPr>
            <a:lvl2pPr marL="457200" indent="-228600" algn="l" defTabSz="914400" rtl="0" eaLnBrk="1" latinLnBrk="0" hangingPunct="1">
              <a:lnSpc>
                <a:spcPct val="100000"/>
              </a:lnSpc>
              <a:spcBef>
                <a:spcPts val="500"/>
              </a:spcBef>
              <a:buClr>
                <a:schemeClr val="accent1"/>
              </a:buClr>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685800" indent="-228600" algn="l" defTabSz="914400" rtl="0" eaLnBrk="1" latinLnBrk="0" hangingPunct="1">
              <a:lnSpc>
                <a:spcPct val="100000"/>
              </a:lnSpc>
              <a:spcBef>
                <a:spcPts val="500"/>
              </a:spcBef>
              <a:buClr>
                <a:schemeClr val="accent1"/>
              </a:buClr>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3pPr>
            <a:lvl4pPr marL="914400" indent="-228600" algn="l" defTabSz="914400" rtl="0" eaLnBrk="1" latinLnBrk="0" hangingPunct="1">
              <a:lnSpc>
                <a:spcPct val="100000"/>
              </a:lnSpc>
              <a:spcBef>
                <a:spcPts val="500"/>
              </a:spcBef>
              <a:buClr>
                <a:schemeClr val="accent1"/>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4pPr>
            <a:lvl5pPr marL="1143000" indent="-228600" algn="l" defTabSz="914400" rtl="0" eaLnBrk="1" latinLnBrk="0" hangingPunct="1">
              <a:lnSpc>
                <a:spcPct val="100000"/>
              </a:lnSpc>
              <a:spcBef>
                <a:spcPts val="500"/>
              </a:spcBef>
              <a:buClr>
                <a:schemeClr val="accent1"/>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1050" dirty="0">
                <a:solidFill>
                  <a:schemeClr val="bg1">
                    <a:lumMod val="50000"/>
                  </a:schemeClr>
                </a:solidFill>
              </a:rPr>
              <a:t>LatentView Confidential</a:t>
            </a:r>
          </a:p>
        </p:txBody>
      </p:sp>
    </p:spTree>
    <p:extLst>
      <p:ext uri="{BB962C8B-B14F-4D97-AF65-F5344CB8AC3E}">
        <p14:creationId xmlns:p14="http://schemas.microsoft.com/office/powerpoint/2010/main" val="5975690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cxnSp>
        <p:nvCxnSpPr>
          <p:cNvPr id="27" name="Straight Connector 26">
            <a:extLst>
              <a:ext uri="{FF2B5EF4-FFF2-40B4-BE49-F238E27FC236}">
                <a16:creationId xmlns:a16="http://schemas.microsoft.com/office/drawing/2014/main" id="{358586D4-0958-4427-B525-42BF6162DFB5}"/>
              </a:ext>
            </a:extLst>
          </p:cNvPr>
          <p:cNvCxnSpPr/>
          <p:nvPr/>
        </p:nvCxnSpPr>
        <p:spPr>
          <a:xfrm flipV="1">
            <a:off x="631554" y="3951936"/>
            <a:ext cx="1990596" cy="1639228"/>
          </a:xfrm>
          <a:prstGeom prst="line">
            <a:avLst/>
          </a:prstGeom>
          <a:ln w="212725" cmpd="sng">
            <a:gradFill>
              <a:gsLst>
                <a:gs pos="0">
                  <a:schemeClr val="tx1"/>
                </a:gs>
                <a:gs pos="87000">
                  <a:schemeClr val="accent2"/>
                </a:gs>
                <a:gs pos="83000">
                  <a:schemeClr val="accent1">
                    <a:lumMod val="45000"/>
                    <a:lumOff val="55000"/>
                  </a:schemeClr>
                </a:gs>
                <a:gs pos="100000">
                  <a:schemeClr val="accent1">
                    <a:lumMod val="30000"/>
                    <a:lumOff val="70000"/>
                  </a:schemeClr>
                </a:gs>
              </a:gsLst>
              <a:lin ang="5400000" scaled="1"/>
            </a:gradFill>
            <a:headEnd type="oval" w="sm" len="sm"/>
          </a:ln>
          <a:effectLst>
            <a:softEdge rad="31750"/>
          </a:effectLst>
        </p:spPr>
        <p:style>
          <a:lnRef idx="3">
            <a:schemeClr val="dk1"/>
          </a:lnRef>
          <a:fillRef idx="0">
            <a:schemeClr val="dk1"/>
          </a:fillRef>
          <a:effectRef idx="2">
            <a:schemeClr val="dk1"/>
          </a:effectRef>
          <a:fontRef idx="minor">
            <a:schemeClr val="tx1"/>
          </a:fontRef>
        </p:style>
      </p:cxnSp>
      <p:sp>
        <p:nvSpPr>
          <p:cNvPr id="308" name="Shape 308"/>
          <p:cNvSpPr txBox="1">
            <a:spLocks noGrp="1"/>
          </p:cNvSpPr>
          <p:nvPr>
            <p:ph type="title"/>
          </p:nvPr>
        </p:nvSpPr>
        <p:spPr>
          <a:xfrm>
            <a:off x="599655" y="58925"/>
            <a:ext cx="10940304" cy="408349"/>
          </a:xfrm>
          <a:prstGeom prst="rect">
            <a:avLst/>
          </a:prstGeom>
          <a:noFill/>
          <a:ln>
            <a:noFill/>
          </a:ln>
        </p:spPr>
        <p:txBody>
          <a:bodyPr wrap="square" lIns="91425" tIns="45700" rIns="91425" bIns="45700" anchor="ctr" anchorCtr="0">
            <a:noAutofit/>
          </a:bodyPr>
          <a:lstStyle/>
          <a:p>
            <a:r>
              <a:rPr lang="en-US" dirty="0"/>
              <a:t>Enabling the data driven decision making journey by…</a:t>
            </a:r>
          </a:p>
        </p:txBody>
      </p:sp>
      <p:cxnSp>
        <p:nvCxnSpPr>
          <p:cNvPr id="21" name="Straight Connector 20">
            <a:extLst>
              <a:ext uri="{FF2B5EF4-FFF2-40B4-BE49-F238E27FC236}">
                <a16:creationId xmlns:a16="http://schemas.microsoft.com/office/drawing/2014/main" id="{1D9BE5CD-3547-4962-99B6-30185265743D}"/>
              </a:ext>
            </a:extLst>
          </p:cNvPr>
          <p:cNvCxnSpPr/>
          <p:nvPr/>
        </p:nvCxnSpPr>
        <p:spPr>
          <a:xfrm flipV="1">
            <a:off x="5861476" y="2903720"/>
            <a:ext cx="3522341" cy="501805"/>
          </a:xfrm>
          <a:prstGeom prst="line">
            <a:avLst/>
          </a:prstGeom>
          <a:ln w="212725" cmpd="sng">
            <a:gradFill>
              <a:gsLst>
                <a:gs pos="0">
                  <a:schemeClr val="tx1"/>
                </a:gs>
                <a:gs pos="87000">
                  <a:schemeClr val="accent2"/>
                </a:gs>
                <a:gs pos="83000">
                  <a:schemeClr val="accent1">
                    <a:lumMod val="45000"/>
                    <a:lumOff val="55000"/>
                  </a:schemeClr>
                </a:gs>
                <a:gs pos="100000">
                  <a:schemeClr val="accent1">
                    <a:lumMod val="30000"/>
                    <a:lumOff val="70000"/>
                  </a:schemeClr>
                </a:gs>
              </a:gsLst>
              <a:lin ang="5400000" scaled="1"/>
            </a:gradFill>
            <a:headEnd type="oval"/>
          </a:ln>
          <a:effectLst>
            <a:softEdge rad="31750"/>
          </a:effectLst>
        </p:spPr>
        <p:style>
          <a:lnRef idx="3">
            <a:schemeClr val="dk1"/>
          </a:lnRef>
          <a:fillRef idx="0">
            <a:schemeClr val="dk1"/>
          </a:fillRef>
          <a:effectRef idx="2">
            <a:schemeClr val="dk1"/>
          </a:effectRef>
          <a:fontRef idx="minor">
            <a:schemeClr val="tx1"/>
          </a:fontRef>
        </p:style>
      </p:cxnSp>
      <p:cxnSp>
        <p:nvCxnSpPr>
          <p:cNvPr id="22" name="Straight Connector 21">
            <a:extLst>
              <a:ext uri="{FF2B5EF4-FFF2-40B4-BE49-F238E27FC236}">
                <a16:creationId xmlns:a16="http://schemas.microsoft.com/office/drawing/2014/main" id="{4232ACC6-1261-415C-ACBE-6816008D433B}"/>
              </a:ext>
            </a:extLst>
          </p:cNvPr>
          <p:cNvCxnSpPr/>
          <p:nvPr/>
        </p:nvCxnSpPr>
        <p:spPr>
          <a:xfrm flipH="1">
            <a:off x="9296052" y="1069742"/>
            <a:ext cx="2491038" cy="2145238"/>
          </a:xfrm>
          <a:prstGeom prst="line">
            <a:avLst/>
          </a:prstGeom>
          <a:ln w="212725" cmpd="sng">
            <a:gradFill>
              <a:gsLst>
                <a:gs pos="0">
                  <a:schemeClr val="tx1"/>
                </a:gs>
                <a:gs pos="87000">
                  <a:schemeClr val="accent2"/>
                </a:gs>
                <a:gs pos="83000">
                  <a:schemeClr val="accent1">
                    <a:lumMod val="45000"/>
                    <a:lumOff val="55000"/>
                  </a:schemeClr>
                </a:gs>
                <a:gs pos="100000">
                  <a:schemeClr val="accent1">
                    <a:lumMod val="30000"/>
                    <a:lumOff val="70000"/>
                  </a:schemeClr>
                </a:gs>
              </a:gsLst>
              <a:lin ang="5400000" scaled="1"/>
            </a:gradFill>
            <a:headEnd type="stealth"/>
            <a:tailEnd type="arrow" w="med" len="lg"/>
          </a:ln>
          <a:effectLst>
            <a:softEdge rad="31750"/>
          </a:effectLst>
        </p:spPr>
        <p:style>
          <a:lnRef idx="3">
            <a:schemeClr val="dk1"/>
          </a:lnRef>
          <a:fillRef idx="0">
            <a:schemeClr val="dk1"/>
          </a:fillRef>
          <a:effectRef idx="2">
            <a:schemeClr val="dk1"/>
          </a:effectRef>
          <a:fontRef idx="minor">
            <a:schemeClr val="tx1"/>
          </a:fontRef>
        </p:style>
      </p:cxnSp>
      <p:sp>
        <p:nvSpPr>
          <p:cNvPr id="23" name="Rectangle 22">
            <a:extLst>
              <a:ext uri="{FF2B5EF4-FFF2-40B4-BE49-F238E27FC236}">
                <a16:creationId xmlns:a16="http://schemas.microsoft.com/office/drawing/2014/main" id="{BDE82B02-9475-4055-98CA-191C6AC110F7}"/>
              </a:ext>
            </a:extLst>
          </p:cNvPr>
          <p:cNvSpPr/>
          <p:nvPr/>
        </p:nvSpPr>
        <p:spPr>
          <a:xfrm>
            <a:off x="8052970" y="1927418"/>
            <a:ext cx="2735291" cy="3809998"/>
          </a:xfrm>
          <a:prstGeom prst="rect">
            <a:avLst/>
          </a:prstGeom>
          <a:solidFill>
            <a:schemeClr val="bg1"/>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1ACE820A-2E7C-45B2-9535-DA40F100EE91}"/>
              </a:ext>
            </a:extLst>
          </p:cNvPr>
          <p:cNvCxnSpPr/>
          <p:nvPr/>
        </p:nvCxnSpPr>
        <p:spPr>
          <a:xfrm flipV="1">
            <a:off x="2622150" y="3394374"/>
            <a:ext cx="3239326" cy="546411"/>
          </a:xfrm>
          <a:prstGeom prst="line">
            <a:avLst/>
          </a:prstGeom>
          <a:ln w="212725" cmpd="sng">
            <a:gradFill>
              <a:gsLst>
                <a:gs pos="0">
                  <a:schemeClr val="tx1"/>
                </a:gs>
                <a:gs pos="87000">
                  <a:schemeClr val="accent2"/>
                </a:gs>
                <a:gs pos="83000">
                  <a:schemeClr val="accent1">
                    <a:lumMod val="45000"/>
                    <a:lumOff val="55000"/>
                  </a:schemeClr>
                </a:gs>
                <a:gs pos="100000">
                  <a:schemeClr val="accent1">
                    <a:lumMod val="30000"/>
                    <a:lumOff val="70000"/>
                  </a:schemeClr>
                </a:gs>
              </a:gsLst>
              <a:lin ang="5400000" scaled="1"/>
            </a:gradFill>
            <a:headEnd type="oval"/>
          </a:ln>
          <a:effectLst>
            <a:softEdge rad="31750"/>
          </a:effectLst>
        </p:spPr>
        <p:style>
          <a:lnRef idx="3">
            <a:schemeClr val="dk1"/>
          </a:lnRef>
          <a:fillRef idx="0">
            <a:schemeClr val="dk1"/>
          </a:fillRef>
          <a:effectRef idx="2">
            <a:schemeClr val="dk1"/>
          </a:effectRef>
          <a:fontRef idx="minor">
            <a:schemeClr val="tx1"/>
          </a:fontRef>
        </p:style>
      </p:cxnSp>
      <p:sp>
        <p:nvSpPr>
          <p:cNvPr id="25" name="Rectangle 24">
            <a:extLst>
              <a:ext uri="{FF2B5EF4-FFF2-40B4-BE49-F238E27FC236}">
                <a16:creationId xmlns:a16="http://schemas.microsoft.com/office/drawing/2014/main" id="{C5109D81-6A8F-4D20-8AB0-3288D4AFCC12}"/>
              </a:ext>
            </a:extLst>
          </p:cNvPr>
          <p:cNvSpPr/>
          <p:nvPr/>
        </p:nvSpPr>
        <p:spPr>
          <a:xfrm>
            <a:off x="4649401" y="1927418"/>
            <a:ext cx="2735291" cy="3809998"/>
          </a:xfrm>
          <a:prstGeom prst="rect">
            <a:avLst/>
          </a:prstGeom>
          <a:solidFill>
            <a:schemeClr val="bg1"/>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CA868051-2D8C-43F0-91D8-D0EF90D512CC}"/>
              </a:ext>
            </a:extLst>
          </p:cNvPr>
          <p:cNvSpPr/>
          <p:nvPr/>
        </p:nvSpPr>
        <p:spPr>
          <a:xfrm>
            <a:off x="1254156" y="1927418"/>
            <a:ext cx="2735291" cy="3809998"/>
          </a:xfrm>
          <a:prstGeom prst="rect">
            <a:avLst/>
          </a:prstGeom>
          <a:solidFill>
            <a:schemeClr val="bg1"/>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3B57E344-512E-4215-BE9F-6DA2E4367D85}"/>
              </a:ext>
            </a:extLst>
          </p:cNvPr>
          <p:cNvSpPr/>
          <p:nvPr/>
        </p:nvSpPr>
        <p:spPr>
          <a:xfrm flipV="1">
            <a:off x="1254155" y="1055746"/>
            <a:ext cx="2735291" cy="726012"/>
          </a:xfrm>
          <a:prstGeom prst="rect">
            <a:avLst/>
          </a:prstGeom>
          <a:solidFill>
            <a:srgbClr val="0F3B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latin typeface="Segoe UI" panose="020B0502040204020203" pitchFamily="34" charset="0"/>
              <a:cs typeface="Segoe UI" panose="020B0502040204020203" pitchFamily="34" charset="0"/>
              <a:sym typeface="Arial"/>
              <a:rtl val="0"/>
            </a:endParaRPr>
          </a:p>
        </p:txBody>
      </p:sp>
      <p:sp>
        <p:nvSpPr>
          <p:cNvPr id="29" name="Rectangle 28">
            <a:extLst>
              <a:ext uri="{FF2B5EF4-FFF2-40B4-BE49-F238E27FC236}">
                <a16:creationId xmlns:a16="http://schemas.microsoft.com/office/drawing/2014/main" id="{714BF073-FEF1-4396-B4AC-D4BD3E7DCB16}"/>
              </a:ext>
            </a:extLst>
          </p:cNvPr>
          <p:cNvSpPr/>
          <p:nvPr/>
        </p:nvSpPr>
        <p:spPr>
          <a:xfrm flipV="1">
            <a:off x="4642149" y="1055746"/>
            <a:ext cx="2742543" cy="726012"/>
          </a:xfrm>
          <a:prstGeom prst="rect">
            <a:avLst/>
          </a:prstGeom>
          <a:solidFill>
            <a:srgbClr val="0F3B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latin typeface="Segoe UI" panose="020B0502040204020203" pitchFamily="34" charset="0"/>
              <a:cs typeface="Segoe UI" panose="020B0502040204020203" pitchFamily="34" charset="0"/>
              <a:sym typeface="Arial"/>
              <a:rtl val="0"/>
            </a:endParaRPr>
          </a:p>
        </p:txBody>
      </p:sp>
      <p:sp>
        <p:nvSpPr>
          <p:cNvPr id="30" name="Rectangle 29">
            <a:extLst>
              <a:ext uri="{FF2B5EF4-FFF2-40B4-BE49-F238E27FC236}">
                <a16:creationId xmlns:a16="http://schemas.microsoft.com/office/drawing/2014/main" id="{B6B5C710-F9B4-43FE-A016-8D3DA38F14E4}"/>
              </a:ext>
            </a:extLst>
          </p:cNvPr>
          <p:cNvSpPr/>
          <p:nvPr/>
        </p:nvSpPr>
        <p:spPr>
          <a:xfrm flipV="1">
            <a:off x="8049015" y="1055746"/>
            <a:ext cx="2739245" cy="726012"/>
          </a:xfrm>
          <a:prstGeom prst="rect">
            <a:avLst/>
          </a:prstGeom>
          <a:solidFill>
            <a:srgbClr val="0F3B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latin typeface="Segoe UI" panose="020B0502040204020203" pitchFamily="34" charset="0"/>
              <a:cs typeface="Segoe UI" panose="020B0502040204020203" pitchFamily="34" charset="0"/>
              <a:sym typeface="Arial"/>
              <a:rtl val="0"/>
            </a:endParaRPr>
          </a:p>
        </p:txBody>
      </p:sp>
      <p:sp>
        <p:nvSpPr>
          <p:cNvPr id="31" name="Freeform 8">
            <a:extLst>
              <a:ext uri="{FF2B5EF4-FFF2-40B4-BE49-F238E27FC236}">
                <a16:creationId xmlns:a16="http://schemas.microsoft.com/office/drawing/2014/main" id="{4E84232E-01F8-40E9-9AB8-56F319F11F15}"/>
              </a:ext>
            </a:extLst>
          </p:cNvPr>
          <p:cNvSpPr/>
          <p:nvPr/>
        </p:nvSpPr>
        <p:spPr>
          <a:xfrm>
            <a:off x="4885219" y="2142361"/>
            <a:ext cx="2381757" cy="3448803"/>
          </a:xfrm>
          <a:custGeom>
            <a:avLst/>
            <a:gdLst>
              <a:gd name="connsiteX0" fmla="*/ 0 w 2673382"/>
              <a:gd name="connsiteY0" fmla="*/ 0 h 2779673"/>
              <a:gd name="connsiteX1" fmla="*/ 2673382 w 2673382"/>
              <a:gd name="connsiteY1" fmla="*/ 0 h 2779673"/>
              <a:gd name="connsiteX2" fmla="*/ 2673382 w 2673382"/>
              <a:gd name="connsiteY2" fmla="*/ 2779673 h 2779673"/>
              <a:gd name="connsiteX3" fmla="*/ 0 w 2673382"/>
              <a:gd name="connsiteY3" fmla="*/ 2779673 h 2779673"/>
              <a:gd name="connsiteX4" fmla="*/ 0 w 2673382"/>
              <a:gd name="connsiteY4" fmla="*/ 0 h 27796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3382" h="2779673">
                <a:moveTo>
                  <a:pt x="0" y="0"/>
                </a:moveTo>
                <a:lnTo>
                  <a:pt x="2673382" y="0"/>
                </a:lnTo>
                <a:lnTo>
                  <a:pt x="2673382" y="2779673"/>
                </a:lnTo>
                <a:lnTo>
                  <a:pt x="0" y="2779673"/>
                </a:lnTo>
                <a:lnTo>
                  <a:pt x="0" y="0"/>
                </a:lnTo>
                <a:close/>
              </a:path>
            </a:pathLst>
          </a:custGeom>
          <a:solidFill>
            <a:schemeClr val="bg1"/>
          </a:solidFill>
          <a:ln>
            <a:noFill/>
          </a:ln>
          <a:effectLst/>
        </p:spPr>
        <p:style>
          <a:lnRef idx="2">
            <a:schemeClr val="dk1"/>
          </a:lnRef>
          <a:fillRef idx="1">
            <a:schemeClr val="lt1"/>
          </a:fillRef>
          <a:effectRef idx="0">
            <a:schemeClr val="dk1"/>
          </a:effectRef>
          <a:fontRef idx="minor">
            <a:schemeClr val="dk1"/>
          </a:fontRef>
        </p:style>
        <p:txBody>
          <a:bodyPr spcFirstLastPara="0" vert="horz" wrap="square" lIns="76200" tIns="76200" rIns="76200" bIns="76200" numCol="1" spcCol="1270" anchor="t" anchorCtr="0">
            <a:noAutofit/>
          </a:bodyPr>
          <a:lstStyle/>
          <a:p>
            <a:pPr marL="0" lvl="1" algn="l" defTabSz="622300">
              <a:lnSpc>
                <a:spcPct val="90000"/>
              </a:lnSpc>
              <a:spcBef>
                <a:spcPct val="0"/>
              </a:spcBef>
              <a:spcAft>
                <a:spcPct val="15000"/>
              </a:spcAft>
            </a:pPr>
            <a:r>
              <a:rPr lang="en-IN" sz="1300" b="1" kern="1200" dirty="0">
                <a:solidFill>
                  <a:schemeClr val="bg2">
                    <a:lumMod val="50000"/>
                  </a:schemeClr>
                </a:solidFill>
                <a:latin typeface="Segoe UI" panose="020B0502040204020203" pitchFamily="34" charset="0"/>
                <a:cs typeface="Segoe UI" panose="020B0502040204020203" pitchFamily="34" charset="0"/>
              </a:rPr>
              <a:t>Graph Analysis</a:t>
            </a:r>
          </a:p>
          <a:p>
            <a:pPr marL="285750" lvl="1" indent="-285750" defTabSz="622300">
              <a:lnSpc>
                <a:spcPct val="90000"/>
              </a:lnSpc>
              <a:spcBef>
                <a:spcPct val="0"/>
              </a:spcBef>
              <a:spcAft>
                <a:spcPct val="15000"/>
              </a:spcAft>
              <a:buFont typeface="Arial" panose="020B0604020202020204" pitchFamily="34" charset="0"/>
              <a:buChar char="•"/>
            </a:pPr>
            <a:r>
              <a:rPr lang="en-US" sz="1300" kern="1200" dirty="0">
                <a:solidFill>
                  <a:schemeClr val="bg2">
                    <a:lumMod val="50000"/>
                  </a:schemeClr>
                </a:solidFill>
                <a:latin typeface="Segoe UI" panose="020B0502040204020203" pitchFamily="34" charset="0"/>
                <a:cs typeface="Segoe UI" panose="020B0502040204020203" pitchFamily="34" charset="0"/>
              </a:rPr>
              <a:t>Exploration of frequency, strength and direction of relationships &amp; Causalities.</a:t>
            </a:r>
          </a:p>
          <a:p>
            <a:pPr marL="285750" lvl="1" indent="-285750" algn="l" defTabSz="622300">
              <a:lnSpc>
                <a:spcPct val="90000"/>
              </a:lnSpc>
              <a:spcBef>
                <a:spcPct val="0"/>
              </a:spcBef>
              <a:spcAft>
                <a:spcPct val="15000"/>
              </a:spcAft>
              <a:buFont typeface="Arial" panose="020B0604020202020204" pitchFamily="34" charset="0"/>
              <a:buChar char="•"/>
            </a:pPr>
            <a:endParaRPr lang="en-US" sz="1300" kern="1200" dirty="0">
              <a:solidFill>
                <a:schemeClr val="bg2">
                  <a:lumMod val="50000"/>
                </a:schemeClr>
              </a:solidFill>
              <a:latin typeface="Segoe UI" panose="020B0502040204020203" pitchFamily="34" charset="0"/>
              <a:cs typeface="Segoe UI" panose="020B0502040204020203" pitchFamily="34" charset="0"/>
            </a:endParaRPr>
          </a:p>
          <a:p>
            <a:pPr marL="0" lvl="1" algn="l" defTabSz="622300">
              <a:lnSpc>
                <a:spcPct val="90000"/>
              </a:lnSpc>
              <a:spcBef>
                <a:spcPct val="0"/>
              </a:spcBef>
              <a:spcAft>
                <a:spcPct val="15000"/>
              </a:spcAft>
            </a:pPr>
            <a:r>
              <a:rPr lang="en-IN" sz="1300" b="1" kern="1200" dirty="0">
                <a:solidFill>
                  <a:schemeClr val="bg2">
                    <a:lumMod val="50000"/>
                  </a:schemeClr>
                </a:solidFill>
                <a:latin typeface="Segoe UI" panose="020B0502040204020203" pitchFamily="34" charset="0"/>
                <a:cs typeface="Segoe UI" panose="020B0502040204020203" pitchFamily="34" charset="0"/>
              </a:rPr>
              <a:t>Exploratory Analysis</a:t>
            </a:r>
          </a:p>
          <a:p>
            <a:pPr marL="285750" lvl="1" indent="-285750" defTabSz="622300">
              <a:lnSpc>
                <a:spcPct val="90000"/>
              </a:lnSpc>
              <a:spcBef>
                <a:spcPct val="0"/>
              </a:spcBef>
              <a:spcAft>
                <a:spcPct val="15000"/>
              </a:spcAft>
              <a:buFont typeface="Arial" panose="020B0604020202020204" pitchFamily="34" charset="0"/>
              <a:buChar char="•"/>
            </a:pPr>
            <a:r>
              <a:rPr lang="en-IN" sz="1300" kern="1200" dirty="0">
                <a:solidFill>
                  <a:schemeClr val="bg2">
                    <a:lumMod val="50000"/>
                  </a:schemeClr>
                </a:solidFill>
                <a:latin typeface="Segoe UI" panose="020B0502040204020203" pitchFamily="34" charset="0"/>
                <a:cs typeface="Segoe UI" panose="020B0502040204020203" pitchFamily="34" charset="0"/>
              </a:rPr>
              <a:t>Deep insights from all forms of data using traditional methods (Segmentation &amp; Clustering)</a:t>
            </a:r>
            <a:endParaRPr lang="en-US" sz="1300" kern="1200" dirty="0">
              <a:solidFill>
                <a:schemeClr val="bg2">
                  <a:lumMod val="50000"/>
                </a:schemeClr>
              </a:solidFill>
              <a:latin typeface="Segoe UI" panose="020B0502040204020203" pitchFamily="34" charset="0"/>
              <a:cs typeface="Segoe UI" panose="020B0502040204020203" pitchFamily="34" charset="0"/>
            </a:endParaRPr>
          </a:p>
          <a:p>
            <a:pPr marL="114300" lvl="1" indent="-114300" algn="l" defTabSz="622300">
              <a:lnSpc>
                <a:spcPct val="90000"/>
              </a:lnSpc>
              <a:spcBef>
                <a:spcPct val="0"/>
              </a:spcBef>
              <a:spcAft>
                <a:spcPct val="15000"/>
              </a:spcAft>
              <a:buChar char="••"/>
            </a:pPr>
            <a:endParaRPr lang="en-US" sz="1300" kern="1200" dirty="0">
              <a:solidFill>
                <a:schemeClr val="bg2">
                  <a:lumMod val="50000"/>
                </a:schemeClr>
              </a:solidFill>
              <a:latin typeface="Segoe UI" panose="020B0502040204020203" pitchFamily="34" charset="0"/>
              <a:cs typeface="Segoe UI" panose="020B0502040204020203" pitchFamily="34" charset="0"/>
            </a:endParaRPr>
          </a:p>
          <a:p>
            <a:pPr marL="0" lvl="1" defTabSz="622300">
              <a:lnSpc>
                <a:spcPct val="90000"/>
              </a:lnSpc>
              <a:spcBef>
                <a:spcPct val="0"/>
              </a:spcBef>
              <a:spcAft>
                <a:spcPct val="15000"/>
              </a:spcAft>
            </a:pPr>
            <a:r>
              <a:rPr lang="en-US" sz="1300" b="1" kern="1200" dirty="0">
                <a:solidFill>
                  <a:schemeClr val="bg2">
                    <a:lumMod val="50000"/>
                  </a:schemeClr>
                </a:solidFill>
                <a:latin typeface="Segoe UI" panose="020B0502040204020203" pitchFamily="34" charset="0"/>
                <a:cs typeface="Segoe UI" panose="020B0502040204020203" pitchFamily="34" charset="0"/>
              </a:rPr>
              <a:t>Natural Language Processing</a:t>
            </a:r>
            <a:r>
              <a:rPr lang="en-US" sz="1300" kern="1200" dirty="0">
                <a:solidFill>
                  <a:schemeClr val="bg2">
                    <a:lumMod val="50000"/>
                  </a:schemeClr>
                </a:solidFill>
                <a:latin typeface="Segoe UI" panose="020B0502040204020203" pitchFamily="34" charset="0"/>
                <a:cs typeface="Segoe UI" panose="020B0502040204020203" pitchFamily="34" charset="0"/>
              </a:rPr>
              <a:t>     </a:t>
            </a:r>
          </a:p>
          <a:p>
            <a:pPr marL="285750" lvl="1" indent="-285750" defTabSz="622300">
              <a:lnSpc>
                <a:spcPct val="90000"/>
              </a:lnSpc>
              <a:spcBef>
                <a:spcPct val="0"/>
              </a:spcBef>
              <a:spcAft>
                <a:spcPct val="15000"/>
              </a:spcAft>
              <a:buFont typeface="Arial" panose="020B0604020202020204" pitchFamily="34" charset="0"/>
              <a:buChar char="•"/>
            </a:pPr>
            <a:r>
              <a:rPr lang="en-US" sz="1300" kern="1200" dirty="0">
                <a:solidFill>
                  <a:schemeClr val="bg2">
                    <a:lumMod val="50000"/>
                  </a:schemeClr>
                </a:solidFill>
                <a:latin typeface="Segoe UI" panose="020B0502040204020203" pitchFamily="34" charset="0"/>
                <a:cs typeface="Segoe UI" panose="020B0502040204020203" pitchFamily="34" charset="0"/>
              </a:rPr>
              <a:t>Analyze dimensional insights &amp; relationships by automated tagging</a:t>
            </a:r>
          </a:p>
        </p:txBody>
      </p:sp>
      <p:sp>
        <p:nvSpPr>
          <p:cNvPr id="32" name="Rectangle 31">
            <a:extLst>
              <a:ext uri="{FF2B5EF4-FFF2-40B4-BE49-F238E27FC236}">
                <a16:creationId xmlns:a16="http://schemas.microsoft.com/office/drawing/2014/main" id="{E2DABEBD-033C-4511-A0C3-34EC6CB564C2}"/>
              </a:ext>
            </a:extLst>
          </p:cNvPr>
          <p:cNvSpPr/>
          <p:nvPr/>
        </p:nvSpPr>
        <p:spPr>
          <a:xfrm>
            <a:off x="1433065" y="1142796"/>
            <a:ext cx="2377440" cy="590931"/>
          </a:xfrm>
          <a:prstGeom prst="rect">
            <a:avLst/>
          </a:prstGeom>
        </p:spPr>
        <p:txBody>
          <a:bodyPr wrap="square">
            <a:spAutoFit/>
          </a:bodyPr>
          <a:lstStyle/>
          <a:p>
            <a:pPr lvl="0" algn="ctr" defTabSz="889000">
              <a:lnSpc>
                <a:spcPct val="90000"/>
              </a:lnSpc>
              <a:spcBef>
                <a:spcPct val="0"/>
              </a:spcBef>
              <a:spcAft>
                <a:spcPct val="35000"/>
              </a:spcAft>
            </a:pPr>
            <a:r>
              <a:rPr lang="en-US" dirty="0">
                <a:ln w="0"/>
                <a:solidFill>
                  <a:schemeClr val="bg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rPr>
              <a:t>…getting the data together</a:t>
            </a:r>
          </a:p>
        </p:txBody>
      </p:sp>
      <p:sp>
        <p:nvSpPr>
          <p:cNvPr id="33" name="Rectangle 32">
            <a:extLst>
              <a:ext uri="{FF2B5EF4-FFF2-40B4-BE49-F238E27FC236}">
                <a16:creationId xmlns:a16="http://schemas.microsoft.com/office/drawing/2014/main" id="{E5ADF55C-74E3-4C38-921B-2FCE2B19BC87}"/>
              </a:ext>
            </a:extLst>
          </p:cNvPr>
          <p:cNvSpPr/>
          <p:nvPr/>
        </p:nvSpPr>
        <p:spPr>
          <a:xfrm>
            <a:off x="4836371" y="1140097"/>
            <a:ext cx="2377440" cy="590931"/>
          </a:xfrm>
          <a:prstGeom prst="rect">
            <a:avLst/>
          </a:prstGeom>
        </p:spPr>
        <p:txBody>
          <a:bodyPr wrap="square">
            <a:spAutoFit/>
          </a:bodyPr>
          <a:lstStyle/>
          <a:p>
            <a:pPr lvl="0" algn="ctr" defTabSz="889000">
              <a:lnSpc>
                <a:spcPct val="90000"/>
              </a:lnSpc>
              <a:spcBef>
                <a:spcPct val="0"/>
              </a:spcBef>
              <a:spcAft>
                <a:spcPct val="35000"/>
              </a:spcAft>
            </a:pPr>
            <a:r>
              <a:rPr lang="en-US" dirty="0">
                <a:ln w="0"/>
                <a:solidFill>
                  <a:schemeClr val="bg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rPr>
              <a:t>…making sense of the data</a:t>
            </a:r>
          </a:p>
        </p:txBody>
      </p:sp>
      <p:sp>
        <p:nvSpPr>
          <p:cNvPr id="34" name="Rectangle 33">
            <a:extLst>
              <a:ext uri="{FF2B5EF4-FFF2-40B4-BE49-F238E27FC236}">
                <a16:creationId xmlns:a16="http://schemas.microsoft.com/office/drawing/2014/main" id="{9F8805D3-BC53-4473-95C4-6F11E12CCCEC}"/>
              </a:ext>
            </a:extLst>
          </p:cNvPr>
          <p:cNvSpPr/>
          <p:nvPr/>
        </p:nvSpPr>
        <p:spPr>
          <a:xfrm>
            <a:off x="8231896" y="1139988"/>
            <a:ext cx="2377440" cy="590931"/>
          </a:xfrm>
          <a:prstGeom prst="rect">
            <a:avLst/>
          </a:prstGeom>
        </p:spPr>
        <p:txBody>
          <a:bodyPr wrap="square">
            <a:spAutoFit/>
          </a:bodyPr>
          <a:lstStyle/>
          <a:p>
            <a:pPr lvl="0" algn="ctr" defTabSz="889000">
              <a:lnSpc>
                <a:spcPct val="90000"/>
              </a:lnSpc>
              <a:spcBef>
                <a:spcPct val="0"/>
              </a:spcBef>
              <a:spcAft>
                <a:spcPct val="35000"/>
              </a:spcAft>
            </a:pPr>
            <a:r>
              <a:rPr lang="en-US" dirty="0">
                <a:ln w="0"/>
                <a:solidFill>
                  <a:schemeClr val="bg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rPr>
              <a:t>...applying AI &amp; ML to drive impact</a:t>
            </a:r>
          </a:p>
        </p:txBody>
      </p:sp>
      <p:sp>
        <p:nvSpPr>
          <p:cNvPr id="35" name="Freeform 17">
            <a:extLst>
              <a:ext uri="{FF2B5EF4-FFF2-40B4-BE49-F238E27FC236}">
                <a16:creationId xmlns:a16="http://schemas.microsoft.com/office/drawing/2014/main" id="{ED559A51-E823-4369-88CE-D2CC181AB0E3}"/>
              </a:ext>
            </a:extLst>
          </p:cNvPr>
          <p:cNvSpPr/>
          <p:nvPr/>
        </p:nvSpPr>
        <p:spPr>
          <a:xfrm>
            <a:off x="8295119" y="2110462"/>
            <a:ext cx="2331780" cy="3448803"/>
          </a:xfrm>
          <a:custGeom>
            <a:avLst/>
            <a:gdLst>
              <a:gd name="connsiteX0" fmla="*/ 0 w 2673382"/>
              <a:gd name="connsiteY0" fmla="*/ 0 h 2779673"/>
              <a:gd name="connsiteX1" fmla="*/ 2673382 w 2673382"/>
              <a:gd name="connsiteY1" fmla="*/ 0 h 2779673"/>
              <a:gd name="connsiteX2" fmla="*/ 2673382 w 2673382"/>
              <a:gd name="connsiteY2" fmla="*/ 2779673 h 2779673"/>
              <a:gd name="connsiteX3" fmla="*/ 0 w 2673382"/>
              <a:gd name="connsiteY3" fmla="*/ 2779673 h 2779673"/>
              <a:gd name="connsiteX4" fmla="*/ 0 w 2673382"/>
              <a:gd name="connsiteY4" fmla="*/ 0 h 27796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3382" h="2779673">
                <a:moveTo>
                  <a:pt x="0" y="0"/>
                </a:moveTo>
                <a:lnTo>
                  <a:pt x="2673382" y="0"/>
                </a:lnTo>
                <a:lnTo>
                  <a:pt x="2673382" y="2779673"/>
                </a:lnTo>
                <a:lnTo>
                  <a:pt x="0" y="2779673"/>
                </a:lnTo>
                <a:lnTo>
                  <a:pt x="0" y="0"/>
                </a:lnTo>
                <a:close/>
              </a:path>
            </a:pathLst>
          </a:custGeom>
          <a:solidFill>
            <a:schemeClr val="bg1"/>
          </a:solidFill>
          <a:ln>
            <a:noFill/>
          </a:ln>
          <a:effectLst/>
        </p:spPr>
        <p:style>
          <a:lnRef idx="2">
            <a:schemeClr val="dk1"/>
          </a:lnRef>
          <a:fillRef idx="1">
            <a:schemeClr val="lt1"/>
          </a:fillRef>
          <a:effectRef idx="0">
            <a:schemeClr val="dk1"/>
          </a:effectRef>
          <a:fontRef idx="minor">
            <a:schemeClr val="dk1"/>
          </a:fontRef>
        </p:style>
        <p:txBody>
          <a:bodyPr spcFirstLastPara="0" vert="horz" wrap="square" lIns="76200" tIns="76200" rIns="76200" bIns="76200" numCol="1" spcCol="1270" anchor="t" anchorCtr="0">
            <a:noAutofit/>
          </a:bodyPr>
          <a:lstStyle/>
          <a:p>
            <a:pPr marL="0" lvl="1" defTabSz="622300">
              <a:lnSpc>
                <a:spcPct val="90000"/>
              </a:lnSpc>
              <a:spcBef>
                <a:spcPct val="0"/>
              </a:spcBef>
              <a:spcAft>
                <a:spcPct val="15000"/>
              </a:spcAft>
            </a:pPr>
            <a:r>
              <a:rPr lang="en-IN" sz="1300" b="1" dirty="0">
                <a:solidFill>
                  <a:schemeClr val="bg2">
                    <a:lumMod val="50000"/>
                  </a:schemeClr>
                </a:solidFill>
                <a:latin typeface="Segoe UI" panose="020B0502040204020203" pitchFamily="34" charset="0"/>
                <a:cs typeface="Segoe UI" panose="020B0502040204020203" pitchFamily="34" charset="0"/>
              </a:rPr>
              <a:t>Real Time Analytics </a:t>
            </a:r>
          </a:p>
          <a:p>
            <a:pPr marL="285750" lvl="1" indent="-285750" defTabSz="622300">
              <a:lnSpc>
                <a:spcPct val="90000"/>
              </a:lnSpc>
              <a:spcBef>
                <a:spcPct val="0"/>
              </a:spcBef>
              <a:spcAft>
                <a:spcPct val="15000"/>
              </a:spcAft>
              <a:buFont typeface="Arial" panose="020B0604020202020204" pitchFamily="34" charset="0"/>
              <a:buChar char="•"/>
            </a:pPr>
            <a:r>
              <a:rPr lang="en-US" sz="1300" kern="1200" dirty="0">
                <a:solidFill>
                  <a:schemeClr val="bg2">
                    <a:lumMod val="50000"/>
                  </a:schemeClr>
                </a:solidFill>
                <a:latin typeface="Segoe UI" panose="020B0502040204020203" pitchFamily="34" charset="0"/>
                <a:cs typeface="Segoe UI" panose="020B0502040204020203" pitchFamily="34" charset="0"/>
              </a:rPr>
              <a:t>Experience in sub-second big data processing for real time applications</a:t>
            </a:r>
          </a:p>
          <a:p>
            <a:pPr marL="114300" lvl="1" indent="-114300" algn="l" defTabSz="622300">
              <a:lnSpc>
                <a:spcPct val="90000"/>
              </a:lnSpc>
              <a:spcBef>
                <a:spcPct val="0"/>
              </a:spcBef>
              <a:spcAft>
                <a:spcPct val="15000"/>
              </a:spcAft>
              <a:buChar char="••"/>
            </a:pPr>
            <a:endParaRPr lang="en-US" sz="1300" kern="1200" dirty="0">
              <a:solidFill>
                <a:schemeClr val="bg2">
                  <a:lumMod val="50000"/>
                </a:schemeClr>
              </a:solidFill>
              <a:latin typeface="Segoe UI" panose="020B0502040204020203" pitchFamily="34" charset="0"/>
              <a:cs typeface="Segoe UI" panose="020B0502040204020203" pitchFamily="34" charset="0"/>
            </a:endParaRPr>
          </a:p>
          <a:p>
            <a:pPr marL="0" lvl="1" defTabSz="622300">
              <a:lnSpc>
                <a:spcPct val="90000"/>
              </a:lnSpc>
              <a:spcBef>
                <a:spcPct val="0"/>
              </a:spcBef>
              <a:spcAft>
                <a:spcPct val="15000"/>
              </a:spcAft>
            </a:pPr>
            <a:r>
              <a:rPr lang="en-IN" sz="1300" b="1" dirty="0">
                <a:solidFill>
                  <a:schemeClr val="bg2">
                    <a:lumMod val="50000"/>
                  </a:schemeClr>
                </a:solidFill>
                <a:latin typeface="Segoe UI" panose="020B0502040204020203" pitchFamily="34" charset="0"/>
                <a:cs typeface="Segoe UI" panose="020B0502040204020203" pitchFamily="34" charset="0"/>
              </a:rPr>
              <a:t>Deep Learning &amp; AI</a:t>
            </a:r>
          </a:p>
          <a:p>
            <a:pPr marL="285750" lvl="1" indent="-285750" defTabSz="622300">
              <a:lnSpc>
                <a:spcPct val="90000"/>
              </a:lnSpc>
              <a:spcBef>
                <a:spcPct val="0"/>
              </a:spcBef>
              <a:spcAft>
                <a:spcPct val="15000"/>
              </a:spcAft>
              <a:buFont typeface="Arial" panose="020B0604020202020204" pitchFamily="34" charset="0"/>
              <a:buChar char="•"/>
            </a:pPr>
            <a:r>
              <a:rPr lang="en-US" sz="1300" dirty="0">
                <a:solidFill>
                  <a:schemeClr val="bg2">
                    <a:lumMod val="50000"/>
                  </a:schemeClr>
                </a:solidFill>
                <a:latin typeface="Segoe UI" panose="020B0502040204020203" pitchFamily="34" charset="0"/>
                <a:cs typeface="Segoe UI" panose="020B0502040204020203" pitchFamily="34" charset="0"/>
              </a:rPr>
              <a:t>Self governing systems leveraging AI &amp; eliminating manual intervention</a:t>
            </a:r>
          </a:p>
          <a:p>
            <a:pPr marL="285750" lvl="1" indent="-285750" defTabSz="622300">
              <a:lnSpc>
                <a:spcPct val="90000"/>
              </a:lnSpc>
              <a:spcBef>
                <a:spcPct val="0"/>
              </a:spcBef>
              <a:spcAft>
                <a:spcPct val="15000"/>
              </a:spcAft>
              <a:buFont typeface="Arial" panose="020B0604020202020204" pitchFamily="34" charset="0"/>
              <a:buChar char="•"/>
            </a:pPr>
            <a:endParaRPr lang="en-IN" sz="1300" b="1" dirty="0">
              <a:solidFill>
                <a:schemeClr val="bg2">
                  <a:lumMod val="50000"/>
                </a:schemeClr>
              </a:solidFill>
              <a:latin typeface="Segoe UI" panose="020B0502040204020203" pitchFamily="34" charset="0"/>
              <a:cs typeface="Segoe UI" panose="020B0502040204020203" pitchFamily="34" charset="0"/>
            </a:endParaRPr>
          </a:p>
          <a:p>
            <a:pPr marL="0" lvl="1" defTabSz="622300">
              <a:lnSpc>
                <a:spcPct val="90000"/>
              </a:lnSpc>
              <a:spcBef>
                <a:spcPct val="0"/>
              </a:spcBef>
              <a:spcAft>
                <a:spcPct val="15000"/>
              </a:spcAft>
            </a:pPr>
            <a:r>
              <a:rPr lang="en-IN" sz="1300" b="1" dirty="0">
                <a:solidFill>
                  <a:schemeClr val="bg2">
                    <a:lumMod val="50000"/>
                  </a:schemeClr>
                </a:solidFill>
                <a:latin typeface="Segoe UI" panose="020B0502040204020203" pitchFamily="34" charset="0"/>
                <a:cs typeface="Segoe UI" panose="020B0502040204020203" pitchFamily="34" charset="0"/>
              </a:rPr>
              <a:t>Machine Learning </a:t>
            </a:r>
          </a:p>
          <a:p>
            <a:pPr marL="285750" lvl="1" indent="-285750" defTabSz="622300">
              <a:lnSpc>
                <a:spcPct val="90000"/>
              </a:lnSpc>
              <a:spcBef>
                <a:spcPct val="0"/>
              </a:spcBef>
              <a:spcAft>
                <a:spcPct val="15000"/>
              </a:spcAft>
              <a:buFont typeface="Arial" panose="020B0604020202020204" pitchFamily="34" charset="0"/>
              <a:buChar char="•"/>
            </a:pPr>
            <a:r>
              <a:rPr lang="en-IN" sz="1300" dirty="0">
                <a:solidFill>
                  <a:schemeClr val="bg2">
                    <a:lumMod val="50000"/>
                  </a:schemeClr>
                </a:solidFill>
                <a:latin typeface="Segoe UI" panose="020B0502040204020203" pitchFamily="34" charset="0"/>
                <a:cs typeface="Segoe UI" panose="020B0502040204020203" pitchFamily="34" charset="0"/>
              </a:rPr>
              <a:t>Deep experience with various machine learning algorithms, including Ensemble Learning, Neural Networks, etc.</a:t>
            </a:r>
            <a:endParaRPr lang="en-US" sz="1300" dirty="0">
              <a:solidFill>
                <a:schemeClr val="bg2">
                  <a:lumMod val="50000"/>
                </a:schemeClr>
              </a:solidFill>
              <a:latin typeface="Segoe UI" panose="020B0502040204020203" pitchFamily="34" charset="0"/>
              <a:cs typeface="Segoe UI" panose="020B0502040204020203" pitchFamily="34" charset="0"/>
            </a:endParaRPr>
          </a:p>
        </p:txBody>
      </p:sp>
      <p:sp>
        <p:nvSpPr>
          <p:cNvPr id="36" name="Freeform 18">
            <a:extLst>
              <a:ext uri="{FF2B5EF4-FFF2-40B4-BE49-F238E27FC236}">
                <a16:creationId xmlns:a16="http://schemas.microsoft.com/office/drawing/2014/main" id="{5BD146DE-39C3-4088-8C00-9FBD80D0D32C}"/>
              </a:ext>
            </a:extLst>
          </p:cNvPr>
          <p:cNvSpPr/>
          <p:nvPr/>
        </p:nvSpPr>
        <p:spPr>
          <a:xfrm>
            <a:off x="1344062" y="2184893"/>
            <a:ext cx="2560320" cy="3365688"/>
          </a:xfrm>
          <a:custGeom>
            <a:avLst/>
            <a:gdLst>
              <a:gd name="connsiteX0" fmla="*/ 0 w 2673382"/>
              <a:gd name="connsiteY0" fmla="*/ 0 h 2779673"/>
              <a:gd name="connsiteX1" fmla="*/ 2673382 w 2673382"/>
              <a:gd name="connsiteY1" fmla="*/ 0 h 2779673"/>
              <a:gd name="connsiteX2" fmla="*/ 2673382 w 2673382"/>
              <a:gd name="connsiteY2" fmla="*/ 2779673 h 2779673"/>
              <a:gd name="connsiteX3" fmla="*/ 0 w 2673382"/>
              <a:gd name="connsiteY3" fmla="*/ 2779673 h 2779673"/>
              <a:gd name="connsiteX4" fmla="*/ 0 w 2673382"/>
              <a:gd name="connsiteY4" fmla="*/ 0 h 27796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3382" h="2779673">
                <a:moveTo>
                  <a:pt x="0" y="0"/>
                </a:moveTo>
                <a:lnTo>
                  <a:pt x="2673382" y="0"/>
                </a:lnTo>
                <a:lnTo>
                  <a:pt x="2673382" y="2779673"/>
                </a:lnTo>
                <a:lnTo>
                  <a:pt x="0" y="2779673"/>
                </a:lnTo>
                <a:lnTo>
                  <a:pt x="0" y="0"/>
                </a:lnTo>
                <a:close/>
              </a:path>
            </a:pathLst>
          </a:custGeom>
          <a:solidFill>
            <a:schemeClr val="bg1"/>
          </a:solidFill>
          <a:ln>
            <a:noFill/>
          </a:ln>
          <a:effectLst/>
        </p:spPr>
        <p:style>
          <a:lnRef idx="2">
            <a:schemeClr val="dk1"/>
          </a:lnRef>
          <a:fillRef idx="1">
            <a:schemeClr val="lt1"/>
          </a:fillRef>
          <a:effectRef idx="0">
            <a:schemeClr val="dk1"/>
          </a:effectRef>
          <a:fontRef idx="minor">
            <a:schemeClr val="dk1"/>
          </a:fontRef>
        </p:style>
        <p:txBody>
          <a:bodyPr spcFirstLastPara="0" vert="horz" wrap="square" lIns="76200" tIns="76200" rIns="76200" bIns="76200" numCol="1" spcCol="1270" anchor="t" anchorCtr="0">
            <a:noAutofit/>
          </a:bodyPr>
          <a:lstStyle/>
          <a:p>
            <a:pPr marL="0" lvl="1" algn="l" defTabSz="622300">
              <a:lnSpc>
                <a:spcPct val="90000"/>
              </a:lnSpc>
              <a:spcBef>
                <a:spcPct val="0"/>
              </a:spcBef>
              <a:spcAft>
                <a:spcPct val="15000"/>
              </a:spcAft>
            </a:pPr>
            <a:r>
              <a:rPr lang="en-IN" sz="1300" b="1" kern="1200" dirty="0">
                <a:solidFill>
                  <a:schemeClr val="tx1">
                    <a:lumMod val="50000"/>
                    <a:lumOff val="50000"/>
                  </a:schemeClr>
                </a:solidFill>
                <a:latin typeface="Segoe UI" panose="020B0502040204020203" pitchFamily="34" charset="0"/>
                <a:cs typeface="Segoe UI" panose="020B0502040204020203" pitchFamily="34" charset="0"/>
              </a:rPr>
              <a:t>Data Acquisition</a:t>
            </a:r>
          </a:p>
          <a:p>
            <a:pPr marL="285750" lvl="1" indent="-285750" defTabSz="622300">
              <a:lnSpc>
                <a:spcPct val="90000"/>
              </a:lnSpc>
              <a:spcBef>
                <a:spcPct val="0"/>
              </a:spcBef>
              <a:spcAft>
                <a:spcPct val="15000"/>
              </a:spcAft>
              <a:buFont typeface="Arial" panose="020B0604020202020204" pitchFamily="34" charset="0"/>
              <a:buChar char="•"/>
            </a:pPr>
            <a:r>
              <a:rPr lang="en-IN" sz="1300" dirty="0">
                <a:solidFill>
                  <a:schemeClr val="tx1">
                    <a:lumMod val="50000"/>
                    <a:lumOff val="50000"/>
                  </a:schemeClr>
                </a:solidFill>
                <a:latin typeface="Segoe UI" panose="020B0502040204020203" pitchFamily="34" charset="0"/>
                <a:cs typeface="Segoe UI" panose="020B0502040204020203" pitchFamily="34" charset="0"/>
              </a:rPr>
              <a:t>Acquiring &amp; consolidating the disparate data sources. </a:t>
            </a:r>
          </a:p>
          <a:p>
            <a:pPr marL="114300" lvl="1" indent="-114300" algn="l" defTabSz="622300">
              <a:lnSpc>
                <a:spcPct val="90000"/>
              </a:lnSpc>
              <a:spcBef>
                <a:spcPct val="0"/>
              </a:spcBef>
              <a:spcAft>
                <a:spcPct val="15000"/>
              </a:spcAft>
              <a:buChar char="••"/>
            </a:pPr>
            <a:endParaRPr lang="en-IN" sz="1300" b="1" kern="1200" dirty="0">
              <a:solidFill>
                <a:schemeClr val="tx1">
                  <a:lumMod val="50000"/>
                  <a:lumOff val="50000"/>
                </a:schemeClr>
              </a:solidFill>
              <a:latin typeface="Segoe UI" panose="020B0502040204020203" pitchFamily="34" charset="0"/>
              <a:cs typeface="Segoe UI" panose="020B0502040204020203" pitchFamily="34" charset="0"/>
            </a:endParaRPr>
          </a:p>
          <a:p>
            <a:pPr marL="0" lvl="1" algn="l" defTabSz="622300">
              <a:lnSpc>
                <a:spcPct val="90000"/>
              </a:lnSpc>
              <a:spcBef>
                <a:spcPct val="0"/>
              </a:spcBef>
              <a:spcAft>
                <a:spcPct val="15000"/>
              </a:spcAft>
            </a:pPr>
            <a:r>
              <a:rPr lang="en-IN" sz="1300" b="1" kern="1200" dirty="0">
                <a:solidFill>
                  <a:schemeClr val="tx1">
                    <a:lumMod val="50000"/>
                    <a:lumOff val="50000"/>
                  </a:schemeClr>
                </a:solidFill>
                <a:latin typeface="Segoe UI" panose="020B0502040204020203" pitchFamily="34" charset="0"/>
                <a:cs typeface="Segoe UI" panose="020B0502040204020203" pitchFamily="34" charset="0"/>
              </a:rPr>
              <a:t>Data Engineering </a:t>
            </a:r>
          </a:p>
          <a:p>
            <a:pPr marL="285750" lvl="1" indent="-285750" algn="l" defTabSz="622300">
              <a:lnSpc>
                <a:spcPct val="90000"/>
              </a:lnSpc>
              <a:spcBef>
                <a:spcPct val="0"/>
              </a:spcBef>
              <a:spcAft>
                <a:spcPct val="15000"/>
              </a:spcAft>
              <a:buFont typeface="Arial" panose="020B0604020202020204" pitchFamily="34" charset="0"/>
              <a:buChar char="•"/>
            </a:pPr>
            <a:r>
              <a:rPr lang="en-IN" sz="1300" dirty="0">
                <a:solidFill>
                  <a:schemeClr val="tx1">
                    <a:lumMod val="50000"/>
                    <a:lumOff val="50000"/>
                  </a:schemeClr>
                </a:solidFill>
                <a:latin typeface="Segoe UI" panose="020B0502040204020203" pitchFamily="34" charset="0"/>
                <a:cs typeface="Segoe UI" panose="020B0502040204020203" pitchFamily="34" charset="0"/>
              </a:rPr>
              <a:t>Integrating various forms of data into centralized data lake using on-premise &amp; cloud based technologies</a:t>
            </a:r>
            <a:endParaRPr lang="en-US" sz="1300" dirty="0">
              <a:solidFill>
                <a:schemeClr val="tx1">
                  <a:lumMod val="50000"/>
                  <a:lumOff val="50000"/>
                </a:schemeClr>
              </a:solidFill>
              <a:latin typeface="Segoe UI" panose="020B0502040204020203" pitchFamily="34" charset="0"/>
              <a:cs typeface="Segoe UI" panose="020B0502040204020203" pitchFamily="34" charset="0"/>
            </a:endParaRPr>
          </a:p>
          <a:p>
            <a:pPr marL="0" lvl="1" algn="l" defTabSz="622300">
              <a:lnSpc>
                <a:spcPct val="90000"/>
              </a:lnSpc>
              <a:spcBef>
                <a:spcPct val="0"/>
              </a:spcBef>
              <a:spcAft>
                <a:spcPct val="15000"/>
              </a:spcAft>
            </a:pPr>
            <a:r>
              <a:rPr lang="en-IN" sz="1300" dirty="0">
                <a:solidFill>
                  <a:schemeClr val="tx1">
                    <a:lumMod val="50000"/>
                    <a:lumOff val="50000"/>
                  </a:schemeClr>
                </a:solidFill>
                <a:latin typeface="Segoe UI" panose="020B0502040204020203" pitchFamily="34" charset="0"/>
                <a:cs typeface="Segoe UI" panose="020B0502040204020203" pitchFamily="34" charset="0"/>
              </a:rPr>
              <a:t>  </a:t>
            </a:r>
            <a:endParaRPr lang="en-IN" sz="1300" kern="1200" dirty="0">
              <a:solidFill>
                <a:schemeClr val="tx1">
                  <a:lumMod val="50000"/>
                  <a:lumOff val="50000"/>
                </a:schemeClr>
              </a:solidFill>
              <a:latin typeface="Segoe UI" panose="020B0502040204020203" pitchFamily="34" charset="0"/>
              <a:cs typeface="Segoe UI" panose="020B0502040204020203" pitchFamily="34" charset="0"/>
            </a:endParaRPr>
          </a:p>
          <a:p>
            <a:pPr marL="0" lvl="1" algn="l" defTabSz="622300">
              <a:lnSpc>
                <a:spcPct val="90000"/>
              </a:lnSpc>
              <a:spcBef>
                <a:spcPct val="0"/>
              </a:spcBef>
              <a:spcAft>
                <a:spcPct val="15000"/>
              </a:spcAft>
            </a:pPr>
            <a:r>
              <a:rPr lang="en-IN" sz="1300" b="1" kern="1200" dirty="0">
                <a:solidFill>
                  <a:schemeClr val="tx1">
                    <a:lumMod val="50000"/>
                    <a:lumOff val="50000"/>
                  </a:schemeClr>
                </a:solidFill>
                <a:latin typeface="Segoe UI" panose="020B0502040204020203" pitchFamily="34" charset="0"/>
                <a:cs typeface="Segoe UI" panose="020B0502040204020203" pitchFamily="34" charset="0"/>
              </a:rPr>
              <a:t>Data Processing</a:t>
            </a:r>
          </a:p>
          <a:p>
            <a:pPr marL="285750" lvl="1" indent="-285750" algn="l" defTabSz="622300">
              <a:lnSpc>
                <a:spcPct val="90000"/>
              </a:lnSpc>
              <a:spcBef>
                <a:spcPct val="0"/>
              </a:spcBef>
              <a:spcAft>
                <a:spcPct val="15000"/>
              </a:spcAft>
              <a:buFont typeface="Arial" panose="020B0604020202020204" pitchFamily="34" charset="0"/>
              <a:buChar char="•"/>
            </a:pPr>
            <a:r>
              <a:rPr lang="en-IN" sz="1300" dirty="0">
                <a:solidFill>
                  <a:schemeClr val="tx1">
                    <a:lumMod val="50000"/>
                    <a:lumOff val="50000"/>
                  </a:schemeClr>
                </a:solidFill>
                <a:latin typeface="Segoe UI" panose="020B0502040204020203" pitchFamily="34" charset="0"/>
                <a:cs typeface="Segoe UI" panose="020B0502040204020203" pitchFamily="34" charset="0"/>
              </a:rPr>
              <a:t>Process various forms of disparate data – Structured, Unstructured, Physical, Human Interactions, Machine Generated, Real Time etc</a:t>
            </a:r>
            <a:endParaRPr lang="en-IN" sz="1300" kern="1200" dirty="0">
              <a:solidFill>
                <a:schemeClr val="tx1">
                  <a:lumMod val="50000"/>
                  <a:lumOff val="50000"/>
                </a:schemeClr>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1641121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308" name="Shape 308"/>
          <p:cNvSpPr txBox="1">
            <a:spLocks noGrp="1"/>
          </p:cNvSpPr>
          <p:nvPr>
            <p:ph type="title"/>
          </p:nvPr>
        </p:nvSpPr>
        <p:spPr>
          <a:xfrm>
            <a:off x="599655" y="58925"/>
            <a:ext cx="10940304" cy="408349"/>
          </a:xfrm>
          <a:prstGeom prst="rect">
            <a:avLst/>
          </a:prstGeom>
          <a:noFill/>
          <a:ln>
            <a:noFill/>
          </a:ln>
        </p:spPr>
        <p:txBody>
          <a:bodyPr wrap="square" lIns="91425" tIns="45700" rIns="91425" bIns="45700" anchor="ctr" anchorCtr="0">
            <a:noAutofit/>
          </a:bodyPr>
          <a:lstStyle/>
          <a:p>
            <a:r>
              <a:rPr lang="en-US" dirty="0"/>
              <a:t>1. Getting the data together</a:t>
            </a:r>
          </a:p>
        </p:txBody>
      </p:sp>
      <p:sp>
        <p:nvSpPr>
          <p:cNvPr id="37" name="Rectangle 36">
            <a:extLst>
              <a:ext uri="{FF2B5EF4-FFF2-40B4-BE49-F238E27FC236}">
                <a16:creationId xmlns:a16="http://schemas.microsoft.com/office/drawing/2014/main" id="{2D817056-4994-4F1D-A6B2-E6C19FC0639A}"/>
              </a:ext>
            </a:extLst>
          </p:cNvPr>
          <p:cNvSpPr/>
          <p:nvPr/>
        </p:nvSpPr>
        <p:spPr bwMode="auto">
          <a:xfrm>
            <a:off x="586792" y="679116"/>
            <a:ext cx="11044542" cy="457200"/>
          </a:xfrm>
          <a:prstGeom prst="rect">
            <a:avLst/>
          </a:prstGeom>
          <a:solidFill>
            <a:schemeClr val="bg1">
              <a:lumMod val="95000"/>
            </a:schemeClr>
          </a:solidFill>
          <a:ln w="12700">
            <a:noFill/>
            <a:round/>
            <a:headEnd/>
            <a:tailEnd/>
          </a:ln>
        </p:spPr>
        <p:txBody>
          <a:bodyPr rtlCol="0" anchor="ctr"/>
          <a:lstStyle/>
          <a:p>
            <a:pPr algn="ctr"/>
            <a:endParaRPr lang="en-US" dirty="0">
              <a:solidFill>
                <a:schemeClr val="bg1"/>
              </a:solidFill>
            </a:endParaRPr>
          </a:p>
        </p:txBody>
      </p:sp>
      <p:sp>
        <p:nvSpPr>
          <p:cNvPr id="38" name="Rectangle: Rounded Corners 38">
            <a:extLst>
              <a:ext uri="{FF2B5EF4-FFF2-40B4-BE49-F238E27FC236}">
                <a16:creationId xmlns:a16="http://schemas.microsoft.com/office/drawing/2014/main" id="{FE830CC8-77D8-4354-B965-2439CECDAE8F}"/>
              </a:ext>
            </a:extLst>
          </p:cNvPr>
          <p:cNvSpPr/>
          <p:nvPr/>
        </p:nvSpPr>
        <p:spPr>
          <a:xfrm>
            <a:off x="9631480" y="1727200"/>
            <a:ext cx="1977406" cy="3499579"/>
          </a:xfrm>
          <a:prstGeom prst="roundRect">
            <a:avLst/>
          </a:prstGeom>
          <a:solidFill>
            <a:schemeClr val="accent1">
              <a:lumMod val="20000"/>
              <a:lumOff val="8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Lucida Sans"/>
              <a:cs typeface="Lucida Sans"/>
            </a:endParaRPr>
          </a:p>
        </p:txBody>
      </p:sp>
      <p:cxnSp>
        <p:nvCxnSpPr>
          <p:cNvPr id="39" name="Elbow Connector 85">
            <a:extLst>
              <a:ext uri="{FF2B5EF4-FFF2-40B4-BE49-F238E27FC236}">
                <a16:creationId xmlns:a16="http://schemas.microsoft.com/office/drawing/2014/main" id="{6F97CC66-F3C4-4075-9B05-6CD8ECB76426}"/>
              </a:ext>
            </a:extLst>
          </p:cNvPr>
          <p:cNvCxnSpPr>
            <a:cxnSpLocks/>
            <a:stCxn id="43" idx="3"/>
            <a:endCxn id="64" idx="1"/>
          </p:cNvCxnSpPr>
          <p:nvPr/>
        </p:nvCxnSpPr>
        <p:spPr>
          <a:xfrm>
            <a:off x="9318473" y="2736935"/>
            <a:ext cx="514646" cy="310167"/>
          </a:xfrm>
          <a:prstGeom prst="bentConnector3">
            <a:avLst>
              <a:gd name="adj1" fmla="val 50000"/>
            </a:avLst>
          </a:prstGeom>
          <a:ln w="12700" cmpd="sng">
            <a:solidFill>
              <a:schemeClr val="tx1">
                <a:lumMod val="75000"/>
                <a:lumOff val="25000"/>
              </a:schemeClr>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40" name="Elbow Connector 86">
            <a:extLst>
              <a:ext uri="{FF2B5EF4-FFF2-40B4-BE49-F238E27FC236}">
                <a16:creationId xmlns:a16="http://schemas.microsoft.com/office/drawing/2014/main" id="{9721F742-7D12-45E8-B825-F0B8D12B49CA}"/>
              </a:ext>
            </a:extLst>
          </p:cNvPr>
          <p:cNvCxnSpPr>
            <a:cxnSpLocks/>
            <a:stCxn id="43" idx="3"/>
            <a:endCxn id="63" idx="1"/>
          </p:cNvCxnSpPr>
          <p:nvPr/>
        </p:nvCxnSpPr>
        <p:spPr>
          <a:xfrm flipV="1">
            <a:off x="9318473" y="2287497"/>
            <a:ext cx="514649" cy="449438"/>
          </a:xfrm>
          <a:prstGeom prst="bentConnector3">
            <a:avLst/>
          </a:prstGeom>
          <a:ln w="12700" cmpd="sng">
            <a:solidFill>
              <a:schemeClr val="tx1">
                <a:lumMod val="75000"/>
                <a:lumOff val="25000"/>
              </a:schemeClr>
            </a:solidFill>
            <a:tailEnd type="triangle"/>
          </a:ln>
          <a:effectLst/>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3251FD8B-29AC-4EEF-9F74-9E9F9B6AFF83}"/>
              </a:ext>
            </a:extLst>
          </p:cNvPr>
          <p:cNvSpPr/>
          <p:nvPr/>
        </p:nvSpPr>
        <p:spPr bwMode="auto">
          <a:xfrm>
            <a:off x="4898704" y="2854729"/>
            <a:ext cx="956316" cy="209680"/>
          </a:xfrm>
          <a:prstGeom prst="rect">
            <a:avLst/>
          </a:prstGeom>
          <a:solidFill>
            <a:schemeClr val="bg1"/>
          </a:solidFill>
          <a:ln>
            <a:noFill/>
            <a:headEnd/>
            <a:tailEnd/>
          </a:ln>
        </p:spPr>
        <p:style>
          <a:lnRef idx="2">
            <a:schemeClr val="accent1"/>
          </a:lnRef>
          <a:fillRef idx="1">
            <a:schemeClr val="lt1"/>
          </a:fillRef>
          <a:effectRef idx="0">
            <a:schemeClr val="accent1"/>
          </a:effectRef>
          <a:fontRef idx="minor">
            <a:schemeClr val="dk1"/>
          </a:fontRef>
        </p:style>
        <p:txBody>
          <a:bodyPr rtlCol="0" anchor="ctr"/>
          <a:lstStyle/>
          <a:p>
            <a:pPr algn="ctr"/>
            <a:r>
              <a:rPr lang="en-IN" sz="1200" b="1" dirty="0">
                <a:solidFill>
                  <a:schemeClr val="tx1"/>
                </a:solidFill>
                <a:ea typeface="Segoe UI" panose="020B0502040204020203" pitchFamily="34" charset="0"/>
                <a:cs typeface="Lucida Sans"/>
              </a:rPr>
              <a:t>Data Lake</a:t>
            </a:r>
          </a:p>
        </p:txBody>
      </p:sp>
      <p:sp>
        <p:nvSpPr>
          <p:cNvPr id="43" name="Rectangle 42">
            <a:extLst>
              <a:ext uri="{FF2B5EF4-FFF2-40B4-BE49-F238E27FC236}">
                <a16:creationId xmlns:a16="http://schemas.microsoft.com/office/drawing/2014/main" id="{71CB07DF-C519-4545-81B5-30CD727387DC}"/>
              </a:ext>
            </a:extLst>
          </p:cNvPr>
          <p:cNvSpPr/>
          <p:nvPr/>
        </p:nvSpPr>
        <p:spPr bwMode="auto">
          <a:xfrm>
            <a:off x="6443546" y="2394035"/>
            <a:ext cx="2874927" cy="685800"/>
          </a:xfrm>
          <a:prstGeom prst="rect">
            <a:avLst/>
          </a:prstGeom>
          <a:solidFill>
            <a:schemeClr val="accent1"/>
          </a:solidFill>
          <a:ln>
            <a:noFill/>
            <a:headEnd/>
            <a:tailEnd/>
          </a:ln>
        </p:spPr>
        <p:style>
          <a:lnRef idx="2">
            <a:schemeClr val="accent1"/>
          </a:lnRef>
          <a:fillRef idx="1">
            <a:schemeClr val="lt1"/>
          </a:fillRef>
          <a:effectRef idx="0">
            <a:schemeClr val="accent1"/>
          </a:effectRef>
          <a:fontRef idx="minor">
            <a:schemeClr val="dk1"/>
          </a:fontRef>
        </p:style>
        <p:txBody>
          <a:bodyPr rtlCol="0" anchor="ctr"/>
          <a:lstStyle/>
          <a:p>
            <a:pPr algn="ctr"/>
            <a:r>
              <a:rPr lang="en-IN" sz="1200" b="1" dirty="0">
                <a:solidFill>
                  <a:srgbClr val="FFC000"/>
                </a:solidFill>
                <a:ea typeface="Segoe UI" panose="020B0502040204020203" pitchFamily="34" charset="0"/>
                <a:cs typeface="Lucida Sans"/>
              </a:rPr>
              <a:t>Data store pipelines </a:t>
            </a:r>
            <a:r>
              <a:rPr lang="en-IN" sz="1200" dirty="0">
                <a:solidFill>
                  <a:schemeClr val="bg1"/>
                </a:solidFill>
                <a:ea typeface="Segoe UI" panose="020B0502040204020203" pitchFamily="34" charset="0"/>
                <a:cs typeface="Lucida Sans"/>
              </a:rPr>
              <a:t>enables metric &amp; exception reporting</a:t>
            </a:r>
          </a:p>
        </p:txBody>
      </p:sp>
      <p:sp>
        <p:nvSpPr>
          <p:cNvPr id="44" name="Rectangle 43">
            <a:extLst>
              <a:ext uri="{FF2B5EF4-FFF2-40B4-BE49-F238E27FC236}">
                <a16:creationId xmlns:a16="http://schemas.microsoft.com/office/drawing/2014/main" id="{B327CB53-19FF-493D-B474-309EF40683AB}"/>
              </a:ext>
            </a:extLst>
          </p:cNvPr>
          <p:cNvSpPr/>
          <p:nvPr/>
        </p:nvSpPr>
        <p:spPr bwMode="auto">
          <a:xfrm>
            <a:off x="6443546" y="3263964"/>
            <a:ext cx="2874928" cy="685800"/>
          </a:xfrm>
          <a:prstGeom prst="rect">
            <a:avLst/>
          </a:prstGeom>
          <a:solidFill>
            <a:schemeClr val="accent1"/>
          </a:solidFill>
          <a:ln>
            <a:noFill/>
            <a:headEnd/>
            <a:tailEnd/>
          </a:ln>
        </p:spPr>
        <p:style>
          <a:lnRef idx="2">
            <a:schemeClr val="accent1"/>
          </a:lnRef>
          <a:fillRef idx="1">
            <a:schemeClr val="lt1"/>
          </a:fillRef>
          <a:effectRef idx="0">
            <a:schemeClr val="accent1"/>
          </a:effectRef>
          <a:fontRef idx="minor">
            <a:schemeClr val="dk1"/>
          </a:fontRef>
        </p:style>
        <p:txBody>
          <a:bodyPr rtlCol="0" anchor="ctr"/>
          <a:lstStyle/>
          <a:p>
            <a:pPr algn="ctr"/>
            <a:r>
              <a:rPr lang="en-IN" sz="1200" b="1" dirty="0">
                <a:solidFill>
                  <a:srgbClr val="FFC000"/>
                </a:solidFill>
                <a:ea typeface="Segoe UI" panose="020B0502040204020203" pitchFamily="34" charset="0"/>
                <a:cs typeface="Lucida Sans"/>
              </a:rPr>
              <a:t>API endpoints </a:t>
            </a:r>
            <a:r>
              <a:rPr lang="en-IN" sz="1200" dirty="0">
                <a:solidFill>
                  <a:schemeClr val="bg1"/>
                </a:solidFill>
                <a:ea typeface="Segoe UI" panose="020B0502040204020203" pitchFamily="34" charset="0"/>
                <a:cs typeface="Lucida Sans"/>
              </a:rPr>
              <a:t>enabling integration with </a:t>
            </a:r>
          </a:p>
          <a:p>
            <a:pPr algn="ctr"/>
            <a:r>
              <a:rPr lang="en-IN" sz="1200" dirty="0">
                <a:solidFill>
                  <a:schemeClr val="bg1"/>
                </a:solidFill>
                <a:ea typeface="Segoe UI" panose="020B0502040204020203" pitchFamily="34" charset="0"/>
                <a:cs typeface="Lucida Sans"/>
              </a:rPr>
              <a:t>other systems </a:t>
            </a:r>
          </a:p>
        </p:txBody>
      </p:sp>
      <p:sp>
        <p:nvSpPr>
          <p:cNvPr id="48" name="Rectangle 47">
            <a:extLst>
              <a:ext uri="{FF2B5EF4-FFF2-40B4-BE49-F238E27FC236}">
                <a16:creationId xmlns:a16="http://schemas.microsoft.com/office/drawing/2014/main" id="{EE05A463-37AE-4EC7-90FB-9A7B7FA7FD15}"/>
              </a:ext>
            </a:extLst>
          </p:cNvPr>
          <p:cNvSpPr/>
          <p:nvPr/>
        </p:nvSpPr>
        <p:spPr bwMode="auto">
          <a:xfrm>
            <a:off x="6443546" y="4103690"/>
            <a:ext cx="2874928" cy="685800"/>
          </a:xfrm>
          <a:prstGeom prst="rect">
            <a:avLst/>
          </a:prstGeom>
          <a:solidFill>
            <a:schemeClr val="accent1"/>
          </a:solidFill>
          <a:ln>
            <a:noFill/>
            <a:headEnd/>
            <a:tailEnd/>
          </a:ln>
        </p:spPr>
        <p:style>
          <a:lnRef idx="2">
            <a:schemeClr val="accent1"/>
          </a:lnRef>
          <a:fillRef idx="1">
            <a:schemeClr val="lt1"/>
          </a:fillRef>
          <a:effectRef idx="0">
            <a:schemeClr val="accent1"/>
          </a:effectRef>
          <a:fontRef idx="minor">
            <a:schemeClr val="dk1"/>
          </a:fontRef>
        </p:style>
        <p:txBody>
          <a:bodyPr rtlCol="0" anchor="ctr"/>
          <a:lstStyle/>
          <a:p>
            <a:pPr algn="ctr"/>
            <a:r>
              <a:rPr lang="en-IN" sz="1200" b="1" dirty="0">
                <a:solidFill>
                  <a:srgbClr val="FFC000"/>
                </a:solidFill>
                <a:ea typeface="Segoe UI" panose="020B0502040204020203" pitchFamily="34" charset="0"/>
                <a:cs typeface="Lucida Sans"/>
              </a:rPr>
              <a:t>ML / AI Workbench </a:t>
            </a:r>
            <a:r>
              <a:rPr lang="en-IN" sz="1200" dirty="0">
                <a:solidFill>
                  <a:schemeClr val="bg1"/>
                </a:solidFill>
                <a:ea typeface="Segoe UI" panose="020B0502040204020203" pitchFamily="34" charset="0"/>
                <a:cs typeface="Lucida Sans"/>
              </a:rPr>
              <a:t>for </a:t>
            </a:r>
          </a:p>
          <a:p>
            <a:pPr algn="ctr"/>
            <a:r>
              <a:rPr lang="en-IN" sz="1200" dirty="0">
                <a:solidFill>
                  <a:schemeClr val="bg1"/>
                </a:solidFill>
                <a:ea typeface="Segoe UI" panose="020B0502040204020203" pitchFamily="34" charset="0"/>
                <a:cs typeface="Lucida Sans"/>
              </a:rPr>
              <a:t>Prediction &amp; Insights</a:t>
            </a:r>
          </a:p>
        </p:txBody>
      </p:sp>
      <p:sp>
        <p:nvSpPr>
          <p:cNvPr id="51" name="Rectangle 50">
            <a:extLst>
              <a:ext uri="{FF2B5EF4-FFF2-40B4-BE49-F238E27FC236}">
                <a16:creationId xmlns:a16="http://schemas.microsoft.com/office/drawing/2014/main" id="{005ECDA2-51BF-40A8-9B9E-492104CC5587}"/>
              </a:ext>
            </a:extLst>
          </p:cNvPr>
          <p:cNvSpPr/>
          <p:nvPr/>
        </p:nvSpPr>
        <p:spPr>
          <a:xfrm>
            <a:off x="4762115" y="2736935"/>
            <a:ext cx="1283267" cy="1735753"/>
          </a:xfrm>
          <a:prstGeom prst="rect">
            <a:avLst/>
          </a:prstGeom>
          <a:noFill/>
          <a:ln w="127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latin typeface="Lucida Sans"/>
              <a:ea typeface="Segoe UI" panose="020B0502040204020203" pitchFamily="34" charset="0"/>
              <a:cs typeface="Lucida Sans"/>
            </a:endParaRPr>
          </a:p>
        </p:txBody>
      </p:sp>
      <p:grpSp>
        <p:nvGrpSpPr>
          <p:cNvPr id="52" name="Group 51">
            <a:extLst>
              <a:ext uri="{FF2B5EF4-FFF2-40B4-BE49-F238E27FC236}">
                <a16:creationId xmlns:a16="http://schemas.microsoft.com/office/drawing/2014/main" id="{AD3E8BF0-5D4B-406D-A723-32A922F4AB8F}"/>
              </a:ext>
            </a:extLst>
          </p:cNvPr>
          <p:cNvGrpSpPr/>
          <p:nvPr/>
        </p:nvGrpSpPr>
        <p:grpSpPr>
          <a:xfrm>
            <a:off x="879607" y="751460"/>
            <a:ext cx="10350009" cy="311333"/>
            <a:chOff x="976066" y="1034935"/>
            <a:chExt cx="10350009" cy="311333"/>
          </a:xfrm>
        </p:grpSpPr>
        <p:sp>
          <p:nvSpPr>
            <p:cNvPr id="53" name="TextBox 52">
              <a:extLst>
                <a:ext uri="{FF2B5EF4-FFF2-40B4-BE49-F238E27FC236}">
                  <a16:creationId xmlns:a16="http://schemas.microsoft.com/office/drawing/2014/main" id="{722DD900-320D-457A-9BAF-F7E22E888F5F}"/>
                </a:ext>
              </a:extLst>
            </p:cNvPr>
            <p:cNvSpPr txBox="1"/>
            <p:nvPr/>
          </p:nvSpPr>
          <p:spPr>
            <a:xfrm>
              <a:off x="976066" y="1038491"/>
              <a:ext cx="1890261" cy="307777"/>
            </a:xfrm>
            <a:prstGeom prst="rect">
              <a:avLst/>
            </a:prstGeom>
            <a:noFill/>
            <a:ln>
              <a:noFill/>
            </a:ln>
          </p:spPr>
          <p:txBody>
            <a:bodyPr wrap="none" rtlCol="0" anchor="ctr">
              <a:spAutoFit/>
            </a:bodyPr>
            <a:lstStyle/>
            <a:p>
              <a:pPr algn="ctr" eaLnBrk="0" hangingPunct="0">
                <a:spcBef>
                  <a:spcPct val="20000"/>
                </a:spcBef>
                <a:buClr>
                  <a:srgbClr val="500093"/>
                </a:buClr>
                <a:buSzPct val="80000"/>
              </a:pPr>
              <a:r>
                <a:rPr lang="en-US" sz="1400" dirty="0">
                  <a:ln w="0"/>
                  <a:effectLst>
                    <a:outerShdw blurRad="38100" dist="19050" dir="2700000" algn="tl" rotWithShape="0">
                      <a:schemeClr val="dk1">
                        <a:alpha val="40000"/>
                      </a:schemeClr>
                    </a:outerShdw>
                  </a:effectLst>
                  <a:latin typeface="Lucida Sans"/>
                  <a:ea typeface="Segoe UI" panose="020B0502040204020203" pitchFamily="34" charset="0"/>
                  <a:cs typeface="Lucida Sans"/>
                </a:rPr>
                <a:t>How to acquire data?</a:t>
              </a:r>
            </a:p>
          </p:txBody>
        </p:sp>
        <p:sp>
          <p:nvSpPr>
            <p:cNvPr id="54" name="TextBox 53">
              <a:extLst>
                <a:ext uri="{FF2B5EF4-FFF2-40B4-BE49-F238E27FC236}">
                  <a16:creationId xmlns:a16="http://schemas.microsoft.com/office/drawing/2014/main" id="{DC5F1777-202B-400C-89BF-7ED775E4F5A1}"/>
                </a:ext>
              </a:extLst>
            </p:cNvPr>
            <p:cNvSpPr txBox="1"/>
            <p:nvPr/>
          </p:nvSpPr>
          <p:spPr>
            <a:xfrm>
              <a:off x="4956386" y="1034935"/>
              <a:ext cx="2922595" cy="307777"/>
            </a:xfrm>
            <a:prstGeom prst="rect">
              <a:avLst/>
            </a:prstGeom>
            <a:noFill/>
            <a:ln>
              <a:noFill/>
            </a:ln>
          </p:spPr>
          <p:txBody>
            <a:bodyPr wrap="none" rtlCol="0">
              <a:spAutoFit/>
            </a:bodyPr>
            <a:lstStyle/>
            <a:p>
              <a:pPr algn="ctr" eaLnBrk="0" hangingPunct="0">
                <a:spcBef>
                  <a:spcPct val="20000"/>
                </a:spcBef>
                <a:buClr>
                  <a:srgbClr val="500093"/>
                </a:buClr>
                <a:buSzPct val="80000"/>
              </a:pPr>
              <a:r>
                <a:rPr lang="en-US" sz="1400" dirty="0">
                  <a:ln w="0"/>
                  <a:effectLst>
                    <a:outerShdw blurRad="38100" dist="19050" dir="2700000" algn="tl" rotWithShape="0">
                      <a:schemeClr val="dk1">
                        <a:alpha val="40000"/>
                      </a:schemeClr>
                    </a:outerShdw>
                  </a:effectLst>
                  <a:latin typeface="Lucida Sans"/>
                  <a:ea typeface="Segoe UI" panose="020B0502040204020203" pitchFamily="34" charset="0"/>
                  <a:cs typeface="Lucida Sans"/>
                </a:rPr>
                <a:t>How to create a unified data view?</a:t>
              </a:r>
            </a:p>
          </p:txBody>
        </p:sp>
        <p:sp>
          <p:nvSpPr>
            <p:cNvPr id="55" name="TextBox 54">
              <a:extLst>
                <a:ext uri="{FF2B5EF4-FFF2-40B4-BE49-F238E27FC236}">
                  <a16:creationId xmlns:a16="http://schemas.microsoft.com/office/drawing/2014/main" id="{B1DF07D4-DA6E-4128-BF20-26D740311BF8}"/>
                </a:ext>
              </a:extLst>
            </p:cNvPr>
            <p:cNvSpPr txBox="1"/>
            <p:nvPr/>
          </p:nvSpPr>
          <p:spPr>
            <a:xfrm>
              <a:off x="8831481" y="1038345"/>
              <a:ext cx="2494594" cy="307777"/>
            </a:xfrm>
            <a:prstGeom prst="rect">
              <a:avLst/>
            </a:prstGeom>
            <a:noFill/>
            <a:ln>
              <a:noFill/>
            </a:ln>
          </p:spPr>
          <p:txBody>
            <a:bodyPr wrap="none" rtlCol="0" anchor="ctr">
              <a:spAutoFit/>
            </a:bodyPr>
            <a:lstStyle/>
            <a:p>
              <a:pPr algn="ctr" eaLnBrk="0" hangingPunct="0">
                <a:spcBef>
                  <a:spcPct val="20000"/>
                </a:spcBef>
                <a:buClr>
                  <a:srgbClr val="500093"/>
                </a:buClr>
                <a:buSzPct val="80000"/>
              </a:pPr>
              <a:r>
                <a:rPr lang="en-US" sz="1400" dirty="0">
                  <a:ln w="0"/>
                  <a:effectLst>
                    <a:outerShdw blurRad="38100" dist="19050" dir="2700000" algn="tl" rotWithShape="0">
                      <a:schemeClr val="dk1">
                        <a:alpha val="40000"/>
                      </a:schemeClr>
                    </a:outerShdw>
                  </a:effectLst>
                  <a:latin typeface="Lucida Sans"/>
                  <a:ea typeface="Segoe UI" panose="020B0502040204020203" pitchFamily="34" charset="0"/>
                  <a:cs typeface="Lucida Sans"/>
                </a:rPr>
                <a:t>How to enable consumption?</a:t>
              </a:r>
            </a:p>
          </p:txBody>
        </p:sp>
      </p:grpSp>
      <p:sp>
        <p:nvSpPr>
          <p:cNvPr id="56" name="Rectangle 55">
            <a:extLst>
              <a:ext uri="{FF2B5EF4-FFF2-40B4-BE49-F238E27FC236}">
                <a16:creationId xmlns:a16="http://schemas.microsoft.com/office/drawing/2014/main" id="{BA23F630-0707-4A2D-A5A6-09D1F6AF2088}"/>
              </a:ext>
            </a:extLst>
          </p:cNvPr>
          <p:cNvSpPr/>
          <p:nvPr/>
        </p:nvSpPr>
        <p:spPr bwMode="auto">
          <a:xfrm>
            <a:off x="2823977" y="2012412"/>
            <a:ext cx="1275251" cy="3327526"/>
          </a:xfrm>
          <a:prstGeom prst="rect">
            <a:avLst/>
          </a:prstGeom>
          <a:solidFill>
            <a:schemeClr val="accent1">
              <a:lumMod val="20000"/>
              <a:lumOff val="80000"/>
            </a:schemeClr>
          </a:solidFill>
          <a:ln>
            <a:noFill/>
            <a:headEnd/>
            <a:tailEnd/>
          </a:ln>
        </p:spPr>
        <p:style>
          <a:lnRef idx="2">
            <a:schemeClr val="accent1"/>
          </a:lnRef>
          <a:fillRef idx="1">
            <a:schemeClr val="lt1"/>
          </a:fillRef>
          <a:effectRef idx="0">
            <a:schemeClr val="accent1"/>
          </a:effectRef>
          <a:fontRef idx="minor">
            <a:schemeClr val="dk1"/>
          </a:fontRef>
        </p:style>
        <p:txBody>
          <a:bodyPr rtlCol="0" anchor="ctr"/>
          <a:lstStyle/>
          <a:p>
            <a:pPr algn="ctr"/>
            <a:r>
              <a:rPr lang="en-IN" sz="1200" dirty="0">
                <a:solidFill>
                  <a:schemeClr val="tx1">
                    <a:lumMod val="75000"/>
                    <a:lumOff val="25000"/>
                  </a:schemeClr>
                </a:solidFill>
                <a:ea typeface="Segoe UI" panose="020B0502040204020203" pitchFamily="34" charset="0"/>
                <a:cs typeface="Lucida Sans"/>
              </a:rPr>
              <a:t>Data Integration</a:t>
            </a:r>
          </a:p>
        </p:txBody>
      </p:sp>
      <p:sp>
        <p:nvSpPr>
          <p:cNvPr id="57" name="Rectangle 56">
            <a:extLst>
              <a:ext uri="{FF2B5EF4-FFF2-40B4-BE49-F238E27FC236}">
                <a16:creationId xmlns:a16="http://schemas.microsoft.com/office/drawing/2014/main" id="{36B690C0-3502-42FF-99E4-D0B1F9DAE311}"/>
              </a:ext>
            </a:extLst>
          </p:cNvPr>
          <p:cNvSpPr/>
          <p:nvPr/>
        </p:nvSpPr>
        <p:spPr bwMode="auto">
          <a:xfrm>
            <a:off x="2914996" y="2132877"/>
            <a:ext cx="1062709" cy="1143000"/>
          </a:xfrm>
          <a:prstGeom prst="rect">
            <a:avLst/>
          </a:prstGeom>
          <a:solidFill>
            <a:schemeClr val="tx2"/>
          </a:solidFill>
          <a:ln>
            <a:noFill/>
            <a:headEnd/>
            <a:tailEnd/>
          </a:ln>
        </p:spPr>
        <p:style>
          <a:lnRef idx="2">
            <a:schemeClr val="accent1"/>
          </a:lnRef>
          <a:fillRef idx="1">
            <a:schemeClr val="lt1"/>
          </a:fillRef>
          <a:effectRef idx="0">
            <a:schemeClr val="accent1"/>
          </a:effectRef>
          <a:fontRef idx="minor">
            <a:schemeClr val="dk1"/>
          </a:fontRef>
        </p:style>
        <p:txBody>
          <a:bodyPr rtlCol="0" anchor="ctr"/>
          <a:lstStyle/>
          <a:p>
            <a:pPr algn="ctr">
              <a:lnSpc>
                <a:spcPct val="150000"/>
              </a:lnSpc>
            </a:pPr>
            <a:r>
              <a:rPr lang="en-IN" sz="1200" dirty="0">
                <a:solidFill>
                  <a:schemeClr val="bg1"/>
                </a:solidFill>
                <a:ea typeface="Segoe UI" panose="020B0502040204020203" pitchFamily="34" charset="0"/>
                <a:cs typeface="Lucida Sans"/>
              </a:rPr>
              <a:t>Structured </a:t>
            </a:r>
          </a:p>
        </p:txBody>
      </p:sp>
      <p:sp>
        <p:nvSpPr>
          <p:cNvPr id="58" name="Rectangle 57">
            <a:extLst>
              <a:ext uri="{FF2B5EF4-FFF2-40B4-BE49-F238E27FC236}">
                <a16:creationId xmlns:a16="http://schemas.microsoft.com/office/drawing/2014/main" id="{711EBC0B-47EA-4F87-81C1-95A8146F7A50}"/>
              </a:ext>
            </a:extLst>
          </p:cNvPr>
          <p:cNvSpPr/>
          <p:nvPr/>
        </p:nvSpPr>
        <p:spPr bwMode="auto">
          <a:xfrm>
            <a:off x="2917835" y="4063460"/>
            <a:ext cx="1062709" cy="1143000"/>
          </a:xfrm>
          <a:prstGeom prst="rect">
            <a:avLst/>
          </a:prstGeom>
          <a:solidFill>
            <a:schemeClr val="tx2"/>
          </a:solidFill>
          <a:ln>
            <a:noFill/>
            <a:headEnd/>
            <a:tailEnd/>
          </a:ln>
        </p:spPr>
        <p:style>
          <a:lnRef idx="2">
            <a:schemeClr val="accent1"/>
          </a:lnRef>
          <a:fillRef idx="1">
            <a:schemeClr val="lt1"/>
          </a:fillRef>
          <a:effectRef idx="0">
            <a:schemeClr val="accent1"/>
          </a:effectRef>
          <a:fontRef idx="minor">
            <a:schemeClr val="dk1"/>
          </a:fontRef>
        </p:style>
        <p:txBody>
          <a:bodyPr rtlCol="0" anchor="ctr"/>
          <a:lstStyle/>
          <a:p>
            <a:pPr algn="ctr">
              <a:lnSpc>
                <a:spcPct val="150000"/>
              </a:lnSpc>
            </a:pPr>
            <a:r>
              <a:rPr lang="en-IN" sz="1200" dirty="0">
                <a:solidFill>
                  <a:schemeClr val="bg1"/>
                </a:solidFill>
                <a:ea typeface="Segoe UI" panose="020B0502040204020203" pitchFamily="34" charset="0"/>
                <a:cs typeface="Lucida Sans"/>
              </a:rPr>
              <a:t>Unstructured</a:t>
            </a:r>
          </a:p>
        </p:txBody>
      </p:sp>
      <p:sp>
        <p:nvSpPr>
          <p:cNvPr id="63" name="Rectangle 62">
            <a:extLst>
              <a:ext uri="{FF2B5EF4-FFF2-40B4-BE49-F238E27FC236}">
                <a16:creationId xmlns:a16="http://schemas.microsoft.com/office/drawing/2014/main" id="{D4E08F12-A3A2-4ACB-8BD3-D61CA133832A}"/>
              </a:ext>
            </a:extLst>
          </p:cNvPr>
          <p:cNvSpPr/>
          <p:nvPr/>
        </p:nvSpPr>
        <p:spPr bwMode="auto">
          <a:xfrm>
            <a:off x="9833122" y="1944597"/>
            <a:ext cx="1600200" cy="685800"/>
          </a:xfrm>
          <a:prstGeom prst="rect">
            <a:avLst/>
          </a:prstGeom>
          <a:solidFill>
            <a:srgbClr val="0E376F"/>
          </a:solidFill>
          <a:ln w="12700">
            <a:noFill/>
            <a:round/>
            <a:headEnd/>
            <a:tailEnd/>
          </a:ln>
        </p:spPr>
        <p:txBody>
          <a:bodyPr rtlCol="0" anchor="ctr"/>
          <a:lstStyle/>
          <a:p>
            <a:pPr algn="ctr"/>
            <a:r>
              <a:rPr lang="en-IN" sz="1200" dirty="0">
                <a:solidFill>
                  <a:srgbClr val="FFFFFF"/>
                </a:solidFill>
                <a:ea typeface="Segoe UI" panose="020B0502040204020203" pitchFamily="34" charset="0"/>
                <a:cs typeface="Lucida Sans"/>
              </a:rPr>
              <a:t>METRIC &amp; EXCEPTION </a:t>
            </a:r>
          </a:p>
          <a:p>
            <a:pPr algn="ctr"/>
            <a:r>
              <a:rPr lang="en-IN" sz="1200" dirty="0">
                <a:solidFill>
                  <a:srgbClr val="FFFFFF"/>
                </a:solidFill>
                <a:ea typeface="Segoe UI" panose="020B0502040204020203" pitchFamily="34" charset="0"/>
                <a:cs typeface="Lucida Sans"/>
              </a:rPr>
              <a:t>REPORTS</a:t>
            </a:r>
          </a:p>
        </p:txBody>
      </p:sp>
      <p:sp>
        <p:nvSpPr>
          <p:cNvPr id="64" name="Rectangle 63">
            <a:extLst>
              <a:ext uri="{FF2B5EF4-FFF2-40B4-BE49-F238E27FC236}">
                <a16:creationId xmlns:a16="http://schemas.microsoft.com/office/drawing/2014/main" id="{B13DAE70-924F-4A09-BE3C-E5EDD185A843}"/>
              </a:ext>
            </a:extLst>
          </p:cNvPr>
          <p:cNvSpPr/>
          <p:nvPr/>
        </p:nvSpPr>
        <p:spPr bwMode="auto">
          <a:xfrm>
            <a:off x="9833119" y="2704202"/>
            <a:ext cx="1600200" cy="685800"/>
          </a:xfrm>
          <a:prstGeom prst="rect">
            <a:avLst/>
          </a:prstGeom>
          <a:solidFill>
            <a:srgbClr val="0E376F"/>
          </a:solidFill>
          <a:ln w="12700">
            <a:noFill/>
            <a:round/>
            <a:headEnd/>
            <a:tailEnd/>
          </a:ln>
        </p:spPr>
        <p:txBody>
          <a:bodyPr rtlCol="0" anchor="ctr"/>
          <a:lstStyle/>
          <a:p>
            <a:pPr algn="ctr"/>
            <a:r>
              <a:rPr lang="en-IN" sz="1200" dirty="0">
                <a:solidFill>
                  <a:srgbClr val="FFFFFF"/>
                </a:solidFill>
                <a:ea typeface="Segoe UI" panose="020B0502040204020203" pitchFamily="34" charset="0"/>
                <a:cs typeface="Lucida Sans"/>
              </a:rPr>
              <a:t>INTERACTIVE VISUALIZATON</a:t>
            </a:r>
          </a:p>
        </p:txBody>
      </p:sp>
      <p:sp>
        <p:nvSpPr>
          <p:cNvPr id="65" name="Rectangle 64">
            <a:extLst>
              <a:ext uri="{FF2B5EF4-FFF2-40B4-BE49-F238E27FC236}">
                <a16:creationId xmlns:a16="http://schemas.microsoft.com/office/drawing/2014/main" id="{7D284FB5-E05E-418D-AF64-3CB9EF6120D7}"/>
              </a:ext>
            </a:extLst>
          </p:cNvPr>
          <p:cNvSpPr/>
          <p:nvPr/>
        </p:nvSpPr>
        <p:spPr bwMode="auto">
          <a:xfrm>
            <a:off x="9833122" y="3488001"/>
            <a:ext cx="1600200" cy="685800"/>
          </a:xfrm>
          <a:prstGeom prst="rect">
            <a:avLst/>
          </a:prstGeom>
          <a:solidFill>
            <a:srgbClr val="0E376F"/>
          </a:solidFill>
          <a:ln w="12700">
            <a:noFill/>
            <a:round/>
            <a:headEnd/>
            <a:tailEnd/>
          </a:ln>
        </p:spPr>
        <p:txBody>
          <a:bodyPr rtlCol="0" anchor="ctr"/>
          <a:lstStyle/>
          <a:p>
            <a:pPr algn="ctr"/>
            <a:r>
              <a:rPr lang="en-IN" sz="1200" dirty="0">
                <a:solidFill>
                  <a:srgbClr val="FFFFFF"/>
                </a:solidFill>
                <a:ea typeface="Segoe UI" panose="020B0502040204020203" pitchFamily="34" charset="0"/>
                <a:cs typeface="Lucida Sans"/>
              </a:rPr>
              <a:t>OPERATIONAL  </a:t>
            </a:r>
          </a:p>
        </p:txBody>
      </p:sp>
      <p:sp>
        <p:nvSpPr>
          <p:cNvPr id="66" name="Rectangle 65">
            <a:extLst>
              <a:ext uri="{FF2B5EF4-FFF2-40B4-BE49-F238E27FC236}">
                <a16:creationId xmlns:a16="http://schemas.microsoft.com/office/drawing/2014/main" id="{B4A67F76-ADAA-4497-82F8-FA05A424548A}"/>
              </a:ext>
            </a:extLst>
          </p:cNvPr>
          <p:cNvSpPr/>
          <p:nvPr/>
        </p:nvSpPr>
        <p:spPr bwMode="auto">
          <a:xfrm>
            <a:off x="9825571" y="4300847"/>
            <a:ext cx="1600200" cy="685800"/>
          </a:xfrm>
          <a:prstGeom prst="rect">
            <a:avLst/>
          </a:prstGeom>
          <a:solidFill>
            <a:srgbClr val="0E376F"/>
          </a:solidFill>
          <a:ln w="12700">
            <a:noFill/>
            <a:round/>
            <a:headEnd/>
            <a:tailEnd/>
          </a:ln>
        </p:spPr>
        <p:txBody>
          <a:bodyPr rtlCol="0" anchor="ctr"/>
          <a:lstStyle/>
          <a:p>
            <a:pPr algn="ctr"/>
            <a:r>
              <a:rPr lang="en-IN" sz="1200" dirty="0">
                <a:solidFill>
                  <a:srgbClr val="FFFFFF"/>
                </a:solidFill>
                <a:ea typeface="Segoe UI" panose="020B0502040204020203" pitchFamily="34" charset="0"/>
                <a:cs typeface="Lucida Sans"/>
              </a:rPr>
              <a:t>ADVANCED </a:t>
            </a:r>
          </a:p>
          <a:p>
            <a:pPr algn="ctr"/>
            <a:r>
              <a:rPr lang="en-IN" sz="1200" dirty="0">
                <a:solidFill>
                  <a:srgbClr val="FFFFFF"/>
                </a:solidFill>
                <a:ea typeface="Segoe UI" panose="020B0502040204020203" pitchFamily="34" charset="0"/>
                <a:cs typeface="Lucida Sans"/>
              </a:rPr>
              <a:t>ANALYTICS</a:t>
            </a:r>
          </a:p>
        </p:txBody>
      </p:sp>
      <p:sp>
        <p:nvSpPr>
          <p:cNvPr id="68" name="Pentagon 3">
            <a:extLst>
              <a:ext uri="{FF2B5EF4-FFF2-40B4-BE49-F238E27FC236}">
                <a16:creationId xmlns:a16="http://schemas.microsoft.com/office/drawing/2014/main" id="{E6326531-5E7E-4D7F-8B63-5F0D21ED813A}"/>
              </a:ext>
            </a:extLst>
          </p:cNvPr>
          <p:cNvSpPr/>
          <p:nvPr/>
        </p:nvSpPr>
        <p:spPr bwMode="auto">
          <a:xfrm>
            <a:off x="11478609" y="679114"/>
            <a:ext cx="369760" cy="457200"/>
          </a:xfrm>
          <a:prstGeom prst="homePlate">
            <a:avLst/>
          </a:prstGeom>
          <a:solidFill>
            <a:schemeClr val="bg1">
              <a:lumMod val="95000"/>
            </a:schemeClr>
          </a:solidFill>
          <a:ln w="12700">
            <a:noFill/>
            <a:round/>
            <a:headEnd/>
            <a:tailEnd/>
          </a:ln>
        </p:spPr>
        <p:txBody>
          <a:bodyPr rtlCol="0" anchor="ctr"/>
          <a:lstStyle/>
          <a:p>
            <a:pPr algn="ctr"/>
            <a:endParaRPr lang="en-US" dirty="0">
              <a:solidFill>
                <a:schemeClr val="bg1"/>
              </a:solidFill>
            </a:endParaRPr>
          </a:p>
        </p:txBody>
      </p:sp>
      <p:sp>
        <p:nvSpPr>
          <p:cNvPr id="69" name="Pentagon 59">
            <a:extLst>
              <a:ext uri="{FF2B5EF4-FFF2-40B4-BE49-F238E27FC236}">
                <a16:creationId xmlns:a16="http://schemas.microsoft.com/office/drawing/2014/main" id="{A9B53408-CB6D-485B-8060-9EA3A3AFBD8A}"/>
              </a:ext>
            </a:extLst>
          </p:cNvPr>
          <p:cNvSpPr/>
          <p:nvPr/>
        </p:nvSpPr>
        <p:spPr bwMode="auto">
          <a:xfrm rot="10800000">
            <a:off x="256893" y="679740"/>
            <a:ext cx="369760" cy="457200"/>
          </a:xfrm>
          <a:prstGeom prst="homePlate">
            <a:avLst>
              <a:gd name="adj" fmla="val 63043"/>
            </a:avLst>
          </a:prstGeom>
          <a:solidFill>
            <a:schemeClr val="bg1">
              <a:lumMod val="95000"/>
            </a:schemeClr>
          </a:solidFill>
          <a:ln w="12700">
            <a:noFill/>
            <a:round/>
            <a:headEnd/>
            <a:tailEnd/>
          </a:ln>
        </p:spPr>
        <p:txBody>
          <a:bodyPr rtlCol="0" anchor="ctr"/>
          <a:lstStyle/>
          <a:p>
            <a:pPr algn="ctr"/>
            <a:endParaRPr lang="en-US" dirty="0">
              <a:solidFill>
                <a:schemeClr val="bg1"/>
              </a:solidFill>
            </a:endParaRPr>
          </a:p>
        </p:txBody>
      </p:sp>
      <p:cxnSp>
        <p:nvCxnSpPr>
          <p:cNvPr id="74" name="Straight Arrow Connector 73">
            <a:extLst>
              <a:ext uri="{FF2B5EF4-FFF2-40B4-BE49-F238E27FC236}">
                <a16:creationId xmlns:a16="http://schemas.microsoft.com/office/drawing/2014/main" id="{8239ED17-6047-40E4-B58A-DFCAD9E2D9C3}"/>
              </a:ext>
            </a:extLst>
          </p:cNvPr>
          <p:cNvCxnSpPr>
            <a:cxnSpLocks/>
          </p:cNvCxnSpPr>
          <p:nvPr/>
        </p:nvCxnSpPr>
        <p:spPr>
          <a:xfrm flipV="1">
            <a:off x="6045382" y="2823378"/>
            <a:ext cx="253099" cy="173833"/>
          </a:xfrm>
          <a:prstGeom prst="straightConnector1">
            <a:avLst/>
          </a:prstGeom>
          <a:ln w="12700" cmpd="sng">
            <a:solidFill>
              <a:schemeClr val="tx1">
                <a:lumMod val="75000"/>
                <a:lumOff val="25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75" name="Straight Arrow Connector 74">
            <a:extLst>
              <a:ext uri="{FF2B5EF4-FFF2-40B4-BE49-F238E27FC236}">
                <a16:creationId xmlns:a16="http://schemas.microsoft.com/office/drawing/2014/main" id="{CC68B466-49A9-40CF-9B83-4E1709E25555}"/>
              </a:ext>
            </a:extLst>
          </p:cNvPr>
          <p:cNvCxnSpPr>
            <a:cxnSpLocks/>
            <a:stCxn id="51" idx="3"/>
          </p:cNvCxnSpPr>
          <p:nvPr/>
        </p:nvCxnSpPr>
        <p:spPr>
          <a:xfrm>
            <a:off x="6045382" y="3604812"/>
            <a:ext cx="268037" cy="0"/>
          </a:xfrm>
          <a:prstGeom prst="straightConnector1">
            <a:avLst/>
          </a:prstGeom>
          <a:ln w="12700" cmpd="sng">
            <a:solidFill>
              <a:schemeClr val="tx1">
                <a:lumMod val="75000"/>
                <a:lumOff val="25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77" name="Elbow Connector 52">
            <a:extLst>
              <a:ext uri="{FF2B5EF4-FFF2-40B4-BE49-F238E27FC236}">
                <a16:creationId xmlns:a16="http://schemas.microsoft.com/office/drawing/2014/main" id="{9A114BEB-3E2B-4EB8-B72D-92E3F9FC5045}"/>
              </a:ext>
            </a:extLst>
          </p:cNvPr>
          <p:cNvCxnSpPr>
            <a:cxnSpLocks/>
            <a:stCxn id="44" idx="3"/>
            <a:endCxn id="65" idx="1"/>
          </p:cNvCxnSpPr>
          <p:nvPr/>
        </p:nvCxnSpPr>
        <p:spPr>
          <a:xfrm>
            <a:off x="9318474" y="3606864"/>
            <a:ext cx="514648" cy="224037"/>
          </a:xfrm>
          <a:prstGeom prst="bentConnector3">
            <a:avLst/>
          </a:prstGeom>
          <a:ln w="12700" cmpd="sng">
            <a:solidFill>
              <a:schemeClr val="tx1">
                <a:lumMod val="75000"/>
                <a:lumOff val="25000"/>
              </a:schemeClr>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78" name="Elbow Connector 54">
            <a:extLst>
              <a:ext uri="{FF2B5EF4-FFF2-40B4-BE49-F238E27FC236}">
                <a16:creationId xmlns:a16="http://schemas.microsoft.com/office/drawing/2014/main" id="{797E705E-E9CD-4BC1-94C6-357A484EE02C}"/>
              </a:ext>
            </a:extLst>
          </p:cNvPr>
          <p:cNvCxnSpPr>
            <a:endCxn id="66" idx="1"/>
          </p:cNvCxnSpPr>
          <p:nvPr/>
        </p:nvCxnSpPr>
        <p:spPr>
          <a:xfrm>
            <a:off x="9318474" y="4478711"/>
            <a:ext cx="507097" cy="165036"/>
          </a:xfrm>
          <a:prstGeom prst="bentConnector3">
            <a:avLst/>
          </a:prstGeom>
          <a:ln w="12700" cmpd="sng">
            <a:solidFill>
              <a:schemeClr val="tx1">
                <a:lumMod val="75000"/>
                <a:lumOff val="25000"/>
              </a:schemeClr>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A83A1AB6-13B5-4CA1-8FB9-77334D398E5F}"/>
              </a:ext>
            </a:extLst>
          </p:cNvPr>
          <p:cNvCxnSpPr>
            <a:cxnSpLocks/>
          </p:cNvCxnSpPr>
          <p:nvPr/>
        </p:nvCxnSpPr>
        <p:spPr>
          <a:xfrm>
            <a:off x="6045382" y="4326738"/>
            <a:ext cx="268037" cy="119852"/>
          </a:xfrm>
          <a:prstGeom prst="straightConnector1">
            <a:avLst/>
          </a:prstGeom>
          <a:ln w="12700" cmpd="sng">
            <a:solidFill>
              <a:schemeClr val="tx1">
                <a:lumMod val="75000"/>
                <a:lumOff val="25000"/>
              </a:schemeClr>
            </a:solidFill>
            <a:tailEnd type="arrow"/>
          </a:ln>
          <a:effectLst/>
        </p:spPr>
        <p:style>
          <a:lnRef idx="2">
            <a:schemeClr val="accent1"/>
          </a:lnRef>
          <a:fillRef idx="0">
            <a:schemeClr val="accent1"/>
          </a:fillRef>
          <a:effectRef idx="1">
            <a:schemeClr val="accent1"/>
          </a:effectRef>
          <a:fontRef idx="minor">
            <a:schemeClr val="tx1"/>
          </a:fontRef>
        </p:style>
      </p:cxnSp>
      <p:sp>
        <p:nvSpPr>
          <p:cNvPr id="81" name="Rectangle 80">
            <a:extLst>
              <a:ext uri="{FF2B5EF4-FFF2-40B4-BE49-F238E27FC236}">
                <a16:creationId xmlns:a16="http://schemas.microsoft.com/office/drawing/2014/main" id="{13152129-E5CB-4DFB-A5D2-4A747026AF58}"/>
              </a:ext>
            </a:extLst>
          </p:cNvPr>
          <p:cNvSpPr/>
          <p:nvPr/>
        </p:nvSpPr>
        <p:spPr>
          <a:xfrm>
            <a:off x="649020" y="3609570"/>
            <a:ext cx="2039757" cy="2392831"/>
          </a:xfrm>
          <a:prstGeom prst="rect">
            <a:avLst/>
          </a:prstGeom>
          <a:solidFill>
            <a:srgbClr val="2F354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00" dirty="0">
              <a:latin typeface="Segoe UI Light" panose="020B0502040204020203" pitchFamily="34" charset="0"/>
            </a:endParaRPr>
          </a:p>
        </p:txBody>
      </p:sp>
      <p:pic>
        <p:nvPicPr>
          <p:cNvPr id="82" name="Picture 81">
            <a:extLst>
              <a:ext uri="{FF2B5EF4-FFF2-40B4-BE49-F238E27FC236}">
                <a16:creationId xmlns:a16="http://schemas.microsoft.com/office/drawing/2014/main" id="{7B951A4A-732B-4816-9A9C-3B0B75A0F528}"/>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63838" y="3690977"/>
            <a:ext cx="320031" cy="299520"/>
          </a:xfrm>
          <a:prstGeom prst="rect">
            <a:avLst/>
          </a:prstGeom>
        </p:spPr>
      </p:pic>
      <p:grpSp>
        <p:nvGrpSpPr>
          <p:cNvPr id="84" name="Group 83">
            <a:extLst>
              <a:ext uri="{FF2B5EF4-FFF2-40B4-BE49-F238E27FC236}">
                <a16:creationId xmlns:a16="http://schemas.microsoft.com/office/drawing/2014/main" id="{71AB232C-8681-4851-8C35-6B3F6D895B51}"/>
              </a:ext>
            </a:extLst>
          </p:cNvPr>
          <p:cNvGrpSpPr/>
          <p:nvPr/>
        </p:nvGrpSpPr>
        <p:grpSpPr>
          <a:xfrm>
            <a:off x="875107" y="5217628"/>
            <a:ext cx="1722620" cy="507492"/>
            <a:chOff x="730296" y="5689093"/>
            <a:chExt cx="1723069" cy="656968"/>
          </a:xfrm>
        </p:grpSpPr>
        <p:sp>
          <p:nvSpPr>
            <p:cNvPr id="85" name="Rectangle 56">
              <a:extLst>
                <a:ext uri="{FF2B5EF4-FFF2-40B4-BE49-F238E27FC236}">
                  <a16:creationId xmlns:a16="http://schemas.microsoft.com/office/drawing/2014/main" id="{9D4362A7-983A-4A41-AAB4-10812120E604}"/>
                </a:ext>
              </a:extLst>
            </p:cNvPr>
            <p:cNvSpPr>
              <a:spLocks noChangeArrowheads="1"/>
            </p:cNvSpPr>
            <p:nvPr/>
          </p:nvSpPr>
          <p:spPr bwMode="gray">
            <a:xfrm>
              <a:off x="730296" y="5689093"/>
              <a:ext cx="1723069" cy="299599"/>
            </a:xfrm>
            <a:prstGeom prst="rect">
              <a:avLst/>
            </a:prstGeom>
            <a:solidFill>
              <a:schemeClr val="bg1"/>
            </a:solidFill>
            <a:ln>
              <a:headEnd/>
              <a:tailEnd/>
            </a:ln>
          </p:spPr>
          <p:style>
            <a:lnRef idx="0">
              <a:schemeClr val="accent2"/>
            </a:lnRef>
            <a:fillRef idx="3">
              <a:schemeClr val="accent2"/>
            </a:fillRef>
            <a:effectRef idx="3">
              <a:schemeClr val="accent2"/>
            </a:effectRef>
            <a:fontRef idx="minor">
              <a:schemeClr val="lt1"/>
            </a:fontRef>
          </p:style>
          <p:txBody>
            <a:bodyPr anchor="ctr"/>
            <a:lstStyle/>
            <a:p>
              <a:pPr algn="ctr">
                <a:defRPr/>
              </a:pPr>
              <a:r>
                <a:rPr lang="en-US" sz="1100" dirty="0">
                  <a:solidFill>
                    <a:schemeClr val="tx1"/>
                  </a:solidFill>
                  <a:latin typeface="Segoe UI Light" panose="020B0502040204020203" pitchFamily="34" charset="0"/>
                </a:rPr>
                <a:t>Social Data</a:t>
              </a:r>
              <a:endParaRPr lang="en-IN" sz="1100" dirty="0">
                <a:solidFill>
                  <a:schemeClr val="tx1"/>
                </a:solidFill>
                <a:latin typeface="Segoe UI Light" panose="020B0502040204020203" pitchFamily="34" charset="0"/>
              </a:endParaRPr>
            </a:p>
          </p:txBody>
        </p:sp>
        <p:sp>
          <p:nvSpPr>
            <p:cNvPr id="87" name="Rectangle 56">
              <a:extLst>
                <a:ext uri="{FF2B5EF4-FFF2-40B4-BE49-F238E27FC236}">
                  <a16:creationId xmlns:a16="http://schemas.microsoft.com/office/drawing/2014/main" id="{799ED470-D3B8-4200-93BD-44208280BFE4}"/>
                </a:ext>
              </a:extLst>
            </p:cNvPr>
            <p:cNvSpPr>
              <a:spLocks noChangeArrowheads="1"/>
            </p:cNvSpPr>
            <p:nvPr/>
          </p:nvSpPr>
          <p:spPr bwMode="gray">
            <a:xfrm>
              <a:off x="730296" y="6046463"/>
              <a:ext cx="1723069" cy="299598"/>
            </a:xfrm>
            <a:prstGeom prst="rect">
              <a:avLst/>
            </a:prstGeom>
            <a:solidFill>
              <a:schemeClr val="bg1"/>
            </a:solidFill>
            <a:ln>
              <a:headEnd/>
              <a:tailEnd/>
            </a:ln>
          </p:spPr>
          <p:style>
            <a:lnRef idx="0">
              <a:schemeClr val="accent2"/>
            </a:lnRef>
            <a:fillRef idx="3">
              <a:schemeClr val="accent2"/>
            </a:fillRef>
            <a:effectRef idx="3">
              <a:schemeClr val="accent2"/>
            </a:effectRef>
            <a:fontRef idx="minor">
              <a:schemeClr val="lt1"/>
            </a:fontRef>
          </p:style>
          <p:txBody>
            <a:bodyPr anchor="ctr"/>
            <a:lstStyle/>
            <a:p>
              <a:pPr algn="ctr">
                <a:defRPr/>
              </a:pPr>
              <a:r>
                <a:rPr lang="en-US" sz="1100" dirty="0">
                  <a:solidFill>
                    <a:schemeClr val="tx1"/>
                  </a:solidFill>
                  <a:latin typeface="Segoe UI Light" panose="020B0502040204020203" pitchFamily="34" charset="0"/>
                </a:rPr>
                <a:t>Other data sources</a:t>
              </a:r>
              <a:endParaRPr lang="en-IN" sz="1100" dirty="0">
                <a:solidFill>
                  <a:schemeClr val="tx1"/>
                </a:solidFill>
                <a:latin typeface="Segoe UI Light" panose="020B0502040204020203" pitchFamily="34" charset="0"/>
              </a:endParaRPr>
            </a:p>
          </p:txBody>
        </p:sp>
      </p:grpSp>
      <p:grpSp>
        <p:nvGrpSpPr>
          <p:cNvPr id="88" name="Group 87">
            <a:extLst>
              <a:ext uri="{FF2B5EF4-FFF2-40B4-BE49-F238E27FC236}">
                <a16:creationId xmlns:a16="http://schemas.microsoft.com/office/drawing/2014/main" id="{C7072213-0277-4C3F-B816-D5944C7D726F}"/>
              </a:ext>
            </a:extLst>
          </p:cNvPr>
          <p:cNvGrpSpPr/>
          <p:nvPr/>
        </p:nvGrpSpPr>
        <p:grpSpPr>
          <a:xfrm>
            <a:off x="864240" y="4023512"/>
            <a:ext cx="1722688" cy="1132143"/>
            <a:chOff x="744085" y="4161563"/>
            <a:chExt cx="1723136" cy="1292218"/>
          </a:xfrm>
        </p:grpSpPr>
        <p:sp>
          <p:nvSpPr>
            <p:cNvPr id="89" name="Rectangle 56">
              <a:extLst>
                <a:ext uri="{FF2B5EF4-FFF2-40B4-BE49-F238E27FC236}">
                  <a16:creationId xmlns:a16="http://schemas.microsoft.com/office/drawing/2014/main" id="{8EA299EA-D7D4-4094-8F10-469A147E3580}"/>
                </a:ext>
              </a:extLst>
            </p:cNvPr>
            <p:cNvSpPr>
              <a:spLocks noChangeArrowheads="1"/>
            </p:cNvSpPr>
            <p:nvPr/>
          </p:nvSpPr>
          <p:spPr bwMode="gray">
            <a:xfrm>
              <a:off x="744085" y="4161563"/>
              <a:ext cx="1723069" cy="280800"/>
            </a:xfrm>
            <a:prstGeom prst="rect">
              <a:avLst/>
            </a:prstGeom>
            <a:solidFill>
              <a:schemeClr val="bg1"/>
            </a:solidFill>
            <a:ln>
              <a:headEnd/>
              <a:tailEnd/>
            </a:ln>
          </p:spPr>
          <p:style>
            <a:lnRef idx="0">
              <a:schemeClr val="accent2"/>
            </a:lnRef>
            <a:fillRef idx="3">
              <a:schemeClr val="accent2"/>
            </a:fillRef>
            <a:effectRef idx="3">
              <a:schemeClr val="accent2"/>
            </a:effectRef>
            <a:fontRef idx="minor">
              <a:schemeClr val="lt1"/>
            </a:fontRef>
          </p:style>
          <p:txBody>
            <a:bodyPr anchor="ctr"/>
            <a:lstStyle/>
            <a:p>
              <a:pPr algn="ctr">
                <a:defRPr/>
              </a:pPr>
              <a:r>
                <a:rPr lang="en-US" sz="1100" dirty="0">
                  <a:solidFill>
                    <a:schemeClr val="tx1"/>
                  </a:solidFill>
                  <a:latin typeface="Segoe UI Light" panose="020B0502040204020203" pitchFamily="34" charset="0"/>
                </a:rPr>
                <a:t>Voice Data</a:t>
              </a:r>
              <a:endParaRPr lang="en-IN" sz="1100" dirty="0">
                <a:solidFill>
                  <a:schemeClr val="tx1"/>
                </a:solidFill>
                <a:latin typeface="Segoe UI Light" panose="020B0502040204020203" pitchFamily="34" charset="0"/>
              </a:endParaRPr>
            </a:p>
          </p:txBody>
        </p:sp>
        <p:sp>
          <p:nvSpPr>
            <p:cNvPr id="90" name="Rectangle 56">
              <a:extLst>
                <a:ext uri="{FF2B5EF4-FFF2-40B4-BE49-F238E27FC236}">
                  <a16:creationId xmlns:a16="http://schemas.microsoft.com/office/drawing/2014/main" id="{6C72BD03-8241-423F-93DF-BDEEA6CDE642}"/>
                </a:ext>
              </a:extLst>
            </p:cNvPr>
            <p:cNvSpPr>
              <a:spLocks noChangeArrowheads="1"/>
            </p:cNvSpPr>
            <p:nvPr/>
          </p:nvSpPr>
          <p:spPr bwMode="gray">
            <a:xfrm>
              <a:off x="744085" y="4486170"/>
              <a:ext cx="1723069" cy="280800"/>
            </a:xfrm>
            <a:prstGeom prst="rect">
              <a:avLst/>
            </a:prstGeom>
            <a:solidFill>
              <a:schemeClr val="bg1"/>
            </a:solidFill>
            <a:ln>
              <a:headEnd/>
              <a:tailEnd/>
            </a:ln>
          </p:spPr>
          <p:style>
            <a:lnRef idx="0">
              <a:schemeClr val="accent2"/>
            </a:lnRef>
            <a:fillRef idx="3">
              <a:schemeClr val="accent2"/>
            </a:fillRef>
            <a:effectRef idx="3">
              <a:schemeClr val="accent2"/>
            </a:effectRef>
            <a:fontRef idx="minor">
              <a:schemeClr val="lt1"/>
            </a:fontRef>
          </p:style>
          <p:txBody>
            <a:bodyPr anchor="ctr"/>
            <a:lstStyle/>
            <a:p>
              <a:pPr algn="ctr">
                <a:defRPr/>
              </a:pPr>
              <a:r>
                <a:rPr lang="en-US" sz="1100" dirty="0">
                  <a:solidFill>
                    <a:schemeClr val="tx1"/>
                  </a:solidFill>
                  <a:latin typeface="Segoe UI Light" panose="020B0502040204020203" pitchFamily="34" charset="0"/>
                </a:rPr>
                <a:t>Chat Data</a:t>
              </a:r>
              <a:endParaRPr lang="en-IN" sz="1100" dirty="0">
                <a:solidFill>
                  <a:schemeClr val="tx1"/>
                </a:solidFill>
                <a:latin typeface="Segoe UI Light" panose="020B0502040204020203" pitchFamily="34" charset="0"/>
              </a:endParaRPr>
            </a:p>
          </p:txBody>
        </p:sp>
        <p:sp>
          <p:nvSpPr>
            <p:cNvPr id="91" name="Rectangle 56">
              <a:extLst>
                <a:ext uri="{FF2B5EF4-FFF2-40B4-BE49-F238E27FC236}">
                  <a16:creationId xmlns:a16="http://schemas.microsoft.com/office/drawing/2014/main" id="{6754C699-5D0B-4A12-9C18-E2F694B3EA11}"/>
                </a:ext>
              </a:extLst>
            </p:cNvPr>
            <p:cNvSpPr>
              <a:spLocks noChangeArrowheads="1"/>
            </p:cNvSpPr>
            <p:nvPr/>
          </p:nvSpPr>
          <p:spPr bwMode="gray">
            <a:xfrm>
              <a:off x="744085" y="4810777"/>
              <a:ext cx="1723069" cy="299599"/>
            </a:xfrm>
            <a:prstGeom prst="rect">
              <a:avLst/>
            </a:prstGeom>
            <a:solidFill>
              <a:schemeClr val="bg1"/>
            </a:solidFill>
            <a:ln>
              <a:headEnd/>
              <a:tailEnd/>
            </a:ln>
          </p:spPr>
          <p:style>
            <a:lnRef idx="0">
              <a:schemeClr val="accent2"/>
            </a:lnRef>
            <a:fillRef idx="3">
              <a:schemeClr val="accent2"/>
            </a:fillRef>
            <a:effectRef idx="3">
              <a:schemeClr val="accent2"/>
            </a:effectRef>
            <a:fontRef idx="minor">
              <a:schemeClr val="lt1"/>
            </a:fontRef>
          </p:style>
          <p:txBody>
            <a:bodyPr anchor="ctr"/>
            <a:lstStyle/>
            <a:p>
              <a:pPr algn="ctr">
                <a:defRPr/>
              </a:pPr>
              <a:r>
                <a:rPr lang="en-US" sz="1100" dirty="0">
                  <a:solidFill>
                    <a:schemeClr val="tx1"/>
                  </a:solidFill>
                  <a:latin typeface="Segoe UI Light" panose="020B0502040204020203" pitchFamily="34" charset="0"/>
                </a:rPr>
                <a:t>Email Data</a:t>
              </a:r>
              <a:endParaRPr lang="en-IN" sz="1100" dirty="0">
                <a:solidFill>
                  <a:schemeClr val="tx1"/>
                </a:solidFill>
                <a:latin typeface="Segoe UI Light" panose="020B0502040204020203" pitchFamily="34" charset="0"/>
              </a:endParaRPr>
            </a:p>
          </p:txBody>
        </p:sp>
        <p:sp>
          <p:nvSpPr>
            <p:cNvPr id="93" name="Rectangle 56">
              <a:extLst>
                <a:ext uri="{FF2B5EF4-FFF2-40B4-BE49-F238E27FC236}">
                  <a16:creationId xmlns:a16="http://schemas.microsoft.com/office/drawing/2014/main" id="{A9C2F8AA-16E2-4DA0-BFDF-715B68FBA9FD}"/>
                </a:ext>
              </a:extLst>
            </p:cNvPr>
            <p:cNvSpPr>
              <a:spLocks noChangeArrowheads="1"/>
            </p:cNvSpPr>
            <p:nvPr/>
          </p:nvSpPr>
          <p:spPr bwMode="gray">
            <a:xfrm>
              <a:off x="744152" y="5154182"/>
              <a:ext cx="1723069" cy="299599"/>
            </a:xfrm>
            <a:prstGeom prst="rect">
              <a:avLst/>
            </a:prstGeom>
            <a:solidFill>
              <a:schemeClr val="bg1"/>
            </a:solidFill>
            <a:ln>
              <a:headEnd/>
              <a:tailEnd/>
            </a:ln>
          </p:spPr>
          <p:style>
            <a:lnRef idx="0">
              <a:schemeClr val="accent2"/>
            </a:lnRef>
            <a:fillRef idx="3">
              <a:schemeClr val="accent2"/>
            </a:fillRef>
            <a:effectRef idx="3">
              <a:schemeClr val="accent2"/>
            </a:effectRef>
            <a:fontRef idx="minor">
              <a:schemeClr val="lt1"/>
            </a:fontRef>
          </p:style>
          <p:txBody>
            <a:bodyPr anchor="ctr"/>
            <a:lstStyle/>
            <a:p>
              <a:pPr algn="ctr">
                <a:defRPr/>
              </a:pPr>
              <a:r>
                <a:rPr lang="en-US" sz="1100" dirty="0">
                  <a:solidFill>
                    <a:schemeClr val="tx1"/>
                  </a:solidFill>
                  <a:latin typeface="Segoe UI Light" panose="020B0502040204020203" pitchFamily="34" charset="0"/>
                </a:rPr>
                <a:t>Biometric Data</a:t>
              </a:r>
              <a:endParaRPr lang="en-IN" sz="1100" dirty="0">
                <a:solidFill>
                  <a:schemeClr val="tx1"/>
                </a:solidFill>
                <a:latin typeface="Segoe UI Light" panose="020B0502040204020203" pitchFamily="34" charset="0"/>
              </a:endParaRPr>
            </a:p>
          </p:txBody>
        </p:sp>
      </p:grpSp>
      <p:sp>
        <p:nvSpPr>
          <p:cNvPr id="94" name="Rectangle 93">
            <a:extLst>
              <a:ext uri="{FF2B5EF4-FFF2-40B4-BE49-F238E27FC236}">
                <a16:creationId xmlns:a16="http://schemas.microsoft.com/office/drawing/2014/main" id="{DCA8D4F1-6888-484C-8500-595B93BEB9B2}"/>
              </a:ext>
            </a:extLst>
          </p:cNvPr>
          <p:cNvSpPr/>
          <p:nvPr/>
        </p:nvSpPr>
        <p:spPr>
          <a:xfrm>
            <a:off x="644654" y="1328893"/>
            <a:ext cx="2039757" cy="2138990"/>
          </a:xfrm>
          <a:prstGeom prst="rect">
            <a:avLst/>
          </a:prstGeom>
          <a:solidFill>
            <a:srgbClr val="2F354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00" dirty="0">
              <a:latin typeface="Segoe UI Light" panose="020B0502040204020203" pitchFamily="34" charset="0"/>
            </a:endParaRPr>
          </a:p>
        </p:txBody>
      </p:sp>
      <p:pic>
        <p:nvPicPr>
          <p:cNvPr id="95" name="Picture 94">
            <a:extLst>
              <a:ext uri="{FF2B5EF4-FFF2-40B4-BE49-F238E27FC236}">
                <a16:creationId xmlns:a16="http://schemas.microsoft.com/office/drawing/2014/main" id="{F38863B5-448E-4B78-A3F6-DEE165C31DF7}"/>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68109" y="1388402"/>
            <a:ext cx="320031" cy="320031"/>
          </a:xfrm>
          <a:prstGeom prst="rect">
            <a:avLst/>
          </a:prstGeom>
        </p:spPr>
      </p:pic>
      <p:sp>
        <p:nvSpPr>
          <p:cNvPr id="97" name="Rectangle 58">
            <a:extLst>
              <a:ext uri="{FF2B5EF4-FFF2-40B4-BE49-F238E27FC236}">
                <a16:creationId xmlns:a16="http://schemas.microsoft.com/office/drawing/2014/main" id="{EBE6AF27-01D2-4984-8E2A-1A9CC7BA96CB}"/>
              </a:ext>
            </a:extLst>
          </p:cNvPr>
          <p:cNvSpPr>
            <a:spLocks noChangeArrowheads="1"/>
          </p:cNvSpPr>
          <p:nvPr/>
        </p:nvSpPr>
        <p:spPr bwMode="gray">
          <a:xfrm>
            <a:off x="1055876" y="1387288"/>
            <a:ext cx="1457555" cy="339912"/>
          </a:xfrm>
          <a:prstGeom prst="rect">
            <a:avLst/>
          </a:prstGeom>
          <a:noFill/>
          <a:ln>
            <a:headEnd/>
            <a:tailEnd/>
          </a:ln>
        </p:spPr>
        <p:style>
          <a:lnRef idx="0">
            <a:schemeClr val="accent2"/>
          </a:lnRef>
          <a:fillRef idx="3">
            <a:schemeClr val="accent2"/>
          </a:fillRef>
          <a:effectRef idx="3">
            <a:schemeClr val="accent2"/>
          </a:effectRef>
          <a:fontRef idx="minor">
            <a:schemeClr val="lt1"/>
          </a:fontRef>
        </p:style>
        <p:txBody>
          <a:bodyPr anchor="ctr"/>
          <a:lstStyle/>
          <a:p>
            <a:pPr algn="ctr">
              <a:defRPr/>
            </a:pPr>
            <a:r>
              <a:rPr lang="en-US" sz="1200" b="1" dirty="0">
                <a:solidFill>
                  <a:schemeClr val="bg1"/>
                </a:solidFill>
                <a:latin typeface="Segoe UI Light" panose="020B0502040204020203" pitchFamily="34" charset="0"/>
              </a:rPr>
              <a:t>Structured Data</a:t>
            </a:r>
            <a:endParaRPr lang="en-IN" sz="1100" b="1" dirty="0">
              <a:solidFill>
                <a:schemeClr val="bg1"/>
              </a:solidFill>
              <a:latin typeface="Segoe UI Light" panose="020B0502040204020203" pitchFamily="34" charset="0"/>
            </a:endParaRPr>
          </a:p>
        </p:txBody>
      </p:sp>
      <p:sp>
        <p:nvSpPr>
          <p:cNvPr id="98" name="Rectangle 58">
            <a:extLst>
              <a:ext uri="{FF2B5EF4-FFF2-40B4-BE49-F238E27FC236}">
                <a16:creationId xmlns:a16="http://schemas.microsoft.com/office/drawing/2014/main" id="{C8FF887E-06BF-4754-8457-B30B8ED3D748}"/>
              </a:ext>
            </a:extLst>
          </p:cNvPr>
          <p:cNvSpPr>
            <a:spLocks noChangeArrowheads="1"/>
          </p:cNvSpPr>
          <p:nvPr/>
        </p:nvSpPr>
        <p:spPr bwMode="gray">
          <a:xfrm>
            <a:off x="1086530" y="3677143"/>
            <a:ext cx="1457555" cy="339912"/>
          </a:xfrm>
          <a:prstGeom prst="rect">
            <a:avLst/>
          </a:prstGeom>
          <a:noFill/>
          <a:ln>
            <a:headEnd/>
            <a:tailEnd/>
          </a:ln>
        </p:spPr>
        <p:style>
          <a:lnRef idx="0">
            <a:schemeClr val="accent2"/>
          </a:lnRef>
          <a:fillRef idx="3">
            <a:schemeClr val="accent2"/>
          </a:fillRef>
          <a:effectRef idx="3">
            <a:schemeClr val="accent2"/>
          </a:effectRef>
          <a:fontRef idx="minor">
            <a:schemeClr val="lt1"/>
          </a:fontRef>
        </p:style>
        <p:txBody>
          <a:bodyPr anchor="ctr"/>
          <a:lstStyle/>
          <a:p>
            <a:pPr algn="ctr">
              <a:defRPr/>
            </a:pPr>
            <a:r>
              <a:rPr lang="en-US" sz="1200" b="1" dirty="0">
                <a:solidFill>
                  <a:schemeClr val="bg1"/>
                </a:solidFill>
                <a:latin typeface="Segoe UI Light" panose="020B0502040204020203" pitchFamily="34" charset="0"/>
              </a:rPr>
              <a:t>Unstructured Data</a:t>
            </a:r>
            <a:endParaRPr lang="en-IN" sz="1100" b="1" dirty="0">
              <a:solidFill>
                <a:schemeClr val="bg1"/>
              </a:solidFill>
              <a:latin typeface="Segoe UI Light" panose="020B0502040204020203" pitchFamily="34" charset="0"/>
            </a:endParaRPr>
          </a:p>
        </p:txBody>
      </p:sp>
      <p:grpSp>
        <p:nvGrpSpPr>
          <p:cNvPr id="99" name="Group 98">
            <a:extLst>
              <a:ext uri="{FF2B5EF4-FFF2-40B4-BE49-F238E27FC236}">
                <a16:creationId xmlns:a16="http://schemas.microsoft.com/office/drawing/2014/main" id="{7F96E52F-E49E-465F-8AD8-5D0229275934}"/>
              </a:ext>
            </a:extLst>
          </p:cNvPr>
          <p:cNvGrpSpPr/>
          <p:nvPr/>
        </p:nvGrpSpPr>
        <p:grpSpPr>
          <a:xfrm>
            <a:off x="543447" y="1629084"/>
            <a:ext cx="2046979" cy="1478950"/>
            <a:chOff x="430512" y="1551496"/>
            <a:chExt cx="2047512" cy="1891603"/>
          </a:xfrm>
        </p:grpSpPr>
        <p:sp>
          <p:nvSpPr>
            <p:cNvPr id="100" name="Rectangle 56">
              <a:extLst>
                <a:ext uri="{FF2B5EF4-FFF2-40B4-BE49-F238E27FC236}">
                  <a16:creationId xmlns:a16="http://schemas.microsoft.com/office/drawing/2014/main" id="{EE2FFFA0-F3CB-4823-AD05-FA799C391C77}"/>
                </a:ext>
              </a:extLst>
            </p:cNvPr>
            <p:cNvSpPr>
              <a:spLocks noChangeArrowheads="1"/>
            </p:cNvSpPr>
            <p:nvPr/>
          </p:nvSpPr>
          <p:spPr bwMode="gray">
            <a:xfrm>
              <a:off x="754955" y="1679321"/>
              <a:ext cx="1723069" cy="280422"/>
            </a:xfrm>
            <a:prstGeom prst="rect">
              <a:avLst/>
            </a:prstGeom>
            <a:solidFill>
              <a:schemeClr val="bg1"/>
            </a:solidFill>
            <a:ln>
              <a:headEnd/>
              <a:tailEnd/>
            </a:ln>
          </p:spPr>
          <p:style>
            <a:lnRef idx="0">
              <a:schemeClr val="accent2"/>
            </a:lnRef>
            <a:fillRef idx="3">
              <a:schemeClr val="accent2"/>
            </a:fillRef>
            <a:effectRef idx="3">
              <a:schemeClr val="accent2"/>
            </a:effectRef>
            <a:fontRef idx="minor">
              <a:schemeClr val="lt1"/>
            </a:fontRef>
          </p:style>
          <p:txBody>
            <a:bodyPr anchor="ctr"/>
            <a:lstStyle/>
            <a:p>
              <a:pPr algn="ctr">
                <a:defRPr/>
              </a:pPr>
              <a:r>
                <a:rPr lang="en-US" sz="1100" dirty="0">
                  <a:solidFill>
                    <a:schemeClr val="tx1"/>
                  </a:solidFill>
                  <a:latin typeface="Segoe UI Light" panose="020B0502040204020203" pitchFamily="34" charset="0"/>
                </a:rPr>
                <a:t>Customer Data</a:t>
              </a:r>
              <a:endParaRPr lang="en-IN" sz="1100" dirty="0">
                <a:solidFill>
                  <a:schemeClr val="tx1"/>
                </a:solidFill>
                <a:latin typeface="Segoe UI Light" panose="020B0502040204020203" pitchFamily="34" charset="0"/>
              </a:endParaRPr>
            </a:p>
          </p:txBody>
        </p:sp>
        <p:sp>
          <p:nvSpPr>
            <p:cNvPr id="101" name="Rectangle 57">
              <a:extLst>
                <a:ext uri="{FF2B5EF4-FFF2-40B4-BE49-F238E27FC236}">
                  <a16:creationId xmlns:a16="http://schemas.microsoft.com/office/drawing/2014/main" id="{FEF1FE19-1A1F-4BC3-AB27-E406D879A551}"/>
                </a:ext>
              </a:extLst>
            </p:cNvPr>
            <p:cNvSpPr>
              <a:spLocks noChangeArrowheads="1"/>
            </p:cNvSpPr>
            <p:nvPr/>
          </p:nvSpPr>
          <p:spPr bwMode="gray">
            <a:xfrm>
              <a:off x="744930" y="2677634"/>
              <a:ext cx="1719470" cy="280800"/>
            </a:xfrm>
            <a:prstGeom prst="rect">
              <a:avLst/>
            </a:prstGeom>
            <a:solidFill>
              <a:schemeClr val="bg1"/>
            </a:solidFill>
            <a:ln>
              <a:headEnd/>
              <a:tailEnd/>
            </a:ln>
          </p:spPr>
          <p:style>
            <a:lnRef idx="0">
              <a:schemeClr val="accent2"/>
            </a:lnRef>
            <a:fillRef idx="3">
              <a:schemeClr val="accent2"/>
            </a:fillRef>
            <a:effectRef idx="3">
              <a:schemeClr val="accent2"/>
            </a:effectRef>
            <a:fontRef idx="minor">
              <a:schemeClr val="lt1"/>
            </a:fontRef>
          </p:style>
          <p:txBody>
            <a:bodyPr anchor="ctr"/>
            <a:lstStyle/>
            <a:p>
              <a:pPr algn="ctr"/>
              <a:r>
                <a:rPr lang="en-US" sz="1100" dirty="0">
                  <a:solidFill>
                    <a:schemeClr val="tx1"/>
                  </a:solidFill>
                  <a:latin typeface="Segoe UI Light" panose="020B0502040204020203" pitchFamily="34" charset="0"/>
                </a:rPr>
                <a:t>Payment Data</a:t>
              </a:r>
              <a:endParaRPr lang="en-IN" sz="1100" dirty="0">
                <a:solidFill>
                  <a:schemeClr val="tx1"/>
                </a:solidFill>
                <a:latin typeface="Segoe UI Light" panose="020B0502040204020203" pitchFamily="34" charset="0"/>
              </a:endParaRPr>
            </a:p>
          </p:txBody>
        </p:sp>
        <p:sp>
          <p:nvSpPr>
            <p:cNvPr id="102" name="Rectangle 58">
              <a:extLst>
                <a:ext uri="{FF2B5EF4-FFF2-40B4-BE49-F238E27FC236}">
                  <a16:creationId xmlns:a16="http://schemas.microsoft.com/office/drawing/2014/main" id="{B16DE991-FFF0-46FB-8E86-F8C24A602B3A}"/>
                </a:ext>
              </a:extLst>
            </p:cNvPr>
            <p:cNvSpPr>
              <a:spLocks noChangeArrowheads="1"/>
            </p:cNvSpPr>
            <p:nvPr/>
          </p:nvSpPr>
          <p:spPr bwMode="gray">
            <a:xfrm>
              <a:off x="744931" y="2011840"/>
              <a:ext cx="1719470" cy="280800"/>
            </a:xfrm>
            <a:prstGeom prst="rect">
              <a:avLst/>
            </a:prstGeom>
            <a:solidFill>
              <a:schemeClr val="bg1"/>
            </a:solidFill>
            <a:ln>
              <a:headEnd/>
              <a:tailEnd/>
            </a:ln>
          </p:spPr>
          <p:style>
            <a:lnRef idx="0">
              <a:schemeClr val="accent2"/>
            </a:lnRef>
            <a:fillRef idx="3">
              <a:schemeClr val="accent2"/>
            </a:fillRef>
            <a:effectRef idx="3">
              <a:schemeClr val="accent2"/>
            </a:effectRef>
            <a:fontRef idx="minor">
              <a:schemeClr val="lt1"/>
            </a:fontRef>
          </p:style>
          <p:txBody>
            <a:bodyPr anchor="ctr"/>
            <a:lstStyle/>
            <a:p>
              <a:pPr algn="ctr"/>
              <a:r>
                <a:rPr lang="en-US" sz="1100" dirty="0">
                  <a:solidFill>
                    <a:schemeClr val="tx1"/>
                  </a:solidFill>
                  <a:latin typeface="Segoe UI Light" panose="020B0502040204020203" pitchFamily="34" charset="0"/>
                </a:rPr>
                <a:t>Web Data</a:t>
              </a:r>
              <a:endParaRPr lang="en-IN" sz="1100" dirty="0">
                <a:solidFill>
                  <a:schemeClr val="tx1"/>
                </a:solidFill>
                <a:latin typeface="Segoe UI Light" panose="020B0502040204020203" pitchFamily="34" charset="0"/>
              </a:endParaRPr>
            </a:p>
          </p:txBody>
        </p:sp>
        <p:sp>
          <p:nvSpPr>
            <p:cNvPr id="103" name="Rectangle 59">
              <a:extLst>
                <a:ext uri="{FF2B5EF4-FFF2-40B4-BE49-F238E27FC236}">
                  <a16:creationId xmlns:a16="http://schemas.microsoft.com/office/drawing/2014/main" id="{975FBDA7-F278-4A96-A8F6-1E8FDE2D6A4B}"/>
                </a:ext>
              </a:extLst>
            </p:cNvPr>
            <p:cNvSpPr>
              <a:spLocks noChangeArrowheads="1"/>
            </p:cNvSpPr>
            <p:nvPr/>
          </p:nvSpPr>
          <p:spPr bwMode="gray">
            <a:xfrm>
              <a:off x="744931" y="2344737"/>
              <a:ext cx="1716626" cy="280800"/>
            </a:xfrm>
            <a:prstGeom prst="rect">
              <a:avLst/>
            </a:prstGeom>
            <a:solidFill>
              <a:schemeClr val="bg1"/>
            </a:solidFill>
            <a:ln>
              <a:headEnd/>
              <a:tailEnd/>
            </a:ln>
          </p:spPr>
          <p:style>
            <a:lnRef idx="0">
              <a:schemeClr val="accent2"/>
            </a:lnRef>
            <a:fillRef idx="3">
              <a:schemeClr val="accent2"/>
            </a:fillRef>
            <a:effectRef idx="3">
              <a:schemeClr val="accent2"/>
            </a:effectRef>
            <a:fontRef idx="minor">
              <a:schemeClr val="lt1"/>
            </a:fontRef>
          </p:style>
          <p:txBody>
            <a:bodyPr anchor="ctr"/>
            <a:lstStyle/>
            <a:p>
              <a:pPr algn="ctr"/>
              <a:r>
                <a:rPr lang="en-US" sz="1100" dirty="0">
                  <a:solidFill>
                    <a:schemeClr val="tx1"/>
                  </a:solidFill>
                  <a:latin typeface="Segoe UI Light" panose="020B0502040204020203" pitchFamily="34" charset="0"/>
                </a:rPr>
                <a:t>Marketing Data</a:t>
              </a:r>
              <a:endParaRPr lang="en-IN" sz="1100" dirty="0">
                <a:solidFill>
                  <a:schemeClr val="tx1"/>
                </a:solidFill>
                <a:latin typeface="Segoe UI Light" panose="020B0502040204020203" pitchFamily="34" charset="0"/>
              </a:endParaRPr>
            </a:p>
          </p:txBody>
        </p:sp>
        <p:sp>
          <p:nvSpPr>
            <p:cNvPr id="104" name="TextBox 103">
              <a:extLst>
                <a:ext uri="{FF2B5EF4-FFF2-40B4-BE49-F238E27FC236}">
                  <a16:creationId xmlns:a16="http://schemas.microsoft.com/office/drawing/2014/main" id="{0AA3C138-3031-48C0-BE08-3E5307735E76}"/>
                </a:ext>
              </a:extLst>
            </p:cNvPr>
            <p:cNvSpPr txBox="1"/>
            <p:nvPr/>
          </p:nvSpPr>
          <p:spPr>
            <a:xfrm>
              <a:off x="430512" y="1551496"/>
              <a:ext cx="369428" cy="1891603"/>
            </a:xfrm>
            <a:prstGeom prst="rect">
              <a:avLst/>
            </a:prstGeom>
            <a:noFill/>
          </p:spPr>
          <p:txBody>
            <a:bodyPr vert="vert270" wrap="square" rtlCol="0">
              <a:spAutoFit/>
            </a:bodyPr>
            <a:lstStyle/>
            <a:p>
              <a:r>
                <a:rPr lang="en-IN" sz="1200" dirty="0">
                  <a:solidFill>
                    <a:schemeClr val="bg1"/>
                  </a:solidFill>
                  <a:latin typeface="Segoe UI Light" panose="020B0502040204020203" pitchFamily="34" charset="0"/>
                </a:rPr>
                <a:t> External / Internal</a:t>
              </a:r>
            </a:p>
          </p:txBody>
        </p:sp>
        <p:sp>
          <p:nvSpPr>
            <p:cNvPr id="105" name="Rectangle 57">
              <a:extLst>
                <a:ext uri="{FF2B5EF4-FFF2-40B4-BE49-F238E27FC236}">
                  <a16:creationId xmlns:a16="http://schemas.microsoft.com/office/drawing/2014/main" id="{54136C9B-00E3-4621-9427-5D142CF4CF3C}"/>
                </a:ext>
              </a:extLst>
            </p:cNvPr>
            <p:cNvSpPr>
              <a:spLocks noChangeArrowheads="1"/>
            </p:cNvSpPr>
            <p:nvPr/>
          </p:nvSpPr>
          <p:spPr bwMode="gray">
            <a:xfrm>
              <a:off x="733895" y="3010531"/>
              <a:ext cx="1719470" cy="280800"/>
            </a:xfrm>
            <a:prstGeom prst="rect">
              <a:avLst/>
            </a:prstGeom>
            <a:solidFill>
              <a:schemeClr val="bg1"/>
            </a:solidFill>
            <a:ln>
              <a:headEnd/>
              <a:tailEnd/>
            </a:ln>
          </p:spPr>
          <p:style>
            <a:lnRef idx="0">
              <a:schemeClr val="accent2"/>
            </a:lnRef>
            <a:fillRef idx="3">
              <a:schemeClr val="accent2"/>
            </a:fillRef>
            <a:effectRef idx="3">
              <a:schemeClr val="accent2"/>
            </a:effectRef>
            <a:fontRef idx="minor">
              <a:schemeClr val="lt1"/>
            </a:fontRef>
          </p:style>
          <p:txBody>
            <a:bodyPr anchor="ctr"/>
            <a:lstStyle/>
            <a:p>
              <a:pPr algn="ctr"/>
              <a:r>
                <a:rPr lang="en-US" sz="1100" dirty="0">
                  <a:solidFill>
                    <a:schemeClr val="tx1"/>
                  </a:solidFill>
                  <a:latin typeface="Segoe UI Light" panose="020B0502040204020203" pitchFamily="34" charset="0"/>
                </a:rPr>
                <a:t>App Data</a:t>
              </a:r>
              <a:endParaRPr lang="en-IN" sz="1100" dirty="0">
                <a:solidFill>
                  <a:schemeClr val="tx1"/>
                </a:solidFill>
                <a:latin typeface="Segoe UI Light" panose="020B0502040204020203" pitchFamily="34" charset="0"/>
              </a:endParaRPr>
            </a:p>
          </p:txBody>
        </p:sp>
      </p:grpSp>
      <p:sp>
        <p:nvSpPr>
          <p:cNvPr id="111" name="Rectangle 56">
            <a:extLst>
              <a:ext uri="{FF2B5EF4-FFF2-40B4-BE49-F238E27FC236}">
                <a16:creationId xmlns:a16="http://schemas.microsoft.com/office/drawing/2014/main" id="{C595BA87-6130-4335-807E-CAFC4C6D3714}"/>
              </a:ext>
            </a:extLst>
          </p:cNvPr>
          <p:cNvSpPr>
            <a:spLocks noChangeArrowheads="1"/>
          </p:cNvSpPr>
          <p:nvPr/>
        </p:nvSpPr>
        <p:spPr bwMode="gray">
          <a:xfrm>
            <a:off x="843152" y="3030106"/>
            <a:ext cx="1722621" cy="231433"/>
          </a:xfrm>
          <a:prstGeom prst="rect">
            <a:avLst/>
          </a:prstGeom>
          <a:solidFill>
            <a:schemeClr val="bg1"/>
          </a:solidFill>
          <a:ln>
            <a:headEnd/>
            <a:tailEnd/>
          </a:ln>
        </p:spPr>
        <p:style>
          <a:lnRef idx="0">
            <a:schemeClr val="accent2"/>
          </a:lnRef>
          <a:fillRef idx="3">
            <a:schemeClr val="accent2"/>
          </a:fillRef>
          <a:effectRef idx="3">
            <a:schemeClr val="accent2"/>
          </a:effectRef>
          <a:fontRef idx="minor">
            <a:schemeClr val="lt1"/>
          </a:fontRef>
        </p:style>
        <p:txBody>
          <a:bodyPr anchor="ctr"/>
          <a:lstStyle/>
          <a:p>
            <a:pPr algn="ctr">
              <a:defRPr/>
            </a:pPr>
            <a:r>
              <a:rPr lang="en-US" sz="1100" dirty="0">
                <a:solidFill>
                  <a:schemeClr val="tx1"/>
                </a:solidFill>
                <a:latin typeface="Segoe UI Light" panose="020B0502040204020203" pitchFamily="34" charset="0"/>
              </a:rPr>
              <a:t>Dispute Information</a:t>
            </a:r>
            <a:endParaRPr lang="en-IN" sz="1100" dirty="0">
              <a:solidFill>
                <a:schemeClr val="tx1"/>
              </a:solidFill>
              <a:latin typeface="Segoe UI Light" panose="020B0502040204020203" pitchFamily="34" charset="0"/>
            </a:endParaRPr>
          </a:p>
        </p:txBody>
      </p:sp>
      <p:sp>
        <p:nvSpPr>
          <p:cNvPr id="112" name="TextBox 111">
            <a:extLst>
              <a:ext uri="{FF2B5EF4-FFF2-40B4-BE49-F238E27FC236}">
                <a16:creationId xmlns:a16="http://schemas.microsoft.com/office/drawing/2014/main" id="{870E7314-AC1E-48EF-943A-775C358C65D3}"/>
              </a:ext>
            </a:extLst>
          </p:cNvPr>
          <p:cNvSpPr txBox="1"/>
          <p:nvPr/>
        </p:nvSpPr>
        <p:spPr>
          <a:xfrm>
            <a:off x="560890" y="4054450"/>
            <a:ext cx="369332" cy="1478950"/>
          </a:xfrm>
          <a:prstGeom prst="rect">
            <a:avLst/>
          </a:prstGeom>
          <a:noFill/>
        </p:spPr>
        <p:txBody>
          <a:bodyPr vert="vert270" wrap="square" rtlCol="0">
            <a:spAutoFit/>
          </a:bodyPr>
          <a:lstStyle/>
          <a:p>
            <a:r>
              <a:rPr lang="en-IN" sz="1200" dirty="0">
                <a:solidFill>
                  <a:schemeClr val="bg1"/>
                </a:solidFill>
                <a:latin typeface="Segoe UI Light" panose="020B0502040204020203" pitchFamily="34" charset="0"/>
              </a:rPr>
              <a:t> External / Internal</a:t>
            </a:r>
          </a:p>
        </p:txBody>
      </p:sp>
      <p:pic>
        <p:nvPicPr>
          <p:cNvPr id="16" name="Picture 15">
            <a:extLst>
              <a:ext uri="{FF2B5EF4-FFF2-40B4-BE49-F238E27FC236}">
                <a16:creationId xmlns:a16="http://schemas.microsoft.com/office/drawing/2014/main" id="{789A8752-AB8C-4EE3-A927-1970C5996E04}"/>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836075" y="3191393"/>
            <a:ext cx="1135345" cy="1135345"/>
          </a:xfrm>
          <a:prstGeom prst="rect">
            <a:avLst/>
          </a:prstGeom>
        </p:spPr>
      </p:pic>
      <p:sp>
        <p:nvSpPr>
          <p:cNvPr id="35" name="Trapezoid 34">
            <a:extLst>
              <a:ext uri="{FF2B5EF4-FFF2-40B4-BE49-F238E27FC236}">
                <a16:creationId xmlns:a16="http://schemas.microsoft.com/office/drawing/2014/main" id="{FB1C1373-781F-4FB8-BA8E-0BC456203210}"/>
              </a:ext>
            </a:extLst>
          </p:cNvPr>
          <p:cNvSpPr/>
          <p:nvPr/>
        </p:nvSpPr>
        <p:spPr>
          <a:xfrm rot="5400000">
            <a:off x="2766679" y="3491136"/>
            <a:ext cx="3106354" cy="324291"/>
          </a:xfrm>
          <a:prstGeom prst="trapezoid">
            <a:avLst>
              <a:gd name="adj" fmla="val 179384"/>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9" name="Straight Connector 288">
            <a:extLst>
              <a:ext uri="{FF2B5EF4-FFF2-40B4-BE49-F238E27FC236}">
                <a16:creationId xmlns:a16="http://schemas.microsoft.com/office/drawing/2014/main" id="{23CDFDE7-990E-4556-8B96-52ACC2F5FBD5}"/>
              </a:ext>
            </a:extLst>
          </p:cNvPr>
          <p:cNvCxnSpPr>
            <a:cxnSpLocks/>
          </p:cNvCxnSpPr>
          <p:nvPr/>
        </p:nvCxnSpPr>
        <p:spPr>
          <a:xfrm>
            <a:off x="3443709" y="5509216"/>
            <a:ext cx="6917599"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291" name="Picture 290">
            <a:extLst>
              <a:ext uri="{FF2B5EF4-FFF2-40B4-BE49-F238E27FC236}">
                <a16:creationId xmlns:a16="http://schemas.microsoft.com/office/drawing/2014/main" id="{7381EE41-5B78-436A-97DF-5466EE69B3A9}"/>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6083591" y="5622253"/>
            <a:ext cx="930281" cy="348220"/>
          </a:xfrm>
          <a:prstGeom prst="rect">
            <a:avLst/>
          </a:prstGeom>
        </p:spPr>
      </p:pic>
      <p:pic>
        <p:nvPicPr>
          <p:cNvPr id="293" name="Picture 292">
            <a:extLst>
              <a:ext uri="{FF2B5EF4-FFF2-40B4-BE49-F238E27FC236}">
                <a16:creationId xmlns:a16="http://schemas.microsoft.com/office/drawing/2014/main" id="{56F9F1C3-0A4A-437F-9FB9-C09474618E60}"/>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6937439" y="5852116"/>
            <a:ext cx="835372" cy="523578"/>
          </a:xfrm>
          <a:prstGeom prst="rect">
            <a:avLst/>
          </a:prstGeom>
        </p:spPr>
      </p:pic>
      <p:pic>
        <p:nvPicPr>
          <p:cNvPr id="126" name="Picture 2" descr="Related image">
            <a:extLst>
              <a:ext uri="{FF2B5EF4-FFF2-40B4-BE49-F238E27FC236}">
                <a16:creationId xmlns:a16="http://schemas.microsoft.com/office/drawing/2014/main" id="{15393058-D8BE-4750-9B8B-5025A4873B9E}"/>
              </a:ext>
            </a:extLst>
          </p:cNvPr>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8975196" y="5941867"/>
            <a:ext cx="686553" cy="392891"/>
          </a:xfrm>
          <a:prstGeom prst="rect">
            <a:avLst/>
          </a:prstGeom>
          <a:noFill/>
          <a:extLst>
            <a:ext uri="{909E8E84-426E-40dd-AFC4-6F175D3DCCD1}">
              <a14:hiddenFill xmlns:a14="http://schemas.microsoft.com/office/drawing/2010/main" xmlns="">
                <a:solidFill>
                  <a:srgbClr val="FFFFFF"/>
                </a:solidFill>
              </a14:hiddenFill>
            </a:ext>
          </a:extLst>
        </p:spPr>
      </p:pic>
      <p:pic>
        <p:nvPicPr>
          <p:cNvPr id="127" name="Picture 4" descr="Image result for hive sql">
            <a:extLst>
              <a:ext uri="{FF2B5EF4-FFF2-40B4-BE49-F238E27FC236}">
                <a16:creationId xmlns:a16="http://schemas.microsoft.com/office/drawing/2014/main" id="{2701FBC0-1307-4D50-A0FF-E1DEEFB284E6}"/>
              </a:ext>
            </a:extLst>
          </p:cNvPr>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9685898" y="5622253"/>
            <a:ext cx="573400" cy="516060"/>
          </a:xfrm>
          <a:prstGeom prst="rect">
            <a:avLst/>
          </a:prstGeom>
          <a:noFill/>
          <a:extLst>
            <a:ext uri="{909E8E84-426E-40dd-AFC4-6F175D3DCCD1}">
              <a14:hiddenFill xmlns:a14="http://schemas.microsoft.com/office/drawing/2010/main" xmlns="">
                <a:solidFill>
                  <a:srgbClr val="FFFFFF"/>
                </a:solidFill>
              </a14:hiddenFill>
            </a:ext>
          </a:extLst>
        </p:spPr>
      </p:pic>
      <p:pic>
        <p:nvPicPr>
          <p:cNvPr id="297" name="Picture 296">
            <a:extLst>
              <a:ext uri="{FF2B5EF4-FFF2-40B4-BE49-F238E27FC236}">
                <a16:creationId xmlns:a16="http://schemas.microsoft.com/office/drawing/2014/main" id="{40AB4E29-F189-40C3-B28F-10D302C78129}"/>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3267511" y="5938768"/>
            <a:ext cx="1302897" cy="437666"/>
          </a:xfrm>
          <a:prstGeom prst="rect">
            <a:avLst/>
          </a:prstGeom>
        </p:spPr>
      </p:pic>
      <p:cxnSp>
        <p:nvCxnSpPr>
          <p:cNvPr id="132" name="Straight Connector 131">
            <a:extLst>
              <a:ext uri="{FF2B5EF4-FFF2-40B4-BE49-F238E27FC236}">
                <a16:creationId xmlns:a16="http://schemas.microsoft.com/office/drawing/2014/main" id="{C06C95DE-8B9C-46E0-B2FA-037F93F11328}"/>
              </a:ext>
            </a:extLst>
          </p:cNvPr>
          <p:cNvCxnSpPr>
            <a:cxnSpLocks/>
          </p:cNvCxnSpPr>
          <p:nvPr/>
        </p:nvCxnSpPr>
        <p:spPr>
          <a:xfrm>
            <a:off x="3418516" y="6425035"/>
            <a:ext cx="6917599"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EAD39ED3-E787-4C3F-837B-79AB0E85D1DE}"/>
              </a:ext>
            </a:extLst>
          </p:cNvPr>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7632405" y="5558344"/>
            <a:ext cx="1485037" cy="466620"/>
          </a:xfrm>
          <a:prstGeom prst="rect">
            <a:avLst/>
          </a:prstGeom>
        </p:spPr>
      </p:pic>
      <p:pic>
        <p:nvPicPr>
          <p:cNvPr id="6" name="Picture 5">
            <a:extLst>
              <a:ext uri="{FF2B5EF4-FFF2-40B4-BE49-F238E27FC236}">
                <a16:creationId xmlns:a16="http://schemas.microsoft.com/office/drawing/2014/main" id="{02CD3C8E-0FF9-4366-B947-6C79B391C045}"/>
              </a:ext>
            </a:extLst>
          </p:cNvPr>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5087575" y="5899197"/>
            <a:ext cx="1020737" cy="348220"/>
          </a:xfrm>
          <a:prstGeom prst="rect">
            <a:avLst/>
          </a:prstGeom>
        </p:spPr>
      </p:pic>
      <p:pic>
        <p:nvPicPr>
          <p:cNvPr id="128" name="Picture 8" descr="Image result for R logo">
            <a:extLst>
              <a:ext uri="{FF2B5EF4-FFF2-40B4-BE49-F238E27FC236}">
                <a16:creationId xmlns:a16="http://schemas.microsoft.com/office/drawing/2014/main" id="{0412A56D-13C2-4072-BBA9-9D92D8536819}"/>
              </a:ext>
            </a:extLst>
          </p:cNvPr>
          <p:cNvPicPr>
            <a:picLocks noChangeAspect="1" noChangeArrowheads="1"/>
          </p:cNvPicPr>
          <p:nvPr/>
        </p:nvPicPr>
        <p:blipFill>
          <a:blip r:embed="rId13" cstate="email">
            <a:extLst>
              <a:ext uri="{28A0092B-C50C-407E-A947-70E740481C1C}">
                <a14:useLocalDpi xmlns:a14="http://schemas.microsoft.com/office/drawing/2010/main"/>
              </a:ext>
            </a:extLst>
          </a:blip>
          <a:srcRect/>
          <a:stretch>
            <a:fillRect/>
          </a:stretch>
        </p:blipFill>
        <p:spPr bwMode="auto">
          <a:xfrm>
            <a:off x="4417449" y="5602980"/>
            <a:ext cx="495428" cy="43350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22566875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13" name="Trapezoid 12">
            <a:extLst>
              <a:ext uri="{FF2B5EF4-FFF2-40B4-BE49-F238E27FC236}">
                <a16:creationId xmlns:a16="http://schemas.microsoft.com/office/drawing/2014/main" id="{48E6D7DB-F9A6-474A-991B-0E5C8F29DB4C}"/>
              </a:ext>
            </a:extLst>
          </p:cNvPr>
          <p:cNvSpPr/>
          <p:nvPr/>
        </p:nvSpPr>
        <p:spPr>
          <a:xfrm>
            <a:off x="569037" y="701743"/>
            <a:ext cx="11172945" cy="4542433"/>
          </a:xfrm>
          <a:prstGeom prst="trapezoid">
            <a:avLst>
              <a:gd name="adj" fmla="val 29367"/>
            </a:avLst>
          </a:prstGeom>
          <a:solidFill>
            <a:schemeClr val="bg1"/>
          </a:solidFill>
          <a:ln>
            <a:solidFill>
              <a:schemeClr val="tx2"/>
            </a:solid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 name="Shape 308"/>
          <p:cNvSpPr txBox="1">
            <a:spLocks noGrp="1"/>
          </p:cNvSpPr>
          <p:nvPr>
            <p:ph type="title"/>
          </p:nvPr>
        </p:nvSpPr>
        <p:spPr>
          <a:xfrm>
            <a:off x="599655" y="58925"/>
            <a:ext cx="10940304" cy="408349"/>
          </a:xfrm>
          <a:prstGeom prst="rect">
            <a:avLst/>
          </a:prstGeom>
          <a:noFill/>
          <a:ln>
            <a:noFill/>
          </a:ln>
        </p:spPr>
        <p:txBody>
          <a:bodyPr wrap="square" lIns="91425" tIns="45700" rIns="91425" bIns="45700" anchor="ctr" anchorCtr="0">
            <a:noAutofit/>
          </a:bodyPr>
          <a:lstStyle/>
          <a:p>
            <a:r>
              <a:rPr lang="en-US" dirty="0"/>
              <a:t>2. Making sense of the data</a:t>
            </a:r>
          </a:p>
        </p:txBody>
      </p:sp>
      <p:pic>
        <p:nvPicPr>
          <p:cNvPr id="4" name="Picture 3">
            <a:extLst>
              <a:ext uri="{FF2B5EF4-FFF2-40B4-BE49-F238E27FC236}">
                <a16:creationId xmlns:a16="http://schemas.microsoft.com/office/drawing/2014/main" id="{1FF7A2CD-060C-4AB3-8F31-0F426BB548B5}"/>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785733" y="871692"/>
            <a:ext cx="1195494" cy="1108269"/>
          </a:xfrm>
          <a:prstGeom prst="rect">
            <a:avLst/>
          </a:prstGeom>
        </p:spPr>
      </p:pic>
      <p:sp>
        <p:nvSpPr>
          <p:cNvPr id="5" name="Rectangle 4">
            <a:extLst>
              <a:ext uri="{FF2B5EF4-FFF2-40B4-BE49-F238E27FC236}">
                <a16:creationId xmlns:a16="http://schemas.microsoft.com/office/drawing/2014/main" id="{32408120-987C-4755-97B0-0339690F4548}"/>
              </a:ext>
            </a:extLst>
          </p:cNvPr>
          <p:cNvSpPr/>
          <p:nvPr/>
        </p:nvSpPr>
        <p:spPr>
          <a:xfrm>
            <a:off x="2177971" y="1981730"/>
            <a:ext cx="2409197" cy="738664"/>
          </a:xfrm>
          <a:prstGeom prst="rect">
            <a:avLst/>
          </a:prstGeom>
        </p:spPr>
        <p:txBody>
          <a:bodyPr wrap="square">
            <a:spAutoFit/>
          </a:bodyPr>
          <a:lstStyle/>
          <a:p>
            <a:pPr algn="ctr"/>
            <a:r>
              <a:rPr lang="en-US" sz="1400" b="1" dirty="0"/>
              <a:t>Reporting &amp; Visualization </a:t>
            </a:r>
          </a:p>
          <a:p>
            <a:pPr algn="ctr"/>
            <a:r>
              <a:rPr lang="en-US" sz="1400" i="1" dirty="0"/>
              <a:t>Performance Management, KPI Measurements</a:t>
            </a:r>
          </a:p>
        </p:txBody>
      </p:sp>
      <p:pic>
        <p:nvPicPr>
          <p:cNvPr id="5124" name="Picture 4" descr="Image result for segmentation icon">
            <a:extLst>
              <a:ext uri="{FF2B5EF4-FFF2-40B4-BE49-F238E27FC236}">
                <a16:creationId xmlns:a16="http://schemas.microsoft.com/office/drawing/2014/main" id="{08E2BA3A-EA3B-4D40-BE14-65A4C550C57A}"/>
              </a:ext>
            </a:extLst>
          </p:cNvPr>
          <p:cNvPicPr>
            <a:picLocks noChangeAspect="1" noChangeArrowheads="1"/>
          </p:cNvPicPr>
          <p:nvPr/>
        </p:nvPicPr>
        <p:blipFill>
          <a:blip r:embed="rId4" cstate="email">
            <a:clrChange>
              <a:clrFrom>
                <a:srgbClr val="040404">
                  <a:alpha val="5490"/>
                </a:srgbClr>
              </a:clrFrom>
              <a:clrTo>
                <a:srgbClr val="040404">
                  <a:alpha val="0"/>
                </a:srgbClr>
              </a:clrTo>
            </a:clrChange>
            <a:extLst>
              <a:ext uri="{28A0092B-C50C-407E-A947-70E740481C1C}">
                <a14:useLocalDpi xmlns:a14="http://schemas.microsoft.com/office/drawing/2010/main"/>
              </a:ext>
            </a:extLst>
          </a:blip>
          <a:srcRect/>
          <a:stretch>
            <a:fillRect/>
          </a:stretch>
        </p:blipFill>
        <p:spPr bwMode="auto">
          <a:xfrm>
            <a:off x="1717061" y="3115337"/>
            <a:ext cx="921819" cy="921819"/>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BE33993C-B937-48F0-B5B2-4BB955F6BEA8}"/>
              </a:ext>
            </a:extLst>
          </p:cNvPr>
          <p:cNvSpPr/>
          <p:nvPr/>
        </p:nvSpPr>
        <p:spPr>
          <a:xfrm>
            <a:off x="885301" y="4119597"/>
            <a:ext cx="2409197" cy="738664"/>
          </a:xfrm>
          <a:prstGeom prst="rect">
            <a:avLst/>
          </a:prstGeom>
        </p:spPr>
        <p:txBody>
          <a:bodyPr wrap="square">
            <a:spAutoFit/>
          </a:bodyPr>
          <a:lstStyle/>
          <a:p>
            <a:pPr algn="ctr"/>
            <a:r>
              <a:rPr lang="en-US" sz="1400" b="1" dirty="0"/>
              <a:t>Segmentation &amp; Clustering</a:t>
            </a:r>
          </a:p>
          <a:p>
            <a:pPr algn="ctr"/>
            <a:r>
              <a:rPr lang="en-US" sz="1400" dirty="0"/>
              <a:t>Personalization, Appropriateness etc.</a:t>
            </a:r>
            <a:endParaRPr lang="en-US" dirty="0"/>
          </a:p>
        </p:txBody>
      </p:sp>
      <p:sp>
        <p:nvSpPr>
          <p:cNvPr id="7" name="Rectangle 6">
            <a:extLst>
              <a:ext uri="{FF2B5EF4-FFF2-40B4-BE49-F238E27FC236}">
                <a16:creationId xmlns:a16="http://schemas.microsoft.com/office/drawing/2014/main" id="{9648B793-0665-4A2A-848B-91F1F543E5F2}"/>
              </a:ext>
            </a:extLst>
          </p:cNvPr>
          <p:cNvSpPr/>
          <p:nvPr/>
        </p:nvSpPr>
        <p:spPr>
          <a:xfrm>
            <a:off x="3601519" y="4166574"/>
            <a:ext cx="2247795" cy="954107"/>
          </a:xfrm>
          <a:prstGeom prst="rect">
            <a:avLst/>
          </a:prstGeom>
        </p:spPr>
        <p:txBody>
          <a:bodyPr wrap="none">
            <a:spAutoFit/>
          </a:bodyPr>
          <a:lstStyle/>
          <a:p>
            <a:pPr algn="ctr"/>
            <a:r>
              <a:rPr lang="en-US" sz="1400" b="1" dirty="0"/>
              <a:t>Relationship &amp; Causalities</a:t>
            </a:r>
          </a:p>
          <a:p>
            <a:pPr algn="ctr"/>
            <a:r>
              <a:rPr lang="en-US" sz="1400" dirty="0"/>
              <a:t>Implementation, Strategy &amp; </a:t>
            </a:r>
          </a:p>
          <a:p>
            <a:pPr algn="ctr"/>
            <a:r>
              <a:rPr lang="en-US" sz="1400" dirty="0"/>
              <a:t>Prioritization</a:t>
            </a:r>
          </a:p>
          <a:p>
            <a:endParaRPr lang="en-US" sz="1400" b="1" dirty="0"/>
          </a:p>
        </p:txBody>
      </p:sp>
      <p:pic>
        <p:nvPicPr>
          <p:cNvPr id="9" name="Picture 8">
            <a:extLst>
              <a:ext uri="{FF2B5EF4-FFF2-40B4-BE49-F238E27FC236}">
                <a16:creationId xmlns:a16="http://schemas.microsoft.com/office/drawing/2014/main" id="{3B9C45DE-4296-4AEC-99DC-F833559008BF}"/>
              </a:ext>
            </a:extLst>
          </p:cNvPr>
          <p:cNvPicPr>
            <a:picLocks noChangeAspect="1"/>
          </p:cNvPicPr>
          <p:nvPr/>
        </p:nvPicPr>
        <p:blipFill>
          <a:blip r:embed="rId5" cstate="email">
            <a:clrChange>
              <a:clrFrom>
                <a:srgbClr val="F5F5F5"/>
              </a:clrFrom>
              <a:clrTo>
                <a:srgbClr val="F5F5F5">
                  <a:alpha val="0"/>
                </a:srgbClr>
              </a:clrTo>
            </a:clrChange>
            <a:extLst>
              <a:ext uri="{28A0092B-C50C-407E-A947-70E740481C1C}">
                <a14:useLocalDpi xmlns:a14="http://schemas.microsoft.com/office/drawing/2010/main"/>
              </a:ext>
            </a:extLst>
          </a:blip>
          <a:stretch>
            <a:fillRect/>
          </a:stretch>
        </p:blipFill>
        <p:spPr>
          <a:xfrm>
            <a:off x="4104167" y="3097823"/>
            <a:ext cx="1136098" cy="1136098"/>
          </a:xfrm>
          <a:prstGeom prst="rect">
            <a:avLst/>
          </a:prstGeom>
        </p:spPr>
      </p:pic>
      <p:pic>
        <p:nvPicPr>
          <p:cNvPr id="5128" name="Picture 8" descr="Image result for Real Time icon">
            <a:extLst>
              <a:ext uri="{FF2B5EF4-FFF2-40B4-BE49-F238E27FC236}">
                <a16:creationId xmlns:a16="http://schemas.microsoft.com/office/drawing/2014/main" id="{BB638942-9C6B-40FD-893B-BAEB1578609B}"/>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5812481" y="958131"/>
            <a:ext cx="880892" cy="880892"/>
          </a:xfrm>
          <a:prstGeom prst="rect">
            <a:avLst/>
          </a:prstGeom>
          <a:noFill/>
          <a:extLst>
            <a:ext uri="{909E8E84-426E-40DD-AFC4-6F175D3DCCD1}">
              <a14:hiddenFill xmlns:a14="http://schemas.microsoft.com/office/drawing/2010/main">
                <a:solidFill>
                  <a:srgbClr val="FFFFFF"/>
                </a:solidFill>
              </a14:hiddenFill>
            </a:ext>
          </a:extLst>
        </p:spPr>
      </p:pic>
      <p:sp>
        <p:nvSpPr>
          <p:cNvPr id="80" name="Rectangle 79">
            <a:extLst>
              <a:ext uri="{FF2B5EF4-FFF2-40B4-BE49-F238E27FC236}">
                <a16:creationId xmlns:a16="http://schemas.microsoft.com/office/drawing/2014/main" id="{3669970D-2B8F-497A-B107-2F0B1569F26C}"/>
              </a:ext>
            </a:extLst>
          </p:cNvPr>
          <p:cNvSpPr/>
          <p:nvPr/>
        </p:nvSpPr>
        <p:spPr>
          <a:xfrm>
            <a:off x="5048329" y="1981730"/>
            <a:ext cx="2409197" cy="738664"/>
          </a:xfrm>
          <a:prstGeom prst="rect">
            <a:avLst/>
          </a:prstGeom>
        </p:spPr>
        <p:txBody>
          <a:bodyPr wrap="square">
            <a:spAutoFit/>
          </a:bodyPr>
          <a:lstStyle/>
          <a:p>
            <a:pPr algn="ctr"/>
            <a:r>
              <a:rPr lang="en-US" sz="1400" b="1" dirty="0"/>
              <a:t>Monitoring &amp; Control</a:t>
            </a:r>
          </a:p>
          <a:p>
            <a:pPr algn="ctr"/>
            <a:r>
              <a:rPr lang="en-US" sz="1400" i="1" dirty="0"/>
              <a:t>Real Time Assurance, Audit &amp; Compliance</a:t>
            </a:r>
          </a:p>
        </p:txBody>
      </p:sp>
      <p:pic>
        <p:nvPicPr>
          <p:cNvPr id="5130" name="Picture 10" descr="Image result for customer journey icon">
            <a:extLst>
              <a:ext uri="{FF2B5EF4-FFF2-40B4-BE49-F238E27FC236}">
                <a16:creationId xmlns:a16="http://schemas.microsoft.com/office/drawing/2014/main" id="{523B5EC3-D3EF-4CE0-83D1-581CA408D1A3}"/>
              </a:ext>
            </a:extLst>
          </p:cNvPr>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6933587" y="3220061"/>
            <a:ext cx="1397925" cy="921820"/>
          </a:xfrm>
          <a:prstGeom prst="rect">
            <a:avLst/>
          </a:prstGeom>
          <a:noFill/>
          <a:extLst>
            <a:ext uri="{909E8E84-426E-40DD-AFC4-6F175D3DCCD1}">
              <a14:hiddenFill xmlns:a14="http://schemas.microsoft.com/office/drawing/2010/main">
                <a:solidFill>
                  <a:srgbClr val="FFFFFF"/>
                </a:solidFill>
              </a14:hiddenFill>
            </a:ext>
          </a:extLst>
        </p:spPr>
      </p:pic>
      <p:sp>
        <p:nvSpPr>
          <p:cNvPr id="81" name="Rectangle 80">
            <a:extLst>
              <a:ext uri="{FF2B5EF4-FFF2-40B4-BE49-F238E27FC236}">
                <a16:creationId xmlns:a16="http://schemas.microsoft.com/office/drawing/2014/main" id="{323CD271-DC1E-4EF0-94BC-C2B8470941EC}"/>
              </a:ext>
            </a:extLst>
          </p:cNvPr>
          <p:cNvSpPr/>
          <p:nvPr/>
        </p:nvSpPr>
        <p:spPr>
          <a:xfrm>
            <a:off x="6406857" y="4179467"/>
            <a:ext cx="2409197" cy="738664"/>
          </a:xfrm>
          <a:prstGeom prst="rect">
            <a:avLst/>
          </a:prstGeom>
        </p:spPr>
        <p:txBody>
          <a:bodyPr wrap="square">
            <a:spAutoFit/>
          </a:bodyPr>
          <a:lstStyle/>
          <a:p>
            <a:pPr algn="ctr"/>
            <a:r>
              <a:rPr lang="en-US" sz="1400" b="1" dirty="0"/>
              <a:t>Digital Analytics</a:t>
            </a:r>
          </a:p>
          <a:p>
            <a:pPr algn="ctr"/>
            <a:r>
              <a:rPr lang="en-US" sz="1400" i="1" dirty="0"/>
              <a:t>Consumer Journeys, Marketing Effectiveness</a:t>
            </a:r>
          </a:p>
        </p:txBody>
      </p:sp>
      <p:pic>
        <p:nvPicPr>
          <p:cNvPr id="11" name="Picture 10">
            <a:extLst>
              <a:ext uri="{FF2B5EF4-FFF2-40B4-BE49-F238E27FC236}">
                <a16:creationId xmlns:a16="http://schemas.microsoft.com/office/drawing/2014/main" id="{4C986BB8-5BC1-43A0-931E-E6DBEE5AD6C8}"/>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9671457" y="3102141"/>
            <a:ext cx="886604" cy="886604"/>
          </a:xfrm>
          <a:prstGeom prst="rect">
            <a:avLst/>
          </a:prstGeom>
        </p:spPr>
      </p:pic>
      <p:sp>
        <p:nvSpPr>
          <p:cNvPr id="82" name="Rectangle 81">
            <a:extLst>
              <a:ext uri="{FF2B5EF4-FFF2-40B4-BE49-F238E27FC236}">
                <a16:creationId xmlns:a16="http://schemas.microsoft.com/office/drawing/2014/main" id="{09567795-3A17-4319-9793-70DAB804D329}"/>
              </a:ext>
            </a:extLst>
          </p:cNvPr>
          <p:cNvSpPr/>
          <p:nvPr/>
        </p:nvSpPr>
        <p:spPr>
          <a:xfrm>
            <a:off x="9085400" y="4166574"/>
            <a:ext cx="2178050" cy="738664"/>
          </a:xfrm>
          <a:prstGeom prst="rect">
            <a:avLst/>
          </a:prstGeom>
        </p:spPr>
        <p:txBody>
          <a:bodyPr wrap="square">
            <a:spAutoFit/>
          </a:bodyPr>
          <a:lstStyle/>
          <a:p>
            <a:pPr algn="ctr"/>
            <a:r>
              <a:rPr lang="en-US" sz="1400" b="1" dirty="0"/>
              <a:t>Experimentation</a:t>
            </a:r>
          </a:p>
          <a:p>
            <a:pPr algn="ctr"/>
            <a:r>
              <a:rPr lang="en-US" sz="1400" i="1" dirty="0"/>
              <a:t>Experimentation at scale, A/B testing etc.</a:t>
            </a:r>
          </a:p>
        </p:txBody>
      </p:sp>
      <p:pic>
        <p:nvPicPr>
          <p:cNvPr id="5134" name="Picture 14" descr="Image result for voice of customer icon">
            <a:extLst>
              <a:ext uri="{FF2B5EF4-FFF2-40B4-BE49-F238E27FC236}">
                <a16:creationId xmlns:a16="http://schemas.microsoft.com/office/drawing/2014/main" id="{AAE6032C-9223-4939-92AA-E665D0F2A9F8}"/>
              </a:ext>
            </a:extLst>
          </p:cNvPr>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8343964" y="999133"/>
            <a:ext cx="994370" cy="921819"/>
          </a:xfrm>
          <a:prstGeom prst="rect">
            <a:avLst/>
          </a:prstGeom>
          <a:noFill/>
          <a:extLst>
            <a:ext uri="{909E8E84-426E-40DD-AFC4-6F175D3DCCD1}">
              <a14:hiddenFill xmlns:a14="http://schemas.microsoft.com/office/drawing/2010/main">
                <a:solidFill>
                  <a:srgbClr val="FFFFFF"/>
                </a:solidFill>
              </a14:hiddenFill>
            </a:ext>
          </a:extLst>
        </p:spPr>
      </p:pic>
      <p:sp>
        <p:nvSpPr>
          <p:cNvPr id="83" name="Rectangle 82">
            <a:extLst>
              <a:ext uri="{FF2B5EF4-FFF2-40B4-BE49-F238E27FC236}">
                <a16:creationId xmlns:a16="http://schemas.microsoft.com/office/drawing/2014/main" id="{EE1CABFF-3331-4D35-8F2D-A6AE7915855F}"/>
              </a:ext>
            </a:extLst>
          </p:cNvPr>
          <p:cNvSpPr/>
          <p:nvPr/>
        </p:nvSpPr>
        <p:spPr>
          <a:xfrm>
            <a:off x="7685521" y="1981730"/>
            <a:ext cx="2409197" cy="738664"/>
          </a:xfrm>
          <a:prstGeom prst="rect">
            <a:avLst/>
          </a:prstGeom>
        </p:spPr>
        <p:txBody>
          <a:bodyPr wrap="square">
            <a:spAutoFit/>
          </a:bodyPr>
          <a:lstStyle/>
          <a:p>
            <a:pPr algn="ctr"/>
            <a:r>
              <a:rPr lang="en-US" sz="1400" b="1" dirty="0"/>
              <a:t>Voice of Customer</a:t>
            </a:r>
          </a:p>
          <a:p>
            <a:pPr algn="ctr"/>
            <a:r>
              <a:rPr lang="en-US" sz="1400" i="1" dirty="0"/>
              <a:t>Criticalities, Competitive Intelligence</a:t>
            </a:r>
          </a:p>
        </p:txBody>
      </p:sp>
      <p:sp>
        <p:nvSpPr>
          <p:cNvPr id="12" name="Rectangle 11">
            <a:extLst>
              <a:ext uri="{FF2B5EF4-FFF2-40B4-BE49-F238E27FC236}">
                <a16:creationId xmlns:a16="http://schemas.microsoft.com/office/drawing/2014/main" id="{8E5BE122-2C76-4E5E-947B-C94C57A5B9CB}"/>
              </a:ext>
            </a:extLst>
          </p:cNvPr>
          <p:cNvSpPr/>
          <p:nvPr/>
        </p:nvSpPr>
        <p:spPr>
          <a:xfrm>
            <a:off x="2542693" y="5396501"/>
            <a:ext cx="7502965" cy="1175688"/>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a:p>
            <a:pPr algn="ctr"/>
            <a:r>
              <a:rPr lang="en-US" sz="2400" dirty="0"/>
              <a:t>                      Integrated &amp; Disparate sources in Data Lake</a:t>
            </a:r>
          </a:p>
          <a:p>
            <a:pPr algn="ctr"/>
            <a:r>
              <a:rPr lang="en-US" sz="2400" dirty="0"/>
              <a:t> </a:t>
            </a:r>
            <a:endParaRPr lang="en-US" dirty="0"/>
          </a:p>
        </p:txBody>
      </p:sp>
      <p:pic>
        <p:nvPicPr>
          <p:cNvPr id="15" name="Picture 14">
            <a:extLst>
              <a:ext uri="{FF2B5EF4-FFF2-40B4-BE49-F238E27FC236}">
                <a16:creationId xmlns:a16="http://schemas.microsoft.com/office/drawing/2014/main" id="{93C6CA30-20C8-4CB9-8BF2-8A95B6B81753}"/>
              </a:ext>
            </a:extLst>
          </p:cNvPr>
          <p:cNvPicPr>
            <a:picLocks noChangeAspect="1"/>
          </p:cNvPicPr>
          <p:nvPr/>
        </p:nvPicPr>
        <p:blipFill>
          <a:blip r:embed="rId10"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2901463" y="5530357"/>
            <a:ext cx="1364445" cy="907976"/>
          </a:xfrm>
          <a:prstGeom prst="rect">
            <a:avLst/>
          </a:prstGeom>
        </p:spPr>
      </p:pic>
    </p:spTree>
    <p:extLst>
      <p:ext uri="{BB962C8B-B14F-4D97-AF65-F5344CB8AC3E}">
        <p14:creationId xmlns:p14="http://schemas.microsoft.com/office/powerpoint/2010/main" val="13833591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54" name="Trapezoid 53">
            <a:extLst>
              <a:ext uri="{FF2B5EF4-FFF2-40B4-BE49-F238E27FC236}">
                <a16:creationId xmlns:a16="http://schemas.microsoft.com/office/drawing/2014/main" id="{7AA723BA-CBFE-425B-8F5D-A423D953DE21}"/>
              </a:ext>
            </a:extLst>
          </p:cNvPr>
          <p:cNvSpPr/>
          <p:nvPr/>
        </p:nvSpPr>
        <p:spPr>
          <a:xfrm rot="10800000">
            <a:off x="695013" y="2096211"/>
            <a:ext cx="10940304" cy="964232"/>
          </a:xfrm>
          <a:prstGeom prst="trapezoid">
            <a:avLst>
              <a:gd name="adj" fmla="val 220997"/>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 name="Shape 308"/>
          <p:cNvSpPr txBox="1">
            <a:spLocks noGrp="1"/>
          </p:cNvSpPr>
          <p:nvPr>
            <p:ph type="title"/>
          </p:nvPr>
        </p:nvSpPr>
        <p:spPr>
          <a:xfrm>
            <a:off x="599655" y="58925"/>
            <a:ext cx="10940304" cy="408349"/>
          </a:xfrm>
          <a:prstGeom prst="rect">
            <a:avLst/>
          </a:prstGeom>
          <a:noFill/>
          <a:ln>
            <a:noFill/>
          </a:ln>
        </p:spPr>
        <p:txBody>
          <a:bodyPr wrap="square" lIns="91425" tIns="45700" rIns="91425" bIns="45700" anchor="ctr" anchorCtr="0">
            <a:noAutofit/>
          </a:bodyPr>
          <a:lstStyle/>
          <a:p>
            <a:r>
              <a:rPr lang="en-US" dirty="0"/>
              <a:t>3. AI / ML to drive business impact</a:t>
            </a:r>
          </a:p>
        </p:txBody>
      </p:sp>
      <p:sp>
        <p:nvSpPr>
          <p:cNvPr id="20" name="Rectangle 19">
            <a:extLst>
              <a:ext uri="{FF2B5EF4-FFF2-40B4-BE49-F238E27FC236}">
                <a16:creationId xmlns:a16="http://schemas.microsoft.com/office/drawing/2014/main" id="{93B418E3-F89C-47A9-9300-00823FD4A0A2}"/>
              </a:ext>
            </a:extLst>
          </p:cNvPr>
          <p:cNvSpPr/>
          <p:nvPr/>
        </p:nvSpPr>
        <p:spPr>
          <a:xfrm>
            <a:off x="2679500" y="2204794"/>
            <a:ext cx="2319675" cy="6951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i="1" dirty="0">
                <a:solidFill>
                  <a:schemeClr val="tx1"/>
                </a:solidFill>
                <a:latin typeface="Segoe UI" panose="020B0502040204020203" pitchFamily="34" charset="0"/>
                <a:cs typeface="Segoe UI" panose="020B0502040204020203" pitchFamily="34" charset="0"/>
              </a:rPr>
              <a:t>Self Serve Analytics through Micro Applications</a:t>
            </a:r>
          </a:p>
        </p:txBody>
      </p:sp>
      <p:sp>
        <p:nvSpPr>
          <p:cNvPr id="21" name="Rectangle 20">
            <a:extLst>
              <a:ext uri="{FF2B5EF4-FFF2-40B4-BE49-F238E27FC236}">
                <a16:creationId xmlns:a16="http://schemas.microsoft.com/office/drawing/2014/main" id="{7C0E76E4-3A77-4D14-AD9B-710653EDCC0C}"/>
              </a:ext>
            </a:extLst>
          </p:cNvPr>
          <p:cNvSpPr/>
          <p:nvPr/>
        </p:nvSpPr>
        <p:spPr>
          <a:xfrm>
            <a:off x="4847633" y="2209954"/>
            <a:ext cx="2444564" cy="6951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i="1" dirty="0">
                <a:solidFill>
                  <a:schemeClr val="tx1"/>
                </a:solidFill>
                <a:latin typeface="Segoe UI" panose="020B0502040204020203" pitchFamily="34" charset="0"/>
                <a:cs typeface="Segoe UI" panose="020B0502040204020203" pitchFamily="34" charset="0"/>
              </a:rPr>
              <a:t>Complex Data Linearly Scalable With Data Volume</a:t>
            </a:r>
          </a:p>
        </p:txBody>
      </p:sp>
      <p:sp>
        <p:nvSpPr>
          <p:cNvPr id="22" name="Rectangle 21">
            <a:extLst>
              <a:ext uri="{FF2B5EF4-FFF2-40B4-BE49-F238E27FC236}">
                <a16:creationId xmlns:a16="http://schemas.microsoft.com/office/drawing/2014/main" id="{308FA4DD-3FBA-4709-BC59-60DCC49F25F9}"/>
              </a:ext>
            </a:extLst>
          </p:cNvPr>
          <p:cNvSpPr/>
          <p:nvPr/>
        </p:nvSpPr>
        <p:spPr>
          <a:xfrm>
            <a:off x="7183848" y="2214883"/>
            <a:ext cx="2267703" cy="6951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i="1" dirty="0">
                <a:solidFill>
                  <a:schemeClr val="tx1"/>
                </a:solidFill>
                <a:latin typeface="Segoe UI" panose="020B0502040204020203" pitchFamily="34" charset="0"/>
                <a:cs typeface="Segoe UI" panose="020B0502040204020203" pitchFamily="34" charset="0"/>
              </a:rPr>
              <a:t>Faster Time To Market Due To Less Set Up Time</a:t>
            </a:r>
          </a:p>
        </p:txBody>
      </p:sp>
      <p:cxnSp>
        <p:nvCxnSpPr>
          <p:cNvPr id="23" name="Straight Connector 22">
            <a:extLst>
              <a:ext uri="{FF2B5EF4-FFF2-40B4-BE49-F238E27FC236}">
                <a16:creationId xmlns:a16="http://schemas.microsoft.com/office/drawing/2014/main" id="{5FB705F7-1CF6-47D5-B4EA-073A39DCB410}"/>
              </a:ext>
            </a:extLst>
          </p:cNvPr>
          <p:cNvCxnSpPr>
            <a:cxnSpLocks/>
          </p:cNvCxnSpPr>
          <p:nvPr/>
        </p:nvCxnSpPr>
        <p:spPr>
          <a:xfrm>
            <a:off x="2679313" y="2827785"/>
            <a:ext cx="6766560" cy="2842"/>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360E2DD1-2915-4DB3-94F7-ECCC42C37363}"/>
              </a:ext>
            </a:extLst>
          </p:cNvPr>
          <p:cNvSpPr/>
          <p:nvPr/>
        </p:nvSpPr>
        <p:spPr>
          <a:xfrm>
            <a:off x="3403764" y="5558469"/>
            <a:ext cx="5811544" cy="4148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Integrated &amp; Disparate sources in Data Lake </a:t>
            </a:r>
            <a:endParaRPr lang="en-US" sz="1400" b="1" dirty="0">
              <a:solidFill>
                <a:schemeClr val="tx1"/>
              </a:solidFill>
            </a:endParaRPr>
          </a:p>
        </p:txBody>
      </p:sp>
      <p:sp>
        <p:nvSpPr>
          <p:cNvPr id="2" name="TextBox 1">
            <a:extLst>
              <a:ext uri="{FF2B5EF4-FFF2-40B4-BE49-F238E27FC236}">
                <a16:creationId xmlns:a16="http://schemas.microsoft.com/office/drawing/2014/main" id="{0F78F3A0-90E8-48C3-8967-7D67625F1C63}"/>
              </a:ext>
            </a:extLst>
          </p:cNvPr>
          <p:cNvSpPr txBox="1"/>
          <p:nvPr/>
        </p:nvSpPr>
        <p:spPr>
          <a:xfrm>
            <a:off x="641836" y="950292"/>
            <a:ext cx="2582671" cy="984885"/>
          </a:xfrm>
          <a:prstGeom prst="rect">
            <a:avLst/>
          </a:prstGeom>
          <a:solidFill>
            <a:schemeClr val="tx2">
              <a:lumMod val="20000"/>
              <a:lumOff val="80000"/>
            </a:schemeClr>
          </a:solidFill>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600" b="1" u="sng" dirty="0"/>
              <a:t>Business Planning</a:t>
            </a:r>
          </a:p>
          <a:p>
            <a:pPr marL="285750" indent="-285750">
              <a:buFont typeface="Arial" panose="020B0604020202020204" pitchFamily="34" charset="0"/>
              <a:buChar char="•"/>
            </a:pPr>
            <a:r>
              <a:rPr lang="en-US" sz="1400" dirty="0"/>
              <a:t>Demand Prediction</a:t>
            </a:r>
          </a:p>
          <a:p>
            <a:pPr marL="285750" indent="-285750">
              <a:buFont typeface="Arial" panose="020B0604020202020204" pitchFamily="34" charset="0"/>
              <a:buChar char="•"/>
            </a:pPr>
            <a:r>
              <a:rPr lang="en-US" sz="1400" dirty="0"/>
              <a:t>Market Strategy </a:t>
            </a:r>
          </a:p>
          <a:p>
            <a:pPr marL="285750" indent="-285750">
              <a:buFont typeface="Arial" panose="020B0604020202020204" pitchFamily="34" charset="0"/>
              <a:buChar char="•"/>
            </a:pPr>
            <a:r>
              <a:rPr lang="en-US" sz="1400" dirty="0"/>
              <a:t>Strategic Investments</a:t>
            </a:r>
          </a:p>
        </p:txBody>
      </p:sp>
      <p:sp>
        <p:nvSpPr>
          <p:cNvPr id="31" name="TextBox 30">
            <a:extLst>
              <a:ext uri="{FF2B5EF4-FFF2-40B4-BE49-F238E27FC236}">
                <a16:creationId xmlns:a16="http://schemas.microsoft.com/office/drawing/2014/main" id="{2B54C6BB-8F73-4E62-8C50-184B47BC9248}"/>
              </a:ext>
            </a:extLst>
          </p:cNvPr>
          <p:cNvSpPr txBox="1"/>
          <p:nvPr/>
        </p:nvSpPr>
        <p:spPr>
          <a:xfrm>
            <a:off x="3461960" y="945615"/>
            <a:ext cx="2582671" cy="984885"/>
          </a:xfrm>
          <a:prstGeom prst="rect">
            <a:avLst/>
          </a:prstGeom>
          <a:solidFill>
            <a:schemeClr val="tx2">
              <a:lumMod val="20000"/>
              <a:lumOff val="80000"/>
            </a:schemeClr>
          </a:solidFill>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600" b="1" u="sng" dirty="0"/>
              <a:t>Early Warning Alerts</a:t>
            </a:r>
          </a:p>
          <a:p>
            <a:pPr marL="285750" indent="-285750">
              <a:buFont typeface="Arial" panose="020B0604020202020204" pitchFamily="34" charset="0"/>
              <a:buChar char="•"/>
            </a:pPr>
            <a:r>
              <a:rPr lang="en-US" sz="1400" dirty="0"/>
              <a:t>Customer Complaints </a:t>
            </a:r>
          </a:p>
          <a:p>
            <a:pPr marL="285750" indent="-285750">
              <a:buFont typeface="Arial" panose="020B0604020202020204" pitchFamily="34" charset="0"/>
              <a:buChar char="•"/>
            </a:pPr>
            <a:r>
              <a:rPr lang="en-US" sz="1400" dirty="0"/>
              <a:t>Transactional Risks</a:t>
            </a:r>
          </a:p>
          <a:p>
            <a:pPr marL="285750" indent="-285750">
              <a:buFont typeface="Arial" panose="020B0604020202020204" pitchFamily="34" charset="0"/>
              <a:buChar char="•"/>
            </a:pPr>
            <a:r>
              <a:rPr lang="en-US" sz="1400" dirty="0"/>
              <a:t>Loss Prevention</a:t>
            </a:r>
          </a:p>
        </p:txBody>
      </p:sp>
      <p:sp>
        <p:nvSpPr>
          <p:cNvPr id="32" name="TextBox 31">
            <a:extLst>
              <a:ext uri="{FF2B5EF4-FFF2-40B4-BE49-F238E27FC236}">
                <a16:creationId xmlns:a16="http://schemas.microsoft.com/office/drawing/2014/main" id="{3BDBE9F3-3D19-4287-BDAE-751B63F1A561}"/>
              </a:ext>
            </a:extLst>
          </p:cNvPr>
          <p:cNvSpPr txBox="1"/>
          <p:nvPr/>
        </p:nvSpPr>
        <p:spPr>
          <a:xfrm>
            <a:off x="6257303" y="954064"/>
            <a:ext cx="2582671" cy="984885"/>
          </a:xfrm>
          <a:prstGeom prst="rect">
            <a:avLst/>
          </a:prstGeom>
          <a:solidFill>
            <a:schemeClr val="tx2">
              <a:lumMod val="20000"/>
              <a:lumOff val="80000"/>
            </a:schemeClr>
          </a:solidFill>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600" b="1" u="sng" dirty="0"/>
              <a:t>Innovation / Insights</a:t>
            </a:r>
          </a:p>
          <a:p>
            <a:pPr marL="285750" indent="-285750">
              <a:buFont typeface="Arial" panose="020B0604020202020204" pitchFamily="34" charset="0"/>
              <a:buChar char="•"/>
            </a:pPr>
            <a:r>
              <a:rPr lang="en-US" sz="1400" dirty="0"/>
              <a:t>Voice of Consumer </a:t>
            </a:r>
          </a:p>
          <a:p>
            <a:pPr marL="285750" indent="-285750">
              <a:buFont typeface="Arial" panose="020B0604020202020204" pitchFamily="34" charset="0"/>
              <a:buChar char="•"/>
            </a:pPr>
            <a:r>
              <a:rPr lang="en-US" sz="1400" dirty="0"/>
              <a:t>Competitive Intelligence</a:t>
            </a:r>
          </a:p>
          <a:p>
            <a:pPr marL="285750" indent="-285750">
              <a:buFont typeface="Arial" panose="020B0604020202020204" pitchFamily="34" charset="0"/>
              <a:buChar char="•"/>
            </a:pPr>
            <a:r>
              <a:rPr lang="en-US" sz="1400" dirty="0"/>
              <a:t>Product Governance</a:t>
            </a:r>
          </a:p>
        </p:txBody>
      </p:sp>
      <p:sp>
        <p:nvSpPr>
          <p:cNvPr id="33" name="TextBox 32">
            <a:extLst>
              <a:ext uri="{FF2B5EF4-FFF2-40B4-BE49-F238E27FC236}">
                <a16:creationId xmlns:a16="http://schemas.microsoft.com/office/drawing/2014/main" id="{01DC09F4-E36C-4121-85DD-6ECD51C00EBD}"/>
              </a:ext>
            </a:extLst>
          </p:cNvPr>
          <p:cNvSpPr txBox="1"/>
          <p:nvPr/>
        </p:nvSpPr>
        <p:spPr>
          <a:xfrm>
            <a:off x="9052646" y="943884"/>
            <a:ext cx="2582671" cy="984885"/>
          </a:xfrm>
          <a:prstGeom prst="rect">
            <a:avLst/>
          </a:prstGeom>
          <a:solidFill>
            <a:schemeClr val="tx2">
              <a:lumMod val="20000"/>
              <a:lumOff val="80000"/>
            </a:schemeClr>
          </a:solidFill>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600" b="1" u="sng" dirty="0"/>
              <a:t>Customer Engagement</a:t>
            </a:r>
          </a:p>
          <a:p>
            <a:pPr marL="285750" indent="-285750">
              <a:buFont typeface="Arial" panose="020B0604020202020204" pitchFamily="34" charset="0"/>
              <a:buChar char="•"/>
            </a:pPr>
            <a:r>
              <a:rPr lang="en-US" sz="1400" dirty="0"/>
              <a:t>Personalization</a:t>
            </a:r>
          </a:p>
          <a:p>
            <a:pPr marL="285750" indent="-285750">
              <a:buFont typeface="Arial" panose="020B0604020202020204" pitchFamily="34" charset="0"/>
              <a:buChar char="•"/>
            </a:pPr>
            <a:r>
              <a:rPr lang="en-US" sz="1400" dirty="0"/>
              <a:t>Acquisition &amp; Conversion </a:t>
            </a:r>
          </a:p>
          <a:p>
            <a:pPr marL="285750" indent="-285750">
              <a:buFont typeface="Arial" panose="020B0604020202020204" pitchFamily="34" charset="0"/>
              <a:buChar char="•"/>
            </a:pPr>
            <a:r>
              <a:rPr lang="en-US" sz="1400" dirty="0"/>
              <a:t>Customer Experiences</a:t>
            </a:r>
          </a:p>
        </p:txBody>
      </p:sp>
      <p:pic>
        <p:nvPicPr>
          <p:cNvPr id="8" name="Picture 7">
            <a:extLst>
              <a:ext uri="{FF2B5EF4-FFF2-40B4-BE49-F238E27FC236}">
                <a16:creationId xmlns:a16="http://schemas.microsoft.com/office/drawing/2014/main" id="{5964CB0E-7799-4650-8249-0AC37F496168}"/>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037161" y="3349049"/>
            <a:ext cx="964883" cy="964883"/>
          </a:xfrm>
          <a:prstGeom prst="rect">
            <a:avLst/>
          </a:prstGeom>
        </p:spPr>
      </p:pic>
      <p:pic>
        <p:nvPicPr>
          <p:cNvPr id="6148" name="Picture 4" descr="Image result for machine learning icon">
            <a:extLst>
              <a:ext uri="{FF2B5EF4-FFF2-40B4-BE49-F238E27FC236}">
                <a16:creationId xmlns:a16="http://schemas.microsoft.com/office/drawing/2014/main" id="{989FE0BD-5847-4839-8148-44A1A0DFF991}"/>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8283939" y="3408519"/>
            <a:ext cx="868417" cy="868417"/>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BD02B207-4DF2-4149-B93C-2A971D7D87C0}"/>
              </a:ext>
            </a:extLst>
          </p:cNvPr>
          <p:cNvSpPr txBox="1"/>
          <p:nvPr/>
        </p:nvSpPr>
        <p:spPr>
          <a:xfrm>
            <a:off x="4087097" y="3646825"/>
            <a:ext cx="4127342" cy="369332"/>
          </a:xfrm>
          <a:prstGeom prst="rect">
            <a:avLst/>
          </a:prstGeom>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b="1" dirty="0"/>
              <a:t>Artificial Intelligence / Machine Learning </a:t>
            </a:r>
          </a:p>
        </p:txBody>
      </p:sp>
      <p:sp>
        <p:nvSpPr>
          <p:cNvPr id="14" name="Rectangle 13">
            <a:extLst>
              <a:ext uri="{FF2B5EF4-FFF2-40B4-BE49-F238E27FC236}">
                <a16:creationId xmlns:a16="http://schemas.microsoft.com/office/drawing/2014/main" id="{FB8851B7-CC5D-4DE9-AD6F-B025EA04659A}"/>
              </a:ext>
            </a:extLst>
          </p:cNvPr>
          <p:cNvSpPr/>
          <p:nvPr/>
        </p:nvSpPr>
        <p:spPr>
          <a:xfrm>
            <a:off x="2807698" y="3202927"/>
            <a:ext cx="6686140" cy="1252933"/>
          </a:xfrm>
          <a:prstGeom prst="rect">
            <a:avLst/>
          </a:prstGeom>
          <a:noFill/>
          <a:ln w="2857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40" name="Straight Connector 39">
            <a:extLst>
              <a:ext uri="{FF2B5EF4-FFF2-40B4-BE49-F238E27FC236}">
                <a16:creationId xmlns:a16="http://schemas.microsoft.com/office/drawing/2014/main" id="{D92FE29D-389B-4293-ACD9-CA12F4D1F3E8}"/>
              </a:ext>
            </a:extLst>
          </p:cNvPr>
          <p:cNvCxnSpPr>
            <a:cxnSpLocks/>
          </p:cNvCxnSpPr>
          <p:nvPr/>
        </p:nvCxnSpPr>
        <p:spPr>
          <a:xfrm flipV="1">
            <a:off x="2679313" y="2296812"/>
            <a:ext cx="6766560" cy="13216"/>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8941BC37-B9ED-4281-8D40-8DB0DC558D1C}"/>
              </a:ext>
            </a:extLst>
          </p:cNvPr>
          <p:cNvCxnSpPr>
            <a:cxnSpLocks/>
          </p:cNvCxnSpPr>
          <p:nvPr/>
        </p:nvCxnSpPr>
        <p:spPr>
          <a:xfrm>
            <a:off x="2552973" y="5448256"/>
            <a:ext cx="6917599" cy="0"/>
          </a:xfrm>
          <a:prstGeom prst="line">
            <a:avLst/>
          </a:prstGeom>
          <a:ln w="19050"/>
        </p:spPr>
        <p:style>
          <a:lnRef idx="2">
            <a:schemeClr val="dk1"/>
          </a:lnRef>
          <a:fillRef idx="0">
            <a:schemeClr val="dk1"/>
          </a:fillRef>
          <a:effectRef idx="1">
            <a:schemeClr val="dk1"/>
          </a:effectRef>
          <a:fontRef idx="minor">
            <a:schemeClr val="tx1"/>
          </a:fontRef>
        </p:style>
      </p:cxnSp>
      <p:cxnSp>
        <p:nvCxnSpPr>
          <p:cNvPr id="53" name="Straight Connector 52">
            <a:extLst>
              <a:ext uri="{FF2B5EF4-FFF2-40B4-BE49-F238E27FC236}">
                <a16:creationId xmlns:a16="http://schemas.microsoft.com/office/drawing/2014/main" id="{15B704EE-0AA3-46F1-B49D-36C56DC5DCD5}"/>
              </a:ext>
            </a:extLst>
          </p:cNvPr>
          <p:cNvCxnSpPr>
            <a:cxnSpLocks/>
          </p:cNvCxnSpPr>
          <p:nvPr/>
        </p:nvCxnSpPr>
        <p:spPr>
          <a:xfrm>
            <a:off x="2558733" y="6118816"/>
            <a:ext cx="6917599" cy="0"/>
          </a:xfrm>
          <a:prstGeom prst="line">
            <a:avLst/>
          </a:prstGeom>
          <a:ln w="19050"/>
        </p:spPr>
        <p:style>
          <a:lnRef idx="2">
            <a:schemeClr val="dk1"/>
          </a:lnRef>
          <a:fillRef idx="0">
            <a:schemeClr val="dk1"/>
          </a:fillRef>
          <a:effectRef idx="1">
            <a:schemeClr val="dk1"/>
          </a:effectRef>
          <a:fontRef idx="minor">
            <a:schemeClr val="tx1"/>
          </a:fontRef>
        </p:style>
      </p:cxnSp>
      <p:pic>
        <p:nvPicPr>
          <p:cNvPr id="51" name="Picture 50">
            <a:extLst>
              <a:ext uri="{FF2B5EF4-FFF2-40B4-BE49-F238E27FC236}">
                <a16:creationId xmlns:a16="http://schemas.microsoft.com/office/drawing/2014/main" id="{11E0F95C-713A-4CC3-8E33-8DABEF5D2157}"/>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119120" y="5100836"/>
            <a:ext cx="977097" cy="977097"/>
          </a:xfrm>
          <a:prstGeom prst="rect">
            <a:avLst/>
          </a:prstGeom>
        </p:spPr>
      </p:pic>
      <p:sp>
        <p:nvSpPr>
          <p:cNvPr id="43" name="Arrow: Down 42">
            <a:extLst>
              <a:ext uri="{FF2B5EF4-FFF2-40B4-BE49-F238E27FC236}">
                <a16:creationId xmlns:a16="http://schemas.microsoft.com/office/drawing/2014/main" id="{A35A437C-C06E-4A66-81BF-E3F7B2AEFB5B}"/>
              </a:ext>
            </a:extLst>
          </p:cNvPr>
          <p:cNvSpPr/>
          <p:nvPr/>
        </p:nvSpPr>
        <p:spPr>
          <a:xfrm rot="10800000">
            <a:off x="4507480" y="4710554"/>
            <a:ext cx="548640" cy="390282"/>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59" name="Arrow: Down 58">
            <a:extLst>
              <a:ext uri="{FF2B5EF4-FFF2-40B4-BE49-F238E27FC236}">
                <a16:creationId xmlns:a16="http://schemas.microsoft.com/office/drawing/2014/main" id="{36B6474E-798D-4C4B-9C3C-C3315D629442}"/>
              </a:ext>
            </a:extLst>
          </p:cNvPr>
          <p:cNvSpPr/>
          <p:nvPr/>
        </p:nvSpPr>
        <p:spPr>
          <a:xfrm rot="10800000">
            <a:off x="5397269" y="4700011"/>
            <a:ext cx="548640" cy="390282"/>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60" name="Arrow: Down 59">
            <a:extLst>
              <a:ext uri="{FF2B5EF4-FFF2-40B4-BE49-F238E27FC236}">
                <a16:creationId xmlns:a16="http://schemas.microsoft.com/office/drawing/2014/main" id="{EACB8ADB-9F97-4886-9B9A-996C761D33E7}"/>
              </a:ext>
            </a:extLst>
          </p:cNvPr>
          <p:cNvSpPr/>
          <p:nvPr/>
        </p:nvSpPr>
        <p:spPr>
          <a:xfrm rot="10800000">
            <a:off x="6220743" y="4700010"/>
            <a:ext cx="548640" cy="390282"/>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61" name="Arrow: Down 60">
            <a:extLst>
              <a:ext uri="{FF2B5EF4-FFF2-40B4-BE49-F238E27FC236}">
                <a16:creationId xmlns:a16="http://schemas.microsoft.com/office/drawing/2014/main" id="{E11DA64C-68B3-44C6-8FB3-BFA5DA0F758D}"/>
              </a:ext>
            </a:extLst>
          </p:cNvPr>
          <p:cNvSpPr/>
          <p:nvPr/>
        </p:nvSpPr>
        <p:spPr>
          <a:xfrm rot="10800000">
            <a:off x="7154096" y="4700010"/>
            <a:ext cx="548640" cy="390282"/>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445634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915077DB-C600-4118-BF53-AA1A8877D89E}"/>
              </a:ext>
            </a:extLst>
          </p:cNvPr>
          <p:cNvSpPr>
            <a:spLocks noGrp="1"/>
          </p:cNvSpPr>
          <p:nvPr>
            <p:ph sz="quarter" idx="10"/>
          </p:nvPr>
        </p:nvSpPr>
        <p:spPr>
          <a:xfrm>
            <a:off x="2319054" y="2323563"/>
            <a:ext cx="8692382" cy="914400"/>
          </a:xfrm>
        </p:spPr>
        <p:txBody>
          <a:bodyPr/>
          <a:lstStyle/>
          <a:p>
            <a:r>
              <a:rPr lang="en-US" dirty="0"/>
              <a:t>Integration of Data from Multiple Sources for creating Data Lake</a:t>
            </a:r>
          </a:p>
        </p:txBody>
      </p:sp>
      <p:sp>
        <p:nvSpPr>
          <p:cNvPr id="5" name="Content Placeholder 2">
            <a:extLst>
              <a:ext uri="{FF2B5EF4-FFF2-40B4-BE49-F238E27FC236}">
                <a16:creationId xmlns:a16="http://schemas.microsoft.com/office/drawing/2014/main" id="{1A32201B-CB5D-42E5-9285-6D3284C3AC32}"/>
              </a:ext>
            </a:extLst>
          </p:cNvPr>
          <p:cNvSpPr txBox="1">
            <a:spLocks/>
          </p:cNvSpPr>
          <p:nvPr/>
        </p:nvSpPr>
        <p:spPr>
          <a:xfrm>
            <a:off x="5556628" y="6567662"/>
            <a:ext cx="1823887" cy="335878"/>
          </a:xfrm>
          <a:prstGeom prst="rect">
            <a:avLst/>
          </a:prstGeom>
        </p:spPr>
        <p:txBody>
          <a:bodyPr vert="horz" lIns="91440" tIns="45720" rIns="91440" bIns="45720" rtlCol="0" anchor="ctr">
            <a:noAutofit/>
          </a:bodyPr>
          <a:lstStyle>
            <a:lvl1pPr marL="0" indent="0" algn="l" defTabSz="914400" rtl="0" eaLnBrk="1" latinLnBrk="0" hangingPunct="1">
              <a:lnSpc>
                <a:spcPct val="100000"/>
              </a:lnSpc>
              <a:spcBef>
                <a:spcPts val="1000"/>
              </a:spcBef>
              <a:buClr>
                <a:schemeClr val="accent1"/>
              </a:buClr>
              <a:buFont typeface="Wingdings" panose="05000000000000000000" pitchFamily="2" charset="2"/>
              <a:buNone/>
              <a:defRPr sz="1600" kern="1200">
                <a:solidFill>
                  <a:schemeClr val="bg1"/>
                </a:solidFill>
                <a:effectLst/>
                <a:latin typeface="Arial" panose="020B0604020202020204" pitchFamily="34" charset="0"/>
                <a:ea typeface="+mn-ea"/>
                <a:cs typeface="Arial" panose="020B0604020202020204" pitchFamily="34" charset="0"/>
              </a:defRPr>
            </a:lvl1pPr>
            <a:lvl2pPr marL="457200" indent="-228600" algn="l" defTabSz="914400" rtl="0" eaLnBrk="1" latinLnBrk="0" hangingPunct="1">
              <a:lnSpc>
                <a:spcPct val="100000"/>
              </a:lnSpc>
              <a:spcBef>
                <a:spcPts val="500"/>
              </a:spcBef>
              <a:buClr>
                <a:schemeClr val="accent1"/>
              </a:buClr>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685800" indent="-228600" algn="l" defTabSz="914400" rtl="0" eaLnBrk="1" latinLnBrk="0" hangingPunct="1">
              <a:lnSpc>
                <a:spcPct val="100000"/>
              </a:lnSpc>
              <a:spcBef>
                <a:spcPts val="500"/>
              </a:spcBef>
              <a:buClr>
                <a:schemeClr val="accent1"/>
              </a:buClr>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3pPr>
            <a:lvl4pPr marL="914400" indent="-228600" algn="l" defTabSz="914400" rtl="0" eaLnBrk="1" latinLnBrk="0" hangingPunct="1">
              <a:lnSpc>
                <a:spcPct val="100000"/>
              </a:lnSpc>
              <a:spcBef>
                <a:spcPts val="500"/>
              </a:spcBef>
              <a:buClr>
                <a:schemeClr val="accent1"/>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4pPr>
            <a:lvl5pPr marL="1143000" indent="-228600" algn="l" defTabSz="914400" rtl="0" eaLnBrk="1" latinLnBrk="0" hangingPunct="1">
              <a:lnSpc>
                <a:spcPct val="100000"/>
              </a:lnSpc>
              <a:spcBef>
                <a:spcPts val="500"/>
              </a:spcBef>
              <a:buClr>
                <a:schemeClr val="accent1"/>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1050" dirty="0">
                <a:solidFill>
                  <a:schemeClr val="bg1">
                    <a:lumMod val="50000"/>
                  </a:schemeClr>
                </a:solidFill>
              </a:rPr>
              <a:t>LatentView Confidential</a:t>
            </a:r>
          </a:p>
        </p:txBody>
      </p:sp>
    </p:spTree>
    <p:extLst>
      <p:ext uri="{BB962C8B-B14F-4D97-AF65-F5344CB8AC3E}">
        <p14:creationId xmlns:p14="http://schemas.microsoft.com/office/powerpoint/2010/main" val="42736822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99654" y="58925"/>
            <a:ext cx="11223151" cy="408349"/>
          </a:xfrm>
        </p:spPr>
        <p:txBody>
          <a:bodyPr/>
          <a:lstStyle/>
          <a:p>
            <a:r>
              <a:rPr lang="en-US" dirty="0"/>
              <a:t>Integrating Data from Multiple Sources</a:t>
            </a:r>
          </a:p>
        </p:txBody>
      </p:sp>
      <p:sp>
        <p:nvSpPr>
          <p:cNvPr id="137" name="TextBox 56"/>
          <p:cNvSpPr txBox="1"/>
          <p:nvPr/>
        </p:nvSpPr>
        <p:spPr>
          <a:xfrm>
            <a:off x="1296683" y="3520620"/>
            <a:ext cx="1977016"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0" hangingPunct="0">
              <a:spcBef>
                <a:spcPct val="20000"/>
              </a:spcBef>
              <a:buClr>
                <a:srgbClr val="500093"/>
              </a:buClr>
              <a:buSzPct val="80000"/>
            </a:pPr>
            <a:r>
              <a:rPr lang="en-US" sz="1400" b="1" dirty="0">
                <a:solidFill>
                  <a:srgbClr val="1AA4AD"/>
                </a:solidFill>
                <a:latin typeface="Arial" panose="020B0604020202020204" pitchFamily="34" charset="0"/>
                <a:ea typeface="Segoe UI" panose="020B0502040204020203" pitchFamily="34" charset="0"/>
                <a:cs typeface="Arial" panose="020B0604020202020204" pitchFamily="34" charset="0"/>
              </a:rPr>
              <a:t>How to acquire data?</a:t>
            </a:r>
          </a:p>
        </p:txBody>
      </p:sp>
      <p:sp>
        <p:nvSpPr>
          <p:cNvPr id="138" name="TextBox 61"/>
          <p:cNvSpPr txBox="1"/>
          <p:nvPr/>
        </p:nvSpPr>
        <p:spPr>
          <a:xfrm>
            <a:off x="4376855" y="3520619"/>
            <a:ext cx="3106428"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0" hangingPunct="0">
              <a:spcBef>
                <a:spcPct val="20000"/>
              </a:spcBef>
              <a:buClr>
                <a:srgbClr val="500093"/>
              </a:buClr>
              <a:buSzPct val="80000"/>
            </a:pPr>
            <a:r>
              <a:rPr lang="en-US" sz="1400" b="1" dirty="0">
                <a:solidFill>
                  <a:srgbClr val="1AA4AD"/>
                </a:solidFill>
                <a:latin typeface="Arial" panose="020B0604020202020204" pitchFamily="34" charset="0"/>
                <a:ea typeface="Segoe UI" panose="020B0502040204020203" pitchFamily="34" charset="0"/>
                <a:cs typeface="Arial" panose="020B0604020202020204" pitchFamily="34" charset="0"/>
              </a:rPr>
              <a:t>How to create a unified data view?</a:t>
            </a:r>
          </a:p>
        </p:txBody>
      </p:sp>
      <p:sp>
        <p:nvSpPr>
          <p:cNvPr id="139" name="TextBox 62"/>
          <p:cNvSpPr txBox="1"/>
          <p:nvPr/>
        </p:nvSpPr>
        <p:spPr>
          <a:xfrm>
            <a:off x="8514949" y="3546198"/>
            <a:ext cx="2677336"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0" hangingPunct="0">
              <a:spcBef>
                <a:spcPct val="20000"/>
              </a:spcBef>
              <a:buClr>
                <a:srgbClr val="500093"/>
              </a:buClr>
              <a:buSzPct val="80000"/>
            </a:pPr>
            <a:r>
              <a:rPr lang="en-US" sz="1400" b="1" dirty="0">
                <a:solidFill>
                  <a:srgbClr val="1AA4AD"/>
                </a:solidFill>
                <a:latin typeface="Arial" panose="020B0604020202020204" pitchFamily="34" charset="0"/>
                <a:ea typeface="Segoe UI" panose="020B0502040204020203" pitchFamily="34" charset="0"/>
                <a:cs typeface="Arial" panose="020B0604020202020204" pitchFamily="34" charset="0"/>
              </a:rPr>
              <a:t>How to enable consumption?</a:t>
            </a:r>
          </a:p>
        </p:txBody>
      </p:sp>
      <p:pic>
        <p:nvPicPr>
          <p:cNvPr id="4098" name="Picture 2" descr="https://static.thenounproject.com/png/690989-200.png"/>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1673653" y="2232374"/>
            <a:ext cx="1080752" cy="1080752"/>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s://static.thenounproject.com/png/120392-200.png"/>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5423775" y="2356608"/>
            <a:ext cx="956518" cy="956518"/>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https://static.thenounproject.com/png/59220-200.png"/>
          <p:cNvPicPr>
            <a:picLocks noChangeAspect="1" noChangeArrowheads="1"/>
          </p:cNvPicPr>
          <p:nvPr/>
        </p:nvPicPr>
        <p:blipFill>
          <a:blip r:embed="rId4">
            <a:lum bright="70000" contrast="-70000"/>
            <a:extLst>
              <a:ext uri="{28A0092B-C50C-407E-A947-70E740481C1C}">
                <a14:useLocalDpi xmlns:a14="http://schemas.microsoft.com/office/drawing/2010/main" val="0"/>
              </a:ext>
            </a:extLst>
          </a:blip>
          <a:srcRect/>
          <a:stretch>
            <a:fillRect/>
          </a:stretch>
        </p:blipFill>
        <p:spPr bwMode="auto">
          <a:xfrm>
            <a:off x="9171572" y="2232374"/>
            <a:ext cx="1317899" cy="131789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4022168" y="1227275"/>
            <a:ext cx="4378122" cy="369332"/>
          </a:xfrm>
          <a:prstGeom prst="rect">
            <a:avLst/>
          </a:prstGeom>
          <a:noFill/>
        </p:spPr>
        <p:txBody>
          <a:bodyPr wrap="none" rtlCol="0">
            <a:spAutoFit/>
          </a:bodyPr>
          <a:lstStyle/>
          <a:p>
            <a:r>
              <a:rPr lang="en-US" i="1" dirty="0">
                <a:solidFill>
                  <a:schemeClr val="tx1">
                    <a:lumMod val="50000"/>
                    <a:lumOff val="50000"/>
                  </a:schemeClr>
                </a:solidFill>
                <a:latin typeface="Arial" panose="020B0604020202020204" pitchFamily="34" charset="0"/>
                <a:cs typeface="Arial" panose="020B0604020202020204" pitchFamily="34" charset="0"/>
              </a:rPr>
              <a:t>Key questions that need to be addressed</a:t>
            </a:r>
          </a:p>
        </p:txBody>
      </p:sp>
      <p:sp>
        <p:nvSpPr>
          <p:cNvPr id="4" name="Rectangle 3"/>
          <p:cNvSpPr/>
          <p:nvPr/>
        </p:nvSpPr>
        <p:spPr>
          <a:xfrm>
            <a:off x="599654" y="2528296"/>
            <a:ext cx="689637" cy="1569660"/>
          </a:xfrm>
          <a:prstGeom prst="rect">
            <a:avLst/>
          </a:prstGeom>
        </p:spPr>
        <p:txBody>
          <a:bodyPr wrap="square">
            <a:spAutoFit/>
          </a:bodyPr>
          <a:lstStyle/>
          <a:p>
            <a:r>
              <a:rPr lang="en-US" sz="9600" b="1" dirty="0">
                <a:solidFill>
                  <a:schemeClr val="accent1"/>
                </a:solidFill>
                <a:latin typeface="Arial" panose="020B0604020202020204" pitchFamily="34" charset="0"/>
                <a:cs typeface="Arial" panose="020B0604020202020204" pitchFamily="34" charset="0"/>
              </a:rPr>
              <a:t>1</a:t>
            </a:r>
          </a:p>
        </p:txBody>
      </p:sp>
      <p:sp>
        <p:nvSpPr>
          <p:cNvPr id="61" name="Rectangle 60"/>
          <p:cNvSpPr/>
          <p:nvPr/>
        </p:nvSpPr>
        <p:spPr>
          <a:xfrm>
            <a:off x="3709363" y="2528296"/>
            <a:ext cx="689637" cy="1569660"/>
          </a:xfrm>
          <a:prstGeom prst="rect">
            <a:avLst/>
          </a:prstGeom>
        </p:spPr>
        <p:txBody>
          <a:bodyPr wrap="square">
            <a:spAutoFit/>
          </a:bodyPr>
          <a:lstStyle/>
          <a:p>
            <a:r>
              <a:rPr lang="en-US" sz="9600" b="1" dirty="0">
                <a:solidFill>
                  <a:schemeClr val="accent1"/>
                </a:solidFill>
                <a:latin typeface="Arial" panose="020B0604020202020204" pitchFamily="34" charset="0"/>
                <a:cs typeface="Arial" panose="020B0604020202020204" pitchFamily="34" charset="0"/>
              </a:rPr>
              <a:t>2</a:t>
            </a:r>
          </a:p>
        </p:txBody>
      </p:sp>
      <p:sp>
        <p:nvSpPr>
          <p:cNvPr id="62" name="Rectangle 61"/>
          <p:cNvSpPr/>
          <p:nvPr/>
        </p:nvSpPr>
        <p:spPr>
          <a:xfrm>
            <a:off x="7844166" y="2629180"/>
            <a:ext cx="689637" cy="1569660"/>
          </a:xfrm>
          <a:prstGeom prst="rect">
            <a:avLst/>
          </a:prstGeom>
        </p:spPr>
        <p:txBody>
          <a:bodyPr wrap="square">
            <a:spAutoFit/>
          </a:bodyPr>
          <a:lstStyle/>
          <a:p>
            <a:r>
              <a:rPr lang="en-US" sz="9600" b="1" dirty="0">
                <a:solidFill>
                  <a:schemeClr val="accent1"/>
                </a:solidFill>
                <a:latin typeface="Arial" panose="020B0604020202020204" pitchFamily="34" charset="0"/>
                <a:cs typeface="Arial" panose="020B0604020202020204" pitchFamily="34" charset="0"/>
              </a:rPr>
              <a:t>3</a:t>
            </a:r>
          </a:p>
        </p:txBody>
      </p:sp>
      <p:sp>
        <p:nvSpPr>
          <p:cNvPr id="63" name="TextBox 62"/>
          <p:cNvSpPr txBox="1"/>
          <p:nvPr/>
        </p:nvSpPr>
        <p:spPr>
          <a:xfrm>
            <a:off x="889022" y="3867724"/>
            <a:ext cx="2650014" cy="1077218"/>
          </a:xfrm>
          <a:prstGeom prst="rect">
            <a:avLst/>
          </a:prstGeom>
          <a:noFill/>
        </p:spPr>
        <p:txBody>
          <a:bodyPr wrap="square" rtlCol="0">
            <a:spAutoFit/>
          </a:bodyPr>
          <a:lstStyle/>
          <a:p>
            <a:pPr algn="ctr"/>
            <a:r>
              <a:rPr lang="en-US" sz="1600" i="1" dirty="0">
                <a:solidFill>
                  <a:schemeClr val="tx1">
                    <a:lumMod val="50000"/>
                    <a:lumOff val="50000"/>
                  </a:schemeClr>
                </a:solidFill>
                <a:latin typeface="Arial" panose="020B0604020202020204" pitchFamily="34" charset="0"/>
                <a:cs typeface="Arial" panose="020B0604020202020204" pitchFamily="34" charset="0"/>
              </a:rPr>
              <a:t>Identify the correct tools to combine data from different sources based on the data type </a:t>
            </a:r>
          </a:p>
        </p:txBody>
      </p:sp>
      <p:sp>
        <p:nvSpPr>
          <p:cNvPr id="64" name="TextBox 63"/>
          <p:cNvSpPr txBox="1"/>
          <p:nvPr/>
        </p:nvSpPr>
        <p:spPr>
          <a:xfrm>
            <a:off x="4328755" y="3867724"/>
            <a:ext cx="3279090" cy="1077218"/>
          </a:xfrm>
          <a:prstGeom prst="rect">
            <a:avLst/>
          </a:prstGeom>
          <a:noFill/>
        </p:spPr>
        <p:txBody>
          <a:bodyPr wrap="square" rtlCol="0">
            <a:spAutoFit/>
          </a:bodyPr>
          <a:lstStyle/>
          <a:p>
            <a:pPr algn="ctr"/>
            <a:r>
              <a:rPr lang="en-US" sz="1600" i="1" dirty="0">
                <a:solidFill>
                  <a:schemeClr val="tx1">
                    <a:lumMod val="50000"/>
                    <a:lumOff val="50000"/>
                  </a:schemeClr>
                </a:solidFill>
                <a:latin typeface="Arial" panose="020B0604020202020204" pitchFamily="34" charset="0"/>
                <a:cs typeface="Arial" panose="020B0604020202020204" pitchFamily="34" charset="0"/>
              </a:rPr>
              <a:t>Prioritize between clouds based platform vs an on premise data lake creation, based on business requirements </a:t>
            </a:r>
          </a:p>
        </p:txBody>
      </p:sp>
      <p:sp>
        <p:nvSpPr>
          <p:cNvPr id="65" name="TextBox 64"/>
          <p:cNvSpPr txBox="1"/>
          <p:nvPr/>
        </p:nvSpPr>
        <p:spPr>
          <a:xfrm>
            <a:off x="8038461" y="3867724"/>
            <a:ext cx="3584120" cy="1077218"/>
          </a:xfrm>
          <a:prstGeom prst="rect">
            <a:avLst/>
          </a:prstGeom>
          <a:noFill/>
        </p:spPr>
        <p:txBody>
          <a:bodyPr wrap="square" rtlCol="0">
            <a:spAutoFit/>
          </a:bodyPr>
          <a:lstStyle/>
          <a:p>
            <a:pPr algn="ctr"/>
            <a:r>
              <a:rPr lang="en-US" sz="1600" i="1" dirty="0">
                <a:solidFill>
                  <a:schemeClr val="tx1">
                    <a:lumMod val="50000"/>
                    <a:lumOff val="50000"/>
                  </a:schemeClr>
                </a:solidFill>
                <a:latin typeface="Arial" panose="020B0604020202020204" pitchFamily="34" charset="0"/>
                <a:cs typeface="Arial" panose="020B0604020202020204" pitchFamily="34" charset="0"/>
              </a:rPr>
              <a:t>Enable support for Visualization or Machine learning techniques  like Forecasting, clustering and other advance analytics</a:t>
            </a:r>
          </a:p>
        </p:txBody>
      </p:sp>
    </p:spTree>
    <p:extLst>
      <p:ext uri="{BB962C8B-B14F-4D97-AF65-F5344CB8AC3E}">
        <p14:creationId xmlns:p14="http://schemas.microsoft.com/office/powerpoint/2010/main" val="41118324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ENGAGE" val="{&quot;SavedSwatch&quot;:&quot;-16748873|-8341960|-3468525|-2064878|-9539986|Markido&quot;,&quot;Id&quot;:&quot;5a4e29da37334137f4e5128b&quot;,&quot;SmartGridHorizontal&quot;:0,&quot;LinkedExcelSources&quot;:{},&quot;LinkedProjectSources&quot;:{},&quot;FlowConfig&quot;:{&quot;Canvas&quot;:{&quot;Slide&quot;:-1,&quot;Width&quot;:0,&quot;Height&quot;:0},&quot;Timeline&quot;:{&quot;Actions&quot;:[]}},&quot;LinkedSlideMergeSources&quot;:{},&quot;LinkedSharePointSlideMergeSources&quot;:{}}"/>
</p:tagLst>
</file>

<file path=ppt/tags/tag2.xml><?xml version="1.0" encoding="utf-8"?>
<p:tagLst xmlns:a="http://schemas.openxmlformats.org/drawingml/2006/main" xmlns:r="http://schemas.openxmlformats.org/officeDocument/2006/relationships" xmlns:p="http://schemas.openxmlformats.org/presentationml/2006/main">
  <p:tag name="FILLFORECOLOR" val="3754615"/>
  <p:tag name="FILLFORESCHEMECOLOR" val="5"/>
</p:tagLst>
</file>

<file path=ppt/theme/theme1.xml><?xml version="1.0" encoding="utf-8"?>
<a:theme xmlns:a="http://schemas.openxmlformats.org/drawingml/2006/main" name="1_Office Theme">
  <a:themeElements>
    <a:clrScheme name="Custom 26">
      <a:dk1>
        <a:sysClr val="windowText" lastClr="000000"/>
      </a:dk1>
      <a:lt1>
        <a:sysClr val="window" lastClr="FFFFFF"/>
      </a:lt1>
      <a:dk2>
        <a:srgbClr val="44546A"/>
      </a:dk2>
      <a:lt2>
        <a:srgbClr val="E7E6E6"/>
      </a:lt2>
      <a:accent1>
        <a:srgbClr val="1957A3"/>
      </a:accent1>
      <a:accent2>
        <a:srgbClr val="7F7F7F"/>
      </a:accent2>
      <a:accent3>
        <a:srgbClr val="4D84BC"/>
      </a:accent3>
      <a:accent4>
        <a:srgbClr val="1AA4AD"/>
      </a:accent4>
      <a:accent5>
        <a:srgbClr val="4D84BC"/>
      </a:accent5>
      <a:accent6>
        <a:srgbClr val="112248"/>
      </a:accent6>
      <a:hlink>
        <a:srgbClr val="1957A3"/>
      </a:hlink>
      <a:folHlink>
        <a:srgbClr val="7F8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32348</TotalTime>
  <Words>2697</Words>
  <Application>Microsoft Office PowerPoint</Application>
  <PresentationFormat>Widescreen</PresentationFormat>
  <Paragraphs>470</Paragraphs>
  <Slides>29</Slides>
  <Notes>15</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29</vt:i4>
      </vt:variant>
    </vt:vector>
  </HeadingPairs>
  <TitlesOfParts>
    <vt:vector size="41" baseType="lpstr">
      <vt:lpstr>Arial</vt:lpstr>
      <vt:lpstr>Avenir Book</vt:lpstr>
      <vt:lpstr>Calibri</vt:lpstr>
      <vt:lpstr>Gill Sans MT</vt:lpstr>
      <vt:lpstr>Lucida Sans</vt:lpstr>
      <vt:lpstr>Mangal</vt:lpstr>
      <vt:lpstr>Open Sans</vt:lpstr>
      <vt:lpstr>Segoe UI</vt:lpstr>
      <vt:lpstr>Segoe UI Light</vt:lpstr>
      <vt:lpstr>Verdana</vt:lpstr>
      <vt:lpstr>Wingdings</vt:lpstr>
      <vt:lpstr>1_Office Theme</vt:lpstr>
      <vt:lpstr>LatentView Capability Demonstration on Data Platform</vt:lpstr>
      <vt:lpstr>Agenda</vt:lpstr>
      <vt:lpstr>PowerPoint Presentation</vt:lpstr>
      <vt:lpstr>Enabling the data driven decision making journey by…</vt:lpstr>
      <vt:lpstr>1. Getting the data together</vt:lpstr>
      <vt:lpstr>2. Making sense of the data</vt:lpstr>
      <vt:lpstr>3. AI / ML to drive business impact</vt:lpstr>
      <vt:lpstr>PowerPoint Presentation</vt:lpstr>
      <vt:lpstr>Integrating Data from Multiple Sources</vt:lpstr>
      <vt:lpstr>Integrating Data from Multiple Sources</vt:lpstr>
      <vt:lpstr>Integrating Data from Multiple Sources</vt:lpstr>
      <vt:lpstr>PowerPoint Presentation</vt:lpstr>
      <vt:lpstr>Reporting &amp; Visualization Capabilities</vt:lpstr>
      <vt:lpstr>Drivers for Data Visualization</vt:lpstr>
      <vt:lpstr>Enabling Executive Decisions</vt:lpstr>
      <vt:lpstr>LatentView Solution for Refining Reporting Structure</vt:lpstr>
      <vt:lpstr>PowerPoint Presentation</vt:lpstr>
      <vt:lpstr>Cloud-based Data Lake to Enhance Analytics Operations</vt:lpstr>
      <vt:lpstr>360-Degree View of Digital Metrics to Improve Marketing Effectiveness</vt:lpstr>
      <vt:lpstr>Data Harmonization for Efficient Digital Supply Chain </vt:lpstr>
      <vt:lpstr>One Stop Conversion Funnel Dashboard from Multiple Sources</vt:lpstr>
      <vt:lpstr>Creating DataMart for All Analytics Use Cases</vt:lpstr>
      <vt:lpstr>Data driven Product Innovation based on Consumer Reviews</vt:lpstr>
      <vt:lpstr>Social Insights Platform for Fashion Trends Spotting</vt:lpstr>
      <vt:lpstr>PowerPoint Presentation</vt:lpstr>
      <vt:lpstr>LatentView- Data Engineering Capabilities</vt:lpstr>
      <vt:lpstr>Expertise in Cloud platforms</vt:lpstr>
      <vt:lpstr>Iterative Framework</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Abhineet Basan</dc:creator>
  <cp:lastModifiedBy>Vivek Soundarapandian</cp:lastModifiedBy>
  <cp:revision>3517</cp:revision>
  <dcterms:created xsi:type="dcterms:W3CDTF">2017-09-27T09:03:29Z</dcterms:created>
  <dcterms:modified xsi:type="dcterms:W3CDTF">2019-01-18T10:27:23Z</dcterms:modified>
</cp:coreProperties>
</file>